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90" r:id="rId3"/>
    <p:sldId id="346" r:id="rId4"/>
    <p:sldId id="293" r:id="rId5"/>
    <p:sldId id="347" r:id="rId6"/>
    <p:sldId id="348" r:id="rId7"/>
    <p:sldId id="350" r:id="rId8"/>
    <p:sldId id="296" r:id="rId9"/>
    <p:sldId id="297" r:id="rId10"/>
    <p:sldId id="351" r:id="rId11"/>
    <p:sldId id="295" r:id="rId12"/>
    <p:sldId id="273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4336" autoAdjust="0"/>
    <p:restoredTop sz="94660"/>
  </p:normalViewPr>
  <p:slideViewPr>
    <p:cSldViewPr>
      <p:cViewPr>
        <p:scale>
          <a:sx n="107" d="100"/>
          <a:sy n="107" d="100"/>
        </p:scale>
        <p:origin x="-165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E57CA-E76D-4552-910D-DD862E4244EE}" type="datetimeFigureOut">
              <a:rPr lang="ru-RU"/>
              <a:pPr>
                <a:defRPr/>
              </a:pPr>
              <a:t>20.11.2020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D476D-7C22-4FB2-8B94-4CB61E7DC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33486-B6B1-4968-B4E2-F10120898021}" type="datetimeFigureOut">
              <a:rPr lang="ru-RU"/>
              <a:pPr>
                <a:defRPr/>
              </a:pPr>
              <a:t>20.11.2020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6636C-D1A6-46AA-A3E2-7C6603ABD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207B2-7A10-4D74-A810-D1EC22FB010E}" type="datetimeFigureOut">
              <a:rPr lang="ru-RU"/>
              <a:pPr>
                <a:defRPr/>
              </a:pPr>
              <a:t>20.11.2020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53A35-9771-4C88-B839-BD702D581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442D1-D3C1-4A10-B4D0-BB0B35581D11}" type="datetimeFigureOut">
              <a:rPr lang="ru-RU"/>
              <a:pPr>
                <a:defRPr/>
              </a:pPr>
              <a:t>20.11.2020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AA3D5-FAC6-44F8-B18B-5D078970AD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D978C-40BA-478D-8704-A33A7418BE08}" type="datetimeFigureOut">
              <a:rPr lang="ru-RU"/>
              <a:pPr>
                <a:defRPr/>
              </a:pPr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15AC-0EBC-49FC-B802-6E09D6234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08AE3-F50E-4D84-80DB-AB093F6AE6D6}" type="datetimeFigureOut">
              <a:rPr lang="ru-RU"/>
              <a:pPr>
                <a:defRPr/>
              </a:pPr>
              <a:t>20.11.2020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266C6-28C0-4B0B-B87E-A615B08C9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794C0-6E73-4196-BB77-B21219B7A718}" type="datetimeFigureOut">
              <a:rPr lang="ru-RU"/>
              <a:pPr>
                <a:defRPr/>
              </a:pPr>
              <a:t>20.11.2020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628DC-97A5-4F7D-9E5C-A57E0C4DC1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AEF5F-95F1-4802-BA45-706CCD7941B2}" type="datetimeFigureOut">
              <a:rPr lang="ru-RU"/>
              <a:pPr>
                <a:defRPr/>
              </a:pPr>
              <a:t>20.11.2020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7F5FC-999A-4416-A145-05EC11EEDD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0AE2A-A9C2-4962-BCEB-F246CEED0E13}" type="datetimeFigureOut">
              <a:rPr lang="ru-RU"/>
              <a:pPr>
                <a:defRPr/>
              </a:pPr>
              <a:t>20.11.2020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EB1A3-A7A8-4E72-88F3-FD9F7F8F6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1DD56-1C9A-4580-AB89-E885DFF62B63}" type="datetimeFigureOut">
              <a:rPr lang="ru-RU"/>
              <a:pPr>
                <a:defRPr/>
              </a:pPr>
              <a:t>20.11.2020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72BB4-C457-4E4F-AD02-65C0DFB0D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81164-5131-44CA-9A01-AC38FC02C727}" type="datetimeFigureOut">
              <a:rPr lang="ru-RU"/>
              <a:pPr>
                <a:defRPr/>
              </a:pPr>
              <a:t>20.11.2020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CA459-FD62-4C5C-9483-8D4C13854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21F77A-8890-4253-A265-A3E175B0B41F}" type="datetimeFigureOut">
              <a:rPr lang="ru-RU"/>
              <a:pPr>
                <a:defRPr/>
              </a:pPr>
              <a:t>20.11.2020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E3E33D-F460-4F0A-99FB-F7F437FC6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7" r:id="rId2"/>
    <p:sldLayoutId id="2147483769" r:id="rId3"/>
    <p:sldLayoutId id="2147483766" r:id="rId4"/>
    <p:sldLayoutId id="2147483765" r:id="rId5"/>
    <p:sldLayoutId id="2147483764" r:id="rId6"/>
    <p:sldLayoutId id="2147483763" r:id="rId7"/>
    <p:sldLayoutId id="2147483762" r:id="rId8"/>
    <p:sldLayoutId id="2147483770" r:id="rId9"/>
    <p:sldLayoutId id="2147483761" r:id="rId10"/>
    <p:sldLayoutId id="21474837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7EA52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A7EA5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5DCEA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188" y="624434"/>
            <a:ext cx="8431087" cy="208823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400" dirty="0"/>
              <a:t>Программа </a:t>
            </a:r>
            <a:r>
              <a:rPr lang="ru-RU" sz="3400" dirty="0" smtClean="0"/>
              <a:t> по развитию </a:t>
            </a:r>
            <a:br>
              <a:rPr lang="ru-RU" sz="3400" dirty="0" smtClean="0"/>
            </a:br>
            <a:r>
              <a:rPr lang="ru-RU" sz="3400" dirty="0" smtClean="0"/>
              <a:t>муниципального </a:t>
            </a:r>
            <a:r>
              <a:rPr lang="ru-RU" sz="3400" dirty="0"/>
              <a:t>образования </a:t>
            </a: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>«Парабельский район» на 2021-2025 годы</a:t>
            </a:r>
            <a:endParaRPr lang="ru-RU" sz="3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3800" y="5949950"/>
            <a:ext cx="4105275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Карлов Александр Львович</a:t>
            </a:r>
          </a:p>
        </p:txBody>
      </p:sp>
      <p:pic>
        <p:nvPicPr>
          <p:cNvPr id="13315" name="Picture 2" descr="https://sun9-34.userapi.com/c857520/v857520261/415a0/nLGPFVaExp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3213100"/>
            <a:ext cx="86185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http://www.parabel.tomsk.ru/files/images/logo.gif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3040" t="1911" r="2313" b="8215"/>
          <a:stretch/>
        </p:blipFill>
        <p:spPr bwMode="auto">
          <a:xfrm>
            <a:off x="0" y="0"/>
            <a:ext cx="926976" cy="1152128"/>
          </a:xfrm>
          <a:prstGeom prst="rect">
            <a:avLst/>
          </a:prstGeom>
          <a:noFill/>
          <a:effectLst>
            <a:glow rad="228600">
              <a:srgbClr val="94C600">
                <a:lumMod val="60000"/>
                <a:lumOff val="40000"/>
                <a:alpha val="40000"/>
              </a:srgbClr>
            </a:glow>
            <a:innerShdw blurRad="63500" dist="50800" dir="5400000">
              <a:srgbClr val="0070C0">
                <a:alpha val="50000"/>
              </a:srgbClr>
            </a:innerShdw>
          </a:effectLst>
          <a:scene3d>
            <a:camera prst="orthographicFront"/>
            <a:lightRig rig="threePt" dir="t"/>
          </a:scene3d>
          <a:sp3d>
            <a:bevelT prst="angle"/>
            <a:bevelB w="152400" h="50800" prst="softRound"/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2113" y="692150"/>
            <a:ext cx="849471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/>
              <a:t>Формирование комфортной городской среды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98925" y="1557338"/>
            <a:ext cx="4572000" cy="391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buFont typeface="Wingdings" pitchFamily="2" charset="2"/>
              <a:buChar char=""/>
            </a:pPr>
            <a:r>
              <a:rPr lang="ru-RU" b="1">
                <a:latin typeface="PT Astra Serif"/>
                <a:cs typeface="Times New Roman" pitchFamily="18" charset="0"/>
              </a:rPr>
              <a:t>благоустройство Парка победы (2 этап) и детской площадки «Солнышко» (2020 год);</a:t>
            </a:r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itchFamily="2" charset="2"/>
              <a:buChar char=""/>
            </a:pPr>
            <a:r>
              <a:rPr lang="ru-RU" b="1">
                <a:latin typeface="PT Astra Serif"/>
                <a:cs typeface="Times New Roman" pitchFamily="18" charset="0"/>
              </a:rPr>
              <a:t>детская площадка с. Толмачево (2021 год);</a:t>
            </a:r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itchFamily="2" charset="2"/>
              <a:buChar char=""/>
            </a:pPr>
            <a:r>
              <a:rPr lang="ru-RU" b="1">
                <a:latin typeface="PT Astra Serif"/>
                <a:cs typeface="Times New Roman" pitchFamily="18" charset="0"/>
              </a:rPr>
              <a:t>возведение спортивной площадки в д. Бугры (2022 год);</a:t>
            </a:r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itchFamily="2" charset="2"/>
              <a:buChar char=""/>
            </a:pPr>
            <a:r>
              <a:rPr lang="ru-RU" b="1">
                <a:latin typeface="PT Astra Serif"/>
                <a:cs typeface="Times New Roman" pitchFamily="18" charset="0"/>
              </a:rPr>
              <a:t>обустройство сквера по ул. Газовиков с. Парабель (2023 год);</a:t>
            </a:r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itchFamily="2" charset="2"/>
              <a:buChar char=""/>
            </a:pPr>
            <a:r>
              <a:rPr lang="ru-RU" b="1">
                <a:latin typeface="PT Astra Serif"/>
                <a:cs typeface="Times New Roman" pitchFamily="18" charset="0"/>
              </a:rPr>
              <a:t>благоустройство «зеленой зоны» с. Парабель (2024 год).</a:t>
            </a:r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38" y="4076700"/>
            <a:ext cx="397668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" y="1268413"/>
            <a:ext cx="380841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 descr="https://www.culture.ru/storage/images/cea15634f64e99791d331a6c5ab69eb6/c8ba52c18bf5cb3ce4b2e9b54e959da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0"/>
            <a:ext cx="3367087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175125" y="0"/>
            <a:ext cx="4968875" cy="954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/>
          </a:p>
          <a:p>
            <a:pPr algn="ctr">
              <a:defRPr/>
            </a:pPr>
            <a:r>
              <a:rPr lang="ru-RU" sz="1400" dirty="0"/>
              <a:t>Модернизация  МБУК "Межпоселенческая библиотека"  по разделу нацпроекта " Модельная библиотека" и строительство пристройки под размещение  центра общественного доступа.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175125" y="1052513"/>
            <a:ext cx="4968875" cy="936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Благоустройство территорий  районного Дома культуры и Детской школы искусств в рамках Федеральной программы "Формирование комфортной городской среды"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75125" y="2117725"/>
            <a:ext cx="4968875" cy="877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/>
          </a:p>
          <a:p>
            <a:pPr algn="ctr">
              <a:defRPr/>
            </a:pPr>
            <a:r>
              <a:rPr lang="ru-RU" sz="1400" dirty="0"/>
              <a:t>Обустройство уличной постоянно действующей экспозиции "Усадьба Заволокиных" на территории краеведческого музея.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175125" y="4076700"/>
            <a:ext cx="4968875" cy="865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/>
          </a:p>
          <a:p>
            <a:pPr algn="ctr">
              <a:defRPr/>
            </a:pPr>
            <a:r>
              <a:rPr lang="ru-RU" sz="1400" dirty="0"/>
              <a:t>Строительство дополнительных помещений  к зданию Детской школы искусств для  размещения концертного зала учреждения.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175125" y="3141663"/>
            <a:ext cx="4968875" cy="847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Строительство  многофункционального здания-музея на  территории музея под открытым небом "Чумыл чвэч" и дополнительного складского помещения</a:t>
            </a:r>
          </a:p>
        </p:txBody>
      </p:sp>
      <p:pic>
        <p:nvPicPr>
          <p:cNvPr id="69639" name="Picture 3" descr="C:\Users\Bahtinova\Desktop\Презентация на Думу\Этюды2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8063" y="4941888"/>
            <a:ext cx="3055937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0" name="Picture 2" descr="https://www.culture.ru/storage/images/58a6d8c1cb971eb0c89d1d6aac9e9843/26baa518e16d6af3413ca0ac4ea52b7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8" y="2008188"/>
            <a:ext cx="365601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79388" y="5899150"/>
            <a:ext cx="4968875" cy="842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Устройство на нижней поляне Оськиного озера стационарной сценической площадки и  выставочных рядов  национальной  выставки-ярмарки для более эффективного и эстетичного проведения межрегионального фестиваля "Этюды Севера"</a:t>
            </a: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388" y="5300663"/>
            <a:ext cx="4968875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Капитальный ремонт филиала РДК -  сельский Дом культуры в с.Нарым</a:t>
            </a: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9388" y="4689475"/>
            <a:ext cx="3816350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Капитальный ремонт помещения под   библиотеку в с.Новосельцево</a:t>
            </a:r>
            <a:endParaRPr lang="ru-RU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 descr="http://nkvd.tomsk.ru/content/files/00/22/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" y="2349500"/>
            <a:ext cx="8820150" cy="28082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7800" b="1" dirty="0" smtClean="0">
                <a:solidFill>
                  <a:schemeClr val="bg1"/>
                </a:solidFill>
              </a:rPr>
              <a:t>Благодарю за внимание!</a:t>
            </a:r>
            <a:endParaRPr lang="ru-RU" sz="7800" b="1" dirty="0">
              <a:solidFill>
                <a:schemeClr val="bg1"/>
              </a:solidFill>
            </a:endParaRPr>
          </a:p>
        </p:txBody>
      </p:sp>
      <p:pic>
        <p:nvPicPr>
          <p:cNvPr id="5" name="Picture 10" descr="http://www.parabel.tomsk.ru/files/images/logo.gif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3040" t="1911" r="2313" b="8215"/>
          <a:stretch/>
        </p:blipFill>
        <p:spPr bwMode="auto">
          <a:xfrm>
            <a:off x="0" y="-14210"/>
            <a:ext cx="1908000" cy="2556000"/>
          </a:xfrm>
          <a:prstGeom prst="rect">
            <a:avLst/>
          </a:prstGeom>
          <a:noFill/>
          <a:effectLst>
            <a:glow rad="228600">
              <a:srgbClr val="94C600">
                <a:lumMod val="60000"/>
                <a:lumOff val="40000"/>
                <a:alpha val="40000"/>
              </a:srgbClr>
            </a:glow>
            <a:innerShdw blurRad="63500" dist="50800" dir="5400000">
              <a:srgbClr val="0070C0">
                <a:alpha val="50000"/>
              </a:srgbClr>
            </a:innerShdw>
          </a:effectLst>
          <a:scene3d>
            <a:camera prst="orthographicFront"/>
            <a:lightRig rig="threePt" dir="t"/>
          </a:scene3d>
          <a:sp3d>
            <a:bevelT prst="angle"/>
            <a:bevelB w="152400" h="50800" prst="softRound"/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5003800" y="5949950"/>
            <a:ext cx="4105275" cy="431800"/>
          </a:xfrm>
          <a:prstGeom prst="rect">
            <a:avLst/>
          </a:prstGeom>
          <a:solidFill>
            <a:srgbClr val="4E67C8"/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0" dirty="0">
                <a:solidFill>
                  <a:sysClr val="window" lastClr="FFFFFF"/>
                </a:solidFill>
                <a:latin typeface="Constantia"/>
                <a:cs typeface="+mn-cs"/>
              </a:rPr>
              <a:t>Карлов Александр Львович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3" descr="C:\Users\Kakkoev\Desktop\1477813168_7_d-1068x6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3211513"/>
            <a:ext cx="9144000" cy="1200150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latin typeface="Calibri"/>
              </a:rPr>
              <a:t>ПЛАНЫ СОЦИАЛЬНО-ЭКОНОМИЧЕСКОГО РАЗВИТИЯ МУНИЦИПАЛЬНОГО ОБРАЗОВАНИЯ «ПАРАБЕЛЬСКИЙ РАЙОН» НА БЛИЖАЙШИЕ 5 ЛЕТ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0"/>
            <a:ext cx="9180513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Прямоугольник 3"/>
          <p:cNvSpPr>
            <a:spLocks noChangeArrowheads="1"/>
          </p:cNvSpPr>
          <p:nvPr/>
        </p:nvSpPr>
        <p:spPr bwMode="auto">
          <a:xfrm>
            <a:off x="-36513" y="3651250"/>
            <a:ext cx="7345363" cy="30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buFont typeface="Wingdings" pitchFamily="2" charset="2"/>
              <a:buChar char=""/>
              <a:tabLst>
                <a:tab pos="179388" algn="l"/>
              </a:tabLst>
            </a:pPr>
            <a:r>
              <a:rPr lang="ru-RU" sz="1400" b="1">
                <a:latin typeface="PT Astra Serif"/>
                <a:cs typeface="Times New Roman" pitchFamily="18" charset="0"/>
              </a:rPr>
              <a:t>повысить доступность медицинской помощи и эффективность предоставления медицинских услуг;</a:t>
            </a:r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itchFamily="2" charset="2"/>
              <a:buChar char=""/>
              <a:tabLst>
                <a:tab pos="179388" algn="l"/>
              </a:tabLst>
            </a:pPr>
            <a:r>
              <a:rPr lang="ru-RU" sz="1400" b="1">
                <a:latin typeface="PT Astra Serif"/>
                <a:cs typeface="Times New Roman" pitchFamily="18" charset="0"/>
              </a:rPr>
              <a:t>содействовать повышению качества образования;</a:t>
            </a:r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itchFamily="2" charset="2"/>
              <a:buChar char=""/>
              <a:tabLst>
                <a:tab pos="179388" algn="l"/>
              </a:tabLst>
            </a:pPr>
            <a:r>
              <a:rPr lang="ru-RU" sz="1400" b="1">
                <a:latin typeface="PT Astra Serif"/>
                <a:cs typeface="Times New Roman" pitchFamily="18" charset="0"/>
              </a:rPr>
              <a:t>содействовать улучшению жилищных условий и повышению доступности жилья;</a:t>
            </a:r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itchFamily="2" charset="2"/>
              <a:buChar char=""/>
              <a:tabLst>
                <a:tab pos="179388" algn="l"/>
              </a:tabLst>
            </a:pPr>
            <a:r>
              <a:rPr lang="ru-RU" sz="1400" b="1">
                <a:latin typeface="PT Astra Serif"/>
                <a:cs typeface="Times New Roman" pitchFamily="18" charset="0"/>
              </a:rPr>
              <a:t>обеспечить повышение безопасности жизнедеятельности населения;</a:t>
            </a:r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itchFamily="2" charset="2"/>
              <a:buChar char=""/>
              <a:tabLst>
                <a:tab pos="179388" algn="l"/>
              </a:tabLst>
            </a:pPr>
            <a:r>
              <a:rPr lang="ru-RU" sz="1400" b="1">
                <a:latin typeface="PT Astra Serif"/>
                <a:cs typeface="Times New Roman" pitchFamily="18" charset="0"/>
              </a:rPr>
              <a:t>обеспечить развитие физической культуры и спорта, проведение эффективной молодежной политики;</a:t>
            </a:r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itchFamily="2" charset="2"/>
              <a:buChar char=""/>
              <a:tabLst>
                <a:tab pos="179388" algn="l"/>
              </a:tabLst>
            </a:pPr>
            <a:r>
              <a:rPr lang="ru-RU" sz="1400" b="1">
                <a:latin typeface="PT Astra Serif"/>
                <a:cs typeface="Times New Roman" pitchFamily="18" charset="0"/>
              </a:rPr>
              <a:t>содействовать развитию эффективного рынка труда;</a:t>
            </a:r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itchFamily="2" charset="2"/>
              <a:buChar char=""/>
              <a:tabLst>
                <a:tab pos="179388" algn="l"/>
              </a:tabLst>
            </a:pPr>
            <a:r>
              <a:rPr lang="ru-RU" sz="1400" b="1">
                <a:latin typeface="PT Astra Serif"/>
                <a:cs typeface="Times New Roman" pitchFamily="18" charset="0"/>
              </a:rPr>
              <a:t>повысить качество и доступность услуг в сфере культуры;</a:t>
            </a:r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itchFamily="2" charset="2"/>
              <a:buChar char=""/>
              <a:tabLst>
                <a:tab pos="179388" algn="l"/>
              </a:tabLst>
            </a:pPr>
            <a:r>
              <a:rPr lang="ru-RU" sz="1400" b="1">
                <a:latin typeface="PT Astra Serif"/>
                <a:cs typeface="Times New Roman" pitchFamily="18" charset="0"/>
              </a:rPr>
              <a:t>повысить качество и доступность социальной поддержки и социального обслуживания населения, в том числе детей.</a:t>
            </a:r>
            <a:endParaRPr lang="ru-RU" sz="1400" b="1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58371" name="Picture 2" descr="C:\Users\Kakkoev\Desktop\демография-1200x8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4221163"/>
            <a:ext cx="18351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310591" y="1844824"/>
            <a:ext cx="460851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Цифровая образовательная среда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10591" y="1340768"/>
            <a:ext cx="4608512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Успех каждого ребенка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10595" y="2420888"/>
            <a:ext cx="460851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Учитель будущего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10591" y="2996952"/>
            <a:ext cx="460851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Социальная активность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10591" y="3645024"/>
            <a:ext cx="465389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Спорт - норма жизни</a:t>
            </a:r>
          </a:p>
        </p:txBody>
      </p:sp>
      <p:pic>
        <p:nvPicPr>
          <p:cNvPr id="604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8" y="1096963"/>
            <a:ext cx="9144000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533400" y="114300"/>
            <a:ext cx="825658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0" dirty="0">
                <a:effectLst>
                  <a:outerShdw blurRad="38100" dist="38100" dir="2700000" algn="tl">
                    <a:srgbClr val="C0C0C0"/>
                  </a:outerShdw>
                </a:effectLst>
                <a:ea typeface="Microsoft YaHei" pitchFamily="2"/>
              </a:rPr>
              <a:t>Национальный проект «Образование»</a:t>
            </a:r>
            <a:endParaRPr lang="ru-RU" sz="36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4813"/>
            <a:ext cx="4067175" cy="304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" y="3789363"/>
            <a:ext cx="3976688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95513" y="508000"/>
            <a:ext cx="849471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kern="0" dirty="0">
                <a:effectLst>
                  <a:outerShdw blurRad="38100" dist="38100" dir="2700000" algn="tl">
                    <a:srgbClr val="C0C0C0"/>
                  </a:outerShdw>
                </a:effectLst>
                <a:ea typeface="Microsoft YaHei" pitchFamily="2"/>
              </a:rPr>
              <a:t>Проект «Успех каждого ребенка»</a:t>
            </a:r>
            <a:endParaRPr lang="ru-RU" sz="2000" u="sng" kern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84663" y="1125538"/>
            <a:ext cx="4572000" cy="5251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ru-RU" altLang="ru-RU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центр по работе с одаренными детьми на базе</a:t>
            </a:r>
            <a:r>
              <a:rPr lang="en-US" altLang="ru-RU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  <a:endParaRPr lang="ru-RU" altLang="ru-RU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indent="-57150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ru-RU" altLang="ru-RU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дополнительные общеобразовательные программы в 3 д/садах</a:t>
            </a:r>
            <a:r>
              <a:rPr lang="en-US" altLang="ru-RU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  <a:endParaRPr lang="ru-RU" altLang="ru-RU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indent="-57150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ru-RU" altLang="ru-RU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80 % детей (5-18 лет) охвачены дополнительным образованием</a:t>
            </a:r>
            <a:r>
              <a:rPr lang="en-US" altLang="ru-RU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  <a:endParaRPr lang="ru-RU" altLang="ru-RU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indent="-57150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ru-RU" altLang="ru-RU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участие во всероссийских открытых уроках</a:t>
            </a:r>
            <a:r>
              <a:rPr lang="en-US" altLang="ru-RU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  <a:endParaRPr lang="ru-RU" altLang="ru-RU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indent="-57150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ru-RU" altLang="ru-RU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опорный центр доп. образования детей на базе ДДТ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2113" y="476250"/>
            <a:ext cx="849471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0" dirty="0">
                <a:effectLst>
                  <a:outerShdw blurRad="38100" dist="38100" dir="2700000" algn="tl">
                    <a:srgbClr val="C0C0C0"/>
                  </a:outerShdw>
                </a:effectLst>
                <a:ea typeface="Microsoft YaHei" pitchFamily="2"/>
              </a:rPr>
              <a:t>Проект «Учитель будущего»</a:t>
            </a:r>
            <a:endParaRPr lang="ru-RU" sz="3600" kern="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86184" y="1578391"/>
            <a:ext cx="2081085" cy="5220816"/>
            <a:chOff x="694" y="0"/>
            <a:chExt cx="2081085" cy="5220816"/>
          </a:xfrm>
          <a:scene3d>
            <a:camera prst="orthographicFront"/>
            <a:lightRig rig="flat" dir="t"/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694" y="0"/>
              <a:ext cx="2081085" cy="5220816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4BACC6">
                    <a:tint val="40000"/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BACC6">
                    <a:tint val="40000"/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BACC6">
                    <a:tint val="40000"/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/>
            <a:sp3d z="-190500" extrusionH="12700" prstMaterial="plastic">
              <a:bevelT w="50800" h="50800"/>
            </a:sp3d>
          </p:spPr>
        </p:sp>
        <p:sp>
          <p:nvSpPr>
            <p:cNvPr id="7" name="Скругленный прямоугольник 4"/>
            <p:cNvSpPr/>
            <p:nvPr/>
          </p:nvSpPr>
          <p:spPr>
            <a:xfrm>
              <a:off x="694" y="0"/>
              <a:ext cx="2081085" cy="1566244"/>
            </a:xfrm>
            <a:prstGeom prst="rect">
              <a:avLst/>
            </a:prstGeom>
            <a:noFill/>
            <a:ln>
              <a:noFill/>
            </a:ln>
            <a:effectLst/>
            <a:sp3d z="-190500"/>
          </p:spPr>
          <p:txBody>
            <a:bodyPr lIns="95250" tIns="95250" rIns="95250" bIns="95250" spcCol="1270" anchor="ctr"/>
            <a:lstStyle/>
            <a:p>
              <a:pPr algn="ctr" defTabSz="1111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500" b="1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Calibri"/>
                  <a:cs typeface="Arial"/>
                </a:rPr>
                <a:t>Новые условия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86184" y="2924944"/>
            <a:ext cx="1959217" cy="2196614"/>
            <a:chOff x="101335" y="1366967"/>
            <a:chExt cx="1959217" cy="2196614"/>
          </a:xfrm>
          <a:scene3d>
            <a:camera prst="orthographicFront"/>
            <a:lightRig rig="flat" dir="t"/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01335" y="1366967"/>
              <a:ext cx="1959217" cy="2196614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4BACC6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BACC6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BACC6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</p:sp>
        <p:sp>
          <p:nvSpPr>
            <p:cNvPr id="10" name="Скругленный прямоугольник 4"/>
            <p:cNvSpPr/>
            <p:nvPr/>
          </p:nvSpPr>
          <p:spPr>
            <a:xfrm>
              <a:off x="158719" y="1424351"/>
              <a:ext cx="1844449" cy="2081846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40640" tIns="30480" rIns="40640" bIns="30480" spcCol="1270" anchor="ctr"/>
            <a:lstStyle/>
            <a:p>
              <a:pPr algn="ct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/>
                </a:rPr>
                <a:t>Создание </a:t>
              </a:r>
              <a:r>
                <a:rPr lang="ru-RU" sz="1600" b="1" dirty="0" err="1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/>
                </a:rPr>
                <a:t>стажировочных</a:t>
              </a:r>
              <a:r>
                <a:rPr lang="ru-RU" sz="1600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/>
                </a:rPr>
                <a:t> площадок  (центров непрерывного развития  профессионального мастерства)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98997" y="5229200"/>
            <a:ext cx="1910902" cy="1104144"/>
            <a:chOff x="101335" y="3918076"/>
            <a:chExt cx="1910902" cy="1104144"/>
          </a:xfrm>
          <a:scene3d>
            <a:camera prst="orthographicFront"/>
            <a:lightRig rig="flat" dir="t"/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01335" y="3918076"/>
              <a:ext cx="1910902" cy="1104144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4BACC6">
                    <a:hueOff val="-1986775"/>
                    <a:satOff val="7962"/>
                    <a:lumOff val="1726"/>
                    <a:alphaOff val="0"/>
                    <a:shade val="51000"/>
                    <a:satMod val="130000"/>
                  </a:srgbClr>
                </a:gs>
                <a:gs pos="80000">
                  <a:srgbClr val="4BACC6">
                    <a:hueOff val="-1986775"/>
                    <a:satOff val="7962"/>
                    <a:lumOff val="1726"/>
                    <a:alphaOff val="0"/>
                    <a:shade val="93000"/>
                    <a:satMod val="130000"/>
                  </a:srgbClr>
                </a:gs>
                <a:gs pos="100000">
                  <a:srgbClr val="4BACC6">
                    <a:hueOff val="-1986775"/>
                    <a:satOff val="7962"/>
                    <a:lumOff val="1726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</p:sp>
        <p:sp>
          <p:nvSpPr>
            <p:cNvPr id="13" name="Скругленный прямоугольник 4"/>
            <p:cNvSpPr/>
            <p:nvPr/>
          </p:nvSpPr>
          <p:spPr>
            <a:xfrm>
              <a:off x="133674" y="3950415"/>
              <a:ext cx="1846224" cy="1039466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40640" tIns="30480" rIns="40640" bIns="30480" spcCol="1270" anchor="ctr"/>
            <a:lstStyle/>
            <a:p>
              <a:pPr algn="ct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/>
                </a:rPr>
                <a:t>Формирование муниципальной системы наставничества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558781" y="1549040"/>
            <a:ext cx="2081085" cy="5220816"/>
            <a:chOff x="2237860" y="0"/>
            <a:chExt cx="2081085" cy="5220816"/>
          </a:xfrm>
          <a:scene3d>
            <a:camera prst="orthographicFront"/>
            <a:lightRig rig="flat" dir="t"/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237860" y="0"/>
              <a:ext cx="2081085" cy="5220816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4BACC6">
                    <a:tint val="40000"/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BACC6">
                    <a:tint val="40000"/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BACC6">
                    <a:tint val="40000"/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/>
            <a:sp3d z="-190500" extrusionH="12700" prstMaterial="plastic">
              <a:bevelT w="50800" h="50800"/>
            </a:sp3d>
          </p:spPr>
        </p:sp>
        <p:sp>
          <p:nvSpPr>
            <p:cNvPr id="16" name="Скругленный прямоугольник 4"/>
            <p:cNvSpPr/>
            <p:nvPr/>
          </p:nvSpPr>
          <p:spPr>
            <a:xfrm>
              <a:off x="2237860" y="0"/>
              <a:ext cx="2081085" cy="1566244"/>
            </a:xfrm>
            <a:prstGeom prst="rect">
              <a:avLst/>
            </a:prstGeom>
            <a:noFill/>
            <a:ln>
              <a:noFill/>
            </a:ln>
            <a:effectLst/>
            <a:sp3d z="-190500"/>
          </p:spPr>
          <p:txBody>
            <a:bodyPr lIns="95250" tIns="95250" rIns="95250" bIns="95250" spcCol="1270" anchor="ctr"/>
            <a:lstStyle/>
            <a:p>
              <a:pPr algn="ctr" defTabSz="1111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500" b="1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Calibri"/>
                  <a:cs typeface="Arial"/>
                </a:rPr>
                <a:t>Новые возможности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666503" y="1549040"/>
            <a:ext cx="2081085" cy="5220816"/>
            <a:chOff x="4487743" y="0"/>
            <a:chExt cx="2081085" cy="5220816"/>
          </a:xfrm>
          <a:scene3d>
            <a:camera prst="orthographicFront"/>
            <a:lightRig rig="flat" dir="t"/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4487743" y="0"/>
              <a:ext cx="2081085" cy="5220816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4BACC6">
                    <a:tint val="40000"/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BACC6">
                    <a:tint val="40000"/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BACC6">
                    <a:tint val="40000"/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/>
            <a:sp3d z="-190500" extrusionH="12700" prstMaterial="plastic">
              <a:bevelT w="50800" h="50800"/>
            </a:sp3d>
          </p:spPr>
        </p:sp>
        <p:sp>
          <p:nvSpPr>
            <p:cNvPr id="19" name="Скругленный прямоугольник 4"/>
            <p:cNvSpPr/>
            <p:nvPr/>
          </p:nvSpPr>
          <p:spPr>
            <a:xfrm>
              <a:off x="4487743" y="0"/>
              <a:ext cx="2081085" cy="1566244"/>
            </a:xfrm>
            <a:prstGeom prst="rect">
              <a:avLst/>
            </a:prstGeom>
            <a:noFill/>
            <a:ln>
              <a:noFill/>
            </a:ln>
            <a:effectLst/>
            <a:sp3d z="-190500"/>
          </p:spPr>
          <p:txBody>
            <a:bodyPr lIns="95250" tIns="95250" rIns="95250" bIns="95250" spcCol="1270" anchor="ctr"/>
            <a:lstStyle/>
            <a:p>
              <a:pPr algn="ctr" defTabSz="1111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500" b="1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Calibri"/>
                  <a:cs typeface="Arial"/>
                </a:rPr>
                <a:t>Новые технологии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876256" y="1578391"/>
            <a:ext cx="1906045" cy="5220816"/>
            <a:chOff x="6712194" y="0"/>
            <a:chExt cx="1906045" cy="5220816"/>
          </a:xfrm>
          <a:scene3d>
            <a:camera prst="orthographicFront"/>
            <a:lightRig rig="flat" dir="t"/>
          </a:scene3d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6712194" y="0"/>
              <a:ext cx="1906045" cy="5220816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4BACC6">
                    <a:tint val="40000"/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BACC6">
                    <a:tint val="40000"/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BACC6">
                    <a:tint val="40000"/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/>
            <a:sp3d z="-190500" extrusionH="12700" prstMaterial="plastic">
              <a:bevelT w="50800" h="50800"/>
            </a:sp3d>
          </p:spPr>
        </p:sp>
        <p:sp>
          <p:nvSpPr>
            <p:cNvPr id="22" name="Скругленный прямоугольник 4"/>
            <p:cNvSpPr/>
            <p:nvPr/>
          </p:nvSpPr>
          <p:spPr>
            <a:xfrm>
              <a:off x="6712194" y="0"/>
              <a:ext cx="1906045" cy="1566244"/>
            </a:xfrm>
            <a:prstGeom prst="rect">
              <a:avLst/>
            </a:prstGeom>
            <a:noFill/>
            <a:ln>
              <a:noFill/>
            </a:ln>
            <a:effectLst/>
            <a:sp3d z="-190500"/>
          </p:spPr>
          <p:txBody>
            <a:bodyPr lIns="95250" tIns="95250" rIns="95250" bIns="95250" spcCol="1270" anchor="ctr"/>
            <a:lstStyle/>
            <a:p>
              <a:pPr algn="ctr" defTabSz="1111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500" b="1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Calibri"/>
                  <a:cs typeface="Arial"/>
                </a:rPr>
                <a:t>Новые сервисы 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698008" y="2982328"/>
            <a:ext cx="1873992" cy="1563346"/>
            <a:chOff x="2304464" y="1364142"/>
            <a:chExt cx="1873992" cy="1563346"/>
          </a:xfrm>
          <a:scene3d>
            <a:camera prst="orthographicFront"/>
            <a:lightRig rig="flat" dir="t"/>
          </a:scene3d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304464" y="1364142"/>
              <a:ext cx="1873992" cy="1563346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4BACC6">
                    <a:hueOff val="-3973551"/>
                    <a:satOff val="15924"/>
                    <a:lumOff val="3451"/>
                    <a:alphaOff val="0"/>
                    <a:shade val="51000"/>
                    <a:satMod val="130000"/>
                  </a:srgbClr>
                </a:gs>
                <a:gs pos="80000">
                  <a:srgbClr val="4BACC6">
                    <a:hueOff val="-3973551"/>
                    <a:satOff val="15924"/>
                    <a:lumOff val="3451"/>
                    <a:alphaOff val="0"/>
                    <a:shade val="93000"/>
                    <a:satMod val="130000"/>
                  </a:srgbClr>
                </a:gs>
                <a:gs pos="100000">
                  <a:srgbClr val="4BACC6">
                    <a:hueOff val="-3973551"/>
                    <a:satOff val="15924"/>
                    <a:lumOff val="3451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</p:sp>
        <p:sp>
          <p:nvSpPr>
            <p:cNvPr id="25" name="Скругленный прямоугольник 4"/>
            <p:cNvSpPr/>
            <p:nvPr/>
          </p:nvSpPr>
          <p:spPr>
            <a:xfrm>
              <a:off x="2350253" y="1409931"/>
              <a:ext cx="1782414" cy="1471768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40640" tIns="30480" rIns="40640" bIns="30480" spcCol="1270" anchor="ctr"/>
            <a:lstStyle/>
            <a:p>
              <a:pPr algn="ct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/>
                </a:rPr>
                <a:t>Внедрение национальной системы профессионального роста педагогов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698008" y="4946174"/>
            <a:ext cx="1730530" cy="1670196"/>
            <a:chOff x="2376194" y="3134340"/>
            <a:chExt cx="1730530" cy="1670196"/>
          </a:xfrm>
          <a:scene3d>
            <a:camera prst="orthographicFront"/>
            <a:lightRig rig="flat" dir="t"/>
          </a:scene3d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376194" y="3134340"/>
              <a:ext cx="1730530" cy="1670196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4BACC6">
                    <a:hueOff val="-5960326"/>
                    <a:satOff val="23887"/>
                    <a:lumOff val="5177"/>
                    <a:alphaOff val="0"/>
                    <a:shade val="51000"/>
                    <a:satMod val="130000"/>
                  </a:srgbClr>
                </a:gs>
                <a:gs pos="80000">
                  <a:srgbClr val="4BACC6">
                    <a:hueOff val="-5960326"/>
                    <a:satOff val="23887"/>
                    <a:lumOff val="5177"/>
                    <a:alphaOff val="0"/>
                    <a:shade val="93000"/>
                    <a:satMod val="130000"/>
                  </a:srgbClr>
                </a:gs>
                <a:gs pos="100000">
                  <a:srgbClr val="4BACC6">
                    <a:hueOff val="-5960326"/>
                    <a:satOff val="23887"/>
                    <a:lumOff val="5177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</p:sp>
        <p:sp>
          <p:nvSpPr>
            <p:cNvPr id="31" name="Скругленный прямоугольник 4"/>
            <p:cNvSpPr/>
            <p:nvPr/>
          </p:nvSpPr>
          <p:spPr>
            <a:xfrm>
              <a:off x="2425112" y="3183258"/>
              <a:ext cx="1632694" cy="1572360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40640" tIns="30480" rIns="40640" bIns="30480" spcCol="1270" anchor="ctr"/>
            <a:lstStyle/>
            <a:p>
              <a:pPr algn="ct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/>
                </a:rPr>
                <a:t>Формирование системы непрерывного повышения профессионального мастерства педагогов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004048" y="2982328"/>
            <a:ext cx="1538421" cy="1420436"/>
            <a:chOff x="4715925" y="1369375"/>
            <a:chExt cx="1538421" cy="1420436"/>
          </a:xfrm>
          <a:scene3d>
            <a:camera prst="orthographicFront"/>
            <a:lightRig rig="flat" dir="t"/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4715925" y="1369375"/>
              <a:ext cx="1538421" cy="1420436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4BACC6">
                    <a:hueOff val="-7947101"/>
                    <a:satOff val="31849"/>
                    <a:lumOff val="6902"/>
                    <a:alphaOff val="0"/>
                    <a:shade val="51000"/>
                    <a:satMod val="130000"/>
                  </a:srgbClr>
                </a:gs>
                <a:gs pos="80000">
                  <a:srgbClr val="4BACC6">
                    <a:hueOff val="-7947101"/>
                    <a:satOff val="31849"/>
                    <a:lumOff val="6902"/>
                    <a:alphaOff val="0"/>
                    <a:shade val="93000"/>
                    <a:satMod val="130000"/>
                  </a:srgbClr>
                </a:gs>
                <a:gs pos="100000">
                  <a:srgbClr val="4BACC6">
                    <a:hueOff val="-7947101"/>
                    <a:satOff val="31849"/>
                    <a:lumOff val="6902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</p:sp>
        <p:sp>
          <p:nvSpPr>
            <p:cNvPr id="34" name="Скругленный прямоугольник 4"/>
            <p:cNvSpPr/>
            <p:nvPr/>
          </p:nvSpPr>
          <p:spPr>
            <a:xfrm>
              <a:off x="4757528" y="1410978"/>
              <a:ext cx="1455215" cy="1337230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40640" tIns="30480" rIns="40640" bIns="30480" spcCol="1270" anchor="ctr"/>
            <a:lstStyle/>
            <a:p>
              <a:pPr algn="ct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/>
                </a:rPr>
                <a:t>Внедрение модели единых оценочных требований и стандартов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4770167" y="4813135"/>
            <a:ext cx="1772302" cy="1920574"/>
            <a:chOff x="4577841" y="2958893"/>
            <a:chExt cx="1772302" cy="1920574"/>
          </a:xfrm>
          <a:scene3d>
            <a:camera prst="orthographicFront"/>
            <a:lightRig rig="flat" dir="t"/>
          </a:scene3d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4577841" y="2958893"/>
              <a:ext cx="1772302" cy="1920574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4BACC6">
                    <a:hueOff val="-9933876"/>
                    <a:satOff val="39811"/>
                    <a:lumOff val="8628"/>
                    <a:alphaOff val="0"/>
                    <a:shade val="51000"/>
                    <a:satMod val="130000"/>
                  </a:srgbClr>
                </a:gs>
                <a:gs pos="80000">
                  <a:srgbClr val="4BACC6">
                    <a:hueOff val="-9933876"/>
                    <a:satOff val="39811"/>
                    <a:lumOff val="8628"/>
                    <a:alphaOff val="0"/>
                    <a:shade val="93000"/>
                    <a:satMod val="130000"/>
                  </a:srgbClr>
                </a:gs>
                <a:gs pos="100000">
                  <a:srgbClr val="4BACC6">
                    <a:hueOff val="-9933876"/>
                    <a:satOff val="39811"/>
                    <a:lumOff val="8628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</p:sp>
        <p:sp>
          <p:nvSpPr>
            <p:cNvPr id="37" name="Скругленный прямоугольник 4"/>
            <p:cNvSpPr/>
            <p:nvPr/>
          </p:nvSpPr>
          <p:spPr>
            <a:xfrm>
              <a:off x="4629750" y="3010802"/>
              <a:ext cx="1668484" cy="1816756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40640" tIns="30480" rIns="40640" bIns="30480" spcCol="1270" anchor="ctr"/>
            <a:lstStyle/>
            <a:p>
              <a:pPr algn="ct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/>
                </a:rPr>
                <a:t>Внедрение системы аттестации руководителей образовательных организаций</a:t>
              </a:r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7162800" y="2997200"/>
            <a:ext cx="1495425" cy="3090863"/>
          </a:xfrm>
          <a:prstGeom prst="roundRect">
            <a:avLst/>
          </a:prstGeom>
          <a:gradFill rotWithShape="1">
            <a:gsLst>
              <a:gs pos="0">
                <a:srgbClr val="5DCEAF">
                  <a:shade val="51000"/>
                  <a:satMod val="130000"/>
                </a:srgbClr>
              </a:gs>
              <a:gs pos="80000">
                <a:srgbClr val="5DCEAF">
                  <a:shade val="93000"/>
                  <a:satMod val="130000"/>
                </a:srgbClr>
              </a:gs>
              <a:gs pos="100000">
                <a:srgbClr val="5DCEAF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5DCEA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srgbClr val="EEECE1">
                    <a:lumMod val="10000"/>
                  </a:srgbClr>
                </a:solidFill>
                <a:latin typeface="Calibri"/>
                <a:cs typeface="Arial"/>
              </a:rPr>
              <a:t>Предоставление услуг добровольной независимой оценки профессиональной квалификации</a:t>
            </a:r>
            <a:endParaRPr lang="ru-RU" kern="0" dirty="0">
              <a:solidFill>
                <a:prstClr val="white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3" descr="C:\Users\Kakkoev\Desktop\Без названия (1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4221163"/>
            <a:ext cx="4537075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Прямоугольник 3"/>
          <p:cNvSpPr>
            <a:spLocks noChangeArrowheads="1"/>
          </p:cNvSpPr>
          <p:nvPr/>
        </p:nvSpPr>
        <p:spPr bwMode="auto">
          <a:xfrm>
            <a:off x="3868738" y="981075"/>
            <a:ext cx="457200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2000">
                <a:latin typeface="PT Astra Serif"/>
              </a:rPr>
              <a:t>Оборудование площадок по сбору ТКО</a:t>
            </a:r>
            <a:endParaRPr lang="ru-RU" sz="2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>
                <a:latin typeface="PT Astra Serif"/>
              </a:rPr>
              <a:t>Проектирование и строительство полигона ТКО</a:t>
            </a:r>
            <a:endParaRPr lang="ru-RU" sz="2000">
              <a:latin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>
                <a:latin typeface="PT Astra Serif"/>
              </a:rPr>
              <a:t>Строительство КОС</a:t>
            </a:r>
            <a:endParaRPr lang="ru-RU" sz="2000">
              <a:latin typeface="Calibri" pitchFamily="34" charset="0"/>
            </a:endParaRPr>
          </a:p>
        </p:txBody>
      </p:sp>
      <p:pic>
        <p:nvPicPr>
          <p:cNvPr id="64515" name="Picture 4" descr="C:\Users\Kakkoev\Desktop\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765175"/>
            <a:ext cx="3627438" cy="541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5538" name="Picture 4" descr="Парабель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5435600" y="6288088"/>
            <a:ext cx="3708400" cy="569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БЛАГОУСТРОЙСТВО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0" y="4038600"/>
            <a:ext cx="4064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306888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Прямоугольник 5"/>
          <p:cNvSpPr>
            <a:spLocks noChangeArrowheads="1"/>
          </p:cNvSpPr>
          <p:nvPr/>
        </p:nvSpPr>
        <p:spPr bwMode="auto">
          <a:xfrm>
            <a:off x="15875" y="3021013"/>
            <a:ext cx="4700588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"/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Строительство школы в микрорайоне Подсолнухи</a:t>
            </a:r>
            <a:endParaRPr lang="ru-RU" sz="14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6564" name="Прямоугольник 9"/>
          <p:cNvSpPr>
            <a:spLocks noChangeArrowheads="1"/>
          </p:cNvSpPr>
          <p:nvPr/>
        </p:nvSpPr>
        <p:spPr bwMode="auto">
          <a:xfrm>
            <a:off x="5057775" y="2008188"/>
            <a:ext cx="40640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"/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Проектирование и строительство уличного водопровода в п. Нельмач</a:t>
            </a:r>
            <a:endParaRPr lang="ru-RU" sz="14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6565" name="Прямоугольник 10"/>
          <p:cNvSpPr>
            <a:spLocks noChangeArrowheads="1"/>
          </p:cNvSpPr>
          <p:nvPr/>
        </p:nvSpPr>
        <p:spPr bwMode="auto">
          <a:xfrm>
            <a:off x="15875" y="3644900"/>
            <a:ext cx="470058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"/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Ремонт тепловых сетей через инструмент концессии</a:t>
            </a:r>
            <a:endParaRPr lang="ru-RU" sz="14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6566" name="Прямоугольник 11"/>
          <p:cNvSpPr>
            <a:spLocks noChangeArrowheads="1"/>
          </p:cNvSpPr>
          <p:nvPr/>
        </p:nvSpPr>
        <p:spPr bwMode="auto">
          <a:xfrm>
            <a:off x="15875" y="4754563"/>
            <a:ext cx="4843463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"/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Ремонт и асфальтирование дорог</a:t>
            </a:r>
            <a:endParaRPr lang="ru-RU" sz="14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"/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Строительство РТХ котельной мкр. Нефтяников</a:t>
            </a:r>
            <a:endParaRPr lang="ru-RU" sz="14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6567" name="Прямоугольник 12"/>
          <p:cNvSpPr>
            <a:spLocks noChangeArrowheads="1"/>
          </p:cNvSpPr>
          <p:nvPr/>
        </p:nvSpPr>
        <p:spPr bwMode="auto">
          <a:xfrm>
            <a:off x="-12700" y="4292600"/>
            <a:ext cx="4872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Проектирование и реконструкция водопровода в с. Новосельцево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66568" name="Прямоугольник 13"/>
          <p:cNvSpPr>
            <a:spLocks noChangeArrowheads="1"/>
          </p:cNvSpPr>
          <p:nvPr/>
        </p:nvSpPr>
        <p:spPr bwMode="auto">
          <a:xfrm>
            <a:off x="0" y="5949950"/>
            <a:ext cx="390207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"/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Перевод на газ котельной Заводской СОШ</a:t>
            </a:r>
            <a:endParaRPr lang="ru-RU" sz="14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6569" name="Прямоугольник 14"/>
          <p:cNvSpPr>
            <a:spLocks noChangeArrowheads="1"/>
          </p:cNvSpPr>
          <p:nvPr/>
        </p:nvSpPr>
        <p:spPr bwMode="auto">
          <a:xfrm>
            <a:off x="5029200" y="2767013"/>
            <a:ext cx="40640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"/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Ремонт подъезда к причалу на дальней пристани</a:t>
            </a:r>
            <a:endParaRPr lang="ru-RU" sz="14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6570" name="Прямоугольник 15"/>
          <p:cNvSpPr>
            <a:spLocks noChangeArrowheads="1"/>
          </p:cNvSpPr>
          <p:nvPr/>
        </p:nvSpPr>
        <p:spPr bwMode="auto">
          <a:xfrm>
            <a:off x="5080000" y="1268413"/>
            <a:ext cx="40640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"/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Реконструкция системы водоснабжения в с. Парабель</a:t>
            </a:r>
            <a:endParaRPr lang="ru-RU" sz="14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6571" name="Прямоугольник 18"/>
          <p:cNvSpPr>
            <a:spLocks noChangeArrowheads="1"/>
          </p:cNvSpPr>
          <p:nvPr/>
        </p:nvSpPr>
        <p:spPr bwMode="auto">
          <a:xfrm>
            <a:off x="-12700" y="5386388"/>
            <a:ext cx="50419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"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Газификация с. Толмачево с закольцовкой с с. Парабель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"/>
            </a:pP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"/>
            </a:pPr>
            <a:endParaRPr lang="ru-RU" sz="1400">
              <a:latin typeface="Calibri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"/>
            </a:pPr>
            <a:endParaRPr lang="ru-RU" sz="14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6572" name="Прямоугольник 19"/>
          <p:cNvSpPr>
            <a:spLocks noChangeArrowheads="1"/>
          </p:cNvSpPr>
          <p:nvPr/>
        </p:nvSpPr>
        <p:spPr bwMode="auto">
          <a:xfrm>
            <a:off x="5068888" y="317500"/>
            <a:ext cx="4075112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"/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Капитальный ремонт ДК в с. Нарым</a:t>
            </a:r>
            <a:endParaRPr lang="ru-RU" sz="14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6573" name="Прямоугольник 20"/>
          <p:cNvSpPr>
            <a:spLocks noChangeArrowheads="1"/>
          </p:cNvSpPr>
          <p:nvPr/>
        </p:nvSpPr>
        <p:spPr bwMode="auto">
          <a:xfrm>
            <a:off x="5080000" y="728663"/>
            <a:ext cx="40687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Проектирование и развитие инженерной инфраструктуры микрорайона Майский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3017</TotalTime>
  <Words>510</Words>
  <Application>Microsoft Office PowerPoint</Application>
  <PresentationFormat>Экран (4:3)</PresentationFormat>
  <Paragraphs>72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Программа  по развитию  муниципального образования  «Парабельский район» на 2021-2025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  кандидата Шпак Ольги Викторовны на должность Главы муниципального образования «Город Кедровый»</dc:title>
  <dc:creator>Ольга</dc:creator>
  <cp:lastModifiedBy>И.Ю. Кислицина</cp:lastModifiedBy>
  <cp:revision>165</cp:revision>
  <dcterms:created xsi:type="dcterms:W3CDTF">2020-05-10T08:00:15Z</dcterms:created>
  <dcterms:modified xsi:type="dcterms:W3CDTF">2020-11-20T08:46:41Z</dcterms:modified>
</cp:coreProperties>
</file>