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notesMasterIdLst>
    <p:notesMasterId r:id="rId44"/>
  </p:notesMasterIdLst>
  <p:sldIdLst>
    <p:sldId id="259" r:id="rId2"/>
    <p:sldId id="302" r:id="rId3"/>
    <p:sldId id="258" r:id="rId4"/>
    <p:sldId id="283" r:id="rId5"/>
    <p:sldId id="262" r:id="rId6"/>
    <p:sldId id="261" r:id="rId7"/>
    <p:sldId id="263" r:id="rId8"/>
    <p:sldId id="288" r:id="rId9"/>
    <p:sldId id="264" r:id="rId10"/>
    <p:sldId id="289" r:id="rId11"/>
    <p:sldId id="265" r:id="rId12"/>
    <p:sldId id="266" r:id="rId13"/>
    <p:sldId id="290" r:id="rId14"/>
    <p:sldId id="275" r:id="rId15"/>
    <p:sldId id="269" r:id="rId16"/>
    <p:sldId id="268" r:id="rId17"/>
    <p:sldId id="287" r:id="rId18"/>
    <p:sldId id="274" r:id="rId19"/>
    <p:sldId id="277" r:id="rId20"/>
    <p:sldId id="284" r:id="rId21"/>
    <p:sldId id="291" r:id="rId22"/>
    <p:sldId id="282" r:id="rId23"/>
    <p:sldId id="292" r:id="rId24"/>
    <p:sldId id="276" r:id="rId25"/>
    <p:sldId id="272" r:id="rId26"/>
    <p:sldId id="293" r:id="rId27"/>
    <p:sldId id="294" r:id="rId28"/>
    <p:sldId id="295" r:id="rId29"/>
    <p:sldId id="296" r:id="rId30"/>
    <p:sldId id="300" r:id="rId31"/>
    <p:sldId id="297" r:id="rId32"/>
    <p:sldId id="278" r:id="rId33"/>
    <p:sldId id="301" r:id="rId34"/>
    <p:sldId id="279" r:id="rId35"/>
    <p:sldId id="281" r:id="rId36"/>
    <p:sldId id="271" r:id="rId37"/>
    <p:sldId id="270" r:id="rId38"/>
    <p:sldId id="298" r:id="rId39"/>
    <p:sldId id="299" r:id="rId40"/>
    <p:sldId id="303" r:id="rId41"/>
    <p:sldId id="273" r:id="rId42"/>
    <p:sldId id="260" r:id="rId4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100" d="100"/>
          <a:sy n="100" d="100"/>
        </p:scale>
        <p:origin x="-1560" y="-2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0995265377003856E-2"/>
          <c:y val="3.1730766828379608E-2"/>
          <c:w val="0.82642522043005362"/>
          <c:h val="0.7725817580795276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143 682,2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144 227,5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131 054,2</a:t>
                    </a:r>
                    <a:r>
                      <a:rPr lang="ru-RU" sz="1800" dirty="0" smtClean="0"/>
                      <a:t> </a:t>
                    </a:r>
                  </a:p>
                  <a:p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143682.20000000001</c:v>
                </c:pt>
                <c:pt idx="1">
                  <c:v>144227.5</c:v>
                </c:pt>
                <c:pt idx="2">
                  <c:v>143682.20000000001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100 501,6</a:t>
                    </a:r>
                  </a:p>
                  <a:p>
                    <a:r>
                      <a:rPr lang="ru-RU" sz="1800" dirty="0" smtClean="0"/>
                      <a:t>тыс. руб.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113 901,8</a:t>
                    </a:r>
                  </a:p>
                  <a:p>
                    <a:r>
                      <a:rPr lang="ru-RU" sz="1800" dirty="0" smtClean="0"/>
                      <a:t>тыс. руб.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104 434,1</a:t>
                    </a:r>
                    <a:r>
                      <a:rPr lang="ru-RU" sz="1800" b="1" dirty="0" smtClean="0"/>
                      <a:t> </a:t>
                    </a:r>
                  </a:p>
                  <a:p>
                    <a:r>
                      <a:rPr lang="ru-RU" sz="1800" b="1" dirty="0" smtClean="0"/>
                      <a:t>тыс. руб.</a:t>
                    </a:r>
                    <a:endParaRPr lang="en-US" sz="1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100501.6</c:v>
                </c:pt>
                <c:pt idx="1">
                  <c:v>113901.8</c:v>
                </c:pt>
                <c:pt idx="2">
                  <c:v>100501.6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543 601,4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504 029,8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384 676 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543601.4</c:v>
                </c:pt>
                <c:pt idx="1">
                  <c:v>504029.8</c:v>
                </c:pt>
                <c:pt idx="2">
                  <c:v>315562.3</c:v>
                </c:pt>
              </c:numCache>
            </c:numRef>
          </c:val>
        </c:ser>
        <c:gapWidth val="75"/>
        <c:overlap val="100"/>
        <c:axId val="70975488"/>
        <c:axId val="70977024"/>
      </c:barChart>
      <c:catAx>
        <c:axId val="709754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0977024"/>
        <c:crosses val="autoZero"/>
        <c:auto val="1"/>
        <c:lblAlgn val="ctr"/>
        <c:lblOffset val="100"/>
      </c:catAx>
      <c:valAx>
        <c:axId val="709770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0975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792204185105204E-2"/>
          <c:y val="0.8543426283424288"/>
          <c:w val="0.78256508410419579"/>
          <c:h val="6.148181766172659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66171834970244E-2"/>
          <c:y val="9.6875000000000031E-2"/>
          <c:w val="0.6379551318510216"/>
          <c:h val="0.9031249999999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</c:dPt>
          <c:dPt>
            <c:idx val="1"/>
            <c:explosion val="17"/>
          </c:dPt>
          <c:dPt>
            <c:idx val="2"/>
            <c:explosion val="46"/>
          </c:dPt>
          <c:dPt>
            <c:idx val="3"/>
            <c:explosion val="20"/>
          </c:dPt>
          <c:dLbls>
            <c:dLbl>
              <c:idx val="0"/>
              <c:layout>
                <c:manualLayout>
                  <c:x val="3.986424808520448E-2"/>
                  <c:y val="-3.3188362212627723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2 552,1 тыс. руб.</a:t>
                    </a:r>
                  </a:p>
                  <a:p>
                    <a:pPr>
                      <a:defRPr sz="1800" b="1"/>
                    </a:pPr>
                    <a:r>
                      <a:rPr lang="ru-RU" sz="1800" b="1" i="0" u="none" strike="noStrike" baseline="0" dirty="0" smtClean="0"/>
                      <a:t>(</a:t>
                    </a:r>
                    <a:r>
                      <a:rPr lang="en-US" sz="1800" b="1" i="0" u="none" strike="noStrike" baseline="0" dirty="0" smtClean="0"/>
                      <a:t>1</a:t>
                    </a:r>
                    <a:r>
                      <a:rPr lang="ru-RU" sz="1800" b="1" i="0" u="none" strike="noStrike" baseline="0" dirty="0" smtClean="0"/>
                      <a:t>7</a:t>
                    </a:r>
                    <a:r>
                      <a:rPr lang="en-US" sz="1800" b="1" i="0" u="none" strike="noStrike" baseline="0" dirty="0" smtClean="0"/>
                      <a:t>%</a:t>
                    </a:r>
                    <a:r>
                      <a:rPr lang="ru-RU" sz="1800" b="1" i="0" u="none" strike="noStrike" baseline="0" dirty="0" smtClean="0"/>
                      <a:t>)</a:t>
                    </a:r>
                    <a:endParaRPr lang="en-US" sz="18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5.8581177547436698E-2"/>
                  <c:y val="-0.3430423228346459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10 036,5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/>
                      <a:t>(</a:t>
                    </a:r>
                    <a:r>
                      <a:rPr lang="en-US" sz="1800" b="1" i="0" u="none" strike="noStrike" baseline="0" dirty="0" smtClean="0"/>
                      <a:t>6</a:t>
                    </a:r>
                    <a:r>
                      <a:rPr lang="ru-RU" sz="1800" b="1" i="0" u="none" strike="noStrike" baseline="0" dirty="0" smtClean="0"/>
                      <a:t>4</a:t>
                    </a:r>
                    <a:r>
                      <a:rPr lang="en-US" sz="1800" b="1" i="0" u="none" strike="noStrike" baseline="0" dirty="0" smtClean="0"/>
                      <a:t>%</a:t>
                    </a:r>
                    <a:r>
                      <a:rPr lang="ru-RU" sz="1800" b="1" i="0" u="none" strike="noStrike" baseline="0" dirty="0" smtClean="0"/>
                      <a:t>)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Percent val="1"/>
            </c:dLbl>
            <c:dLbl>
              <c:idx val="2"/>
              <c:layout>
                <c:manualLayout>
                  <c:x val="1.6033572027350503E-2"/>
                  <c:y val="-0.13510310039370077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139,6</a:t>
                    </a:r>
                    <a:r>
                      <a:rPr lang="ru-RU" sz="1800" baseline="0" dirty="0" smtClean="0"/>
                      <a:t> тыс. руб.</a:t>
                    </a:r>
                  </a:p>
                  <a:p>
                    <a:pPr>
                      <a:defRPr sz="1800" b="1"/>
                    </a:pPr>
                    <a:r>
                      <a:rPr lang="ru-RU" sz="1800" b="1" i="0" u="none" strike="noStrike" baseline="0" dirty="0" smtClean="0"/>
                      <a:t>(</a:t>
                    </a:r>
                    <a:r>
                      <a:rPr lang="en-US" sz="1800" b="1" i="0" u="none" strike="noStrike" baseline="0" dirty="0" smtClean="0"/>
                      <a:t>1%</a:t>
                    </a:r>
                    <a:r>
                      <a:rPr lang="ru-RU" sz="1800" b="1" i="0" u="none" strike="noStrike" baseline="0" dirty="0" smtClean="0"/>
                      <a:t> )</a:t>
                    </a:r>
                    <a:endParaRPr lang="en-US" sz="1800" dirty="0"/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0.12234005508509006"/>
                  <c:y val="-8.8555773496431497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2 788 тыс. руб.</a:t>
                    </a:r>
                  </a:p>
                  <a:p>
                    <a:pPr>
                      <a:defRPr sz="1800" b="1"/>
                    </a:pPr>
                    <a:r>
                      <a:rPr lang="ru-RU" sz="1800" b="1" i="0" u="none" strike="noStrike" baseline="0" dirty="0" smtClean="0"/>
                      <a:t>(18</a:t>
                    </a:r>
                    <a:r>
                      <a:rPr lang="en-US" sz="1800" b="1" i="0" u="none" strike="noStrike" baseline="0" dirty="0" smtClean="0"/>
                      <a:t>%</a:t>
                    </a:r>
                    <a:r>
                      <a:rPr lang="ru-RU" sz="1800" b="1" i="0" u="none" strike="noStrike" baseline="0" dirty="0" smtClean="0"/>
                      <a:t> )</a:t>
                    </a:r>
                    <a:endParaRPr lang="en-US" sz="1800" dirty="0"/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Выплаты опекунам</c:v>
                </c:pt>
                <c:pt idx="1">
                  <c:v>Выплаты приемным семьям</c:v>
                </c:pt>
                <c:pt idx="2">
                  <c:v>Субвенция на устройство детей в семью</c:v>
                </c:pt>
                <c:pt idx="3">
                  <c:v>приобретение жилья детям-сиротам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2522.1</c:v>
                </c:pt>
                <c:pt idx="1">
                  <c:v>10036.5</c:v>
                </c:pt>
                <c:pt idx="2">
                  <c:v>139.6</c:v>
                </c:pt>
                <c:pt idx="3">
                  <c:v>2788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Выплаты опекунам</c:v>
                </c:pt>
                <c:pt idx="1">
                  <c:v>Выплаты приемным семьям</c:v>
                </c:pt>
                <c:pt idx="2">
                  <c:v>Субвенция на устройство детей в семью</c:v>
                </c:pt>
                <c:pt idx="3">
                  <c:v>приобретение жилья детям-сиротам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0.90144774056902277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346011600180326"/>
          <c:y val="0.25101279527559067"/>
          <c:w val="0.39779429925600568"/>
          <c:h val="0.4979744094488190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0.42865707707435502"/>
                  <c:y val="0.34259448818897642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>
                        <a:solidFill>
                          <a:schemeClr val="bg1"/>
                        </a:solidFill>
                      </a:rPr>
                      <a:t>70 942,6 тыс. руб.</a:t>
                    </a:r>
                    <a:endParaRPr lang="ru-RU" sz="1800" b="1" i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dirty="0" smtClean="0">
                        <a:solidFill>
                          <a:schemeClr val="bg1"/>
                        </a:solidFill>
                      </a:rPr>
                      <a:t>68</a:t>
                    </a:r>
                    <a:r>
                      <a:rPr lang="en-US" sz="1800" b="1" i="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i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40263830552824148"/>
                  <c:y val="-0.3859498031496065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/>
                      <a:t>31 816,7 тыс. руб.</a:t>
                    </a:r>
                    <a:endParaRPr lang="ru-RU" sz="1800" dirty="0" smtClean="0"/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/>
                      <a:t>31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2.229540284997578E-2"/>
                  <c:y val="5.2928149606299114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i="0" u="none" strike="noStrike" baseline="0" dirty="0" smtClean="0"/>
                      <a:t>760 тыс. руб.</a:t>
                    </a:r>
                    <a:endParaRPr lang="ru-RU" sz="1800" b="1" dirty="0" smtClean="0"/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1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31816.7</c:v>
                </c:pt>
                <c:pt idx="1">
                  <c:v>70942.600000000006</c:v>
                </c:pt>
                <c:pt idx="2">
                  <c:v>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30.735041678218458</c:v>
                </c:pt>
                <c:pt idx="1">
                  <c:v>68.530795706694079</c:v>
                </c:pt>
                <c:pt idx="2">
                  <c:v>0.73416261508723457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939457019395564"/>
          <c:y val="0.17729502952755904"/>
          <c:w val="0.31585184492171436"/>
          <c:h val="0.529784940944881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Источник финансирования</a:t>
            </a:r>
            <a:endParaRPr lang="ru-RU" sz="1400" dirty="0"/>
          </a:p>
        </c:rich>
      </c:tx>
      <c:layout>
        <c:manualLayout>
          <c:xMode val="edge"/>
          <c:yMode val="edge"/>
          <c:x val="0.58732260972620132"/>
          <c:y val="0.44134612043109323"/>
        </c:manualLayout>
      </c:layout>
    </c:title>
    <c:plotArea>
      <c:layout>
        <c:manualLayout>
          <c:layoutTarget val="inner"/>
          <c:xMode val="edge"/>
          <c:yMode val="edge"/>
          <c:x val="5.1969624324850562E-2"/>
          <c:y val="6.6709564906907562E-2"/>
          <c:w val="0.51904627650654533"/>
          <c:h val="0.835213519441738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0042095699575979E-2"/>
                  <c:y val="-0.2537668644937262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30 404,8 тыс. руб.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96</a:t>
                    </a: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7.8056785146318516E-2"/>
                  <c:y val="6.418268744831261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1 411,9 тыс.</a:t>
                    </a:r>
                    <a:r>
                      <a:rPr lang="ru-RU" sz="1400" b="1" baseline="0" dirty="0" smtClean="0"/>
                      <a:t> руб.</a:t>
                    </a:r>
                    <a:endParaRPr lang="ru-RU" sz="1400" b="1" dirty="0" smtClean="0"/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4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Фонд формирования ЖКХ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30404.799999999996</c:v>
                </c:pt>
                <c:pt idx="1">
                  <c:v>1411.9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4591522632911182"/>
          <c:y val="0.52175420035174169"/>
          <c:w val="0.43591145033184892"/>
          <c:h val="0.248097346449322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Источник финансирования</a:t>
            </a:r>
            <a:endParaRPr lang="ru-RU" sz="1800" dirty="0"/>
          </a:p>
        </c:rich>
      </c:tx>
      <c:layout>
        <c:manualLayout>
          <c:xMode val="edge"/>
          <c:yMode val="edge"/>
          <c:x val="0.73565022989648365"/>
          <c:y val="0.2812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5318356439927712E-3"/>
          <c:y val="9.0747047244094547E-2"/>
          <c:w val="0.6641020149807928"/>
          <c:h val="0.86530290354330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0.20626551971808202"/>
                  <c:y val="-8.3722687007874025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>
                        <a:solidFill>
                          <a:schemeClr val="bg1"/>
                        </a:solidFill>
                      </a:rPr>
                      <a:t>13 403,1 тыс. руб.</a:t>
                    </a:r>
                    <a:endParaRPr lang="ru-RU" sz="1800" b="1" i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dirty="0" smtClean="0">
                        <a:solidFill>
                          <a:schemeClr val="bg1"/>
                        </a:solidFill>
                      </a:rPr>
                      <a:t>53</a:t>
                    </a:r>
                    <a:r>
                      <a:rPr lang="en-US" sz="1800" b="1" i="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i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5.8514900894436304E-2"/>
                  <c:y val="-0.212043061023622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/>
                      <a:t>5 744,2</a:t>
                    </a:r>
                    <a:r>
                      <a:rPr lang="en-US" sz="1800" b="1" i="0" u="none" strike="noStrike" baseline="0" dirty="0" smtClean="0"/>
                      <a:t> </a:t>
                    </a:r>
                    <a:r>
                      <a:rPr lang="ru-RU" sz="1800" b="1" i="0" u="none" strike="noStrike" baseline="0" dirty="0" smtClean="0"/>
                      <a:t>тыс. руб.</a:t>
                    </a:r>
                    <a:endParaRPr lang="ru-RU" sz="1800" dirty="0" smtClean="0"/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/>
                      <a:t>22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0.11546542642802914"/>
                  <c:y val="0.1227704232283466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>
                        <a:solidFill>
                          <a:schemeClr val="bg1"/>
                        </a:solidFill>
                      </a:rPr>
                      <a:t>6 396,9 тыс. руб.</a:t>
                    </a:r>
                    <a:endParaRPr lang="ru-RU" sz="18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Федеральный бюджета</c:v>
                </c:pt>
                <c:pt idx="1">
                  <c:v>Областной бюджет</c:v>
                </c:pt>
                <c:pt idx="2">
                  <c:v>Районный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13403.1</c:v>
                </c:pt>
                <c:pt idx="1">
                  <c:v>5744.2</c:v>
                </c:pt>
                <c:pt idx="2">
                  <c:v>6296.9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Федеральный бюджета</c:v>
                </c:pt>
                <c:pt idx="1">
                  <c:v>Областной бюджет</c:v>
                </c:pt>
                <c:pt idx="2">
                  <c:v>Районный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52.676444926545152</c:v>
                </c:pt>
                <c:pt idx="1">
                  <c:v>22.575675399501652</c:v>
                </c:pt>
                <c:pt idx="2">
                  <c:v>24.747879673953193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algn="just">
              <a:defRPr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912982031092263E-2"/>
          <c:y val="5.4158044939451436E-2"/>
          <c:w val="0.94612154249949965"/>
          <c:h val="0.79685243306299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1481</c:v>
                </c:pt>
                <c:pt idx="1">
                  <c:v>1295</c:v>
                </c:pt>
                <c:pt idx="2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2083.5</c:v>
                </c:pt>
                <c:pt idx="1">
                  <c:v>1199.9000000000001</c:v>
                </c:pt>
                <c:pt idx="2">
                  <c:v>1536.2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283</c:v>
                </c:pt>
              </c:numCache>
            </c:numRef>
          </c:val>
        </c:ser>
        <c:shape val="cylinder"/>
        <c:axId val="107994112"/>
        <c:axId val="106365696"/>
        <c:axId val="0"/>
      </c:bar3DChart>
      <c:catAx>
        <c:axId val="10799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6365696"/>
        <c:crosses val="autoZero"/>
        <c:auto val="1"/>
        <c:lblAlgn val="ctr"/>
        <c:lblOffset val="100"/>
      </c:catAx>
      <c:valAx>
        <c:axId val="1063656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799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200963028225358E-2"/>
          <c:y val="0.89953946089323356"/>
          <c:w val="0.944392591176344"/>
          <c:h val="9.622698172425306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555899071323587E-2"/>
          <c:y val="0.17465352433607587"/>
          <c:w val="0.5722733903883177"/>
          <c:h val="0.79171458426541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200148981625266E-2"/>
                  <c:y val="-0.2557855161687015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baseline="0" dirty="0" smtClean="0"/>
                      <a:t>124 936,7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baseline="0" dirty="0" smtClean="0"/>
                      <a:t>(87%)</a:t>
                    </a:r>
                    <a:endParaRPr lang="ru-RU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8.7802061155317898E-2"/>
                  <c:y val="1.036802967838422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6 234,6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</a:t>
                    </a:r>
                    <a:r>
                      <a:rPr lang="ru-RU" sz="1200" dirty="0" smtClean="0"/>
                      <a:t>4</a:t>
                    </a:r>
                    <a:r>
                      <a:rPr lang="en-US" sz="12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6.8470875731476089E-2"/>
                  <c:y val="-0.1242982805832041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1 947,1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(1%)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1.1402819996321079E-2"/>
                  <c:y val="-7.573259833874737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9 193,3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sz="1200" b="1" i="0" u="none" strike="noStrike" baseline="0" dirty="0" smtClean="0">
                      <a:solidFill>
                        <a:prstClr val="white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(6%)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2.0808480296360513E-2"/>
                  <c:y val="-8.010699960540784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329,7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0394473473803507"/>
                  <c:y val="-2.529185210357914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1 033,2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6"/>
              <c:layout>
                <c:manualLayout>
                  <c:x val="0.20325576302086654"/>
                  <c:y val="5.776417562799541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/>
                      <a:t>7,5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124936.7</c:v>
                </c:pt>
                <c:pt idx="1">
                  <c:v>6234.6</c:v>
                </c:pt>
                <c:pt idx="2">
                  <c:v>1947.1</c:v>
                </c:pt>
                <c:pt idx="3">
                  <c:v>9193.2999999999811</c:v>
                </c:pt>
                <c:pt idx="4">
                  <c:v>329.7</c:v>
                </c:pt>
                <c:pt idx="5">
                  <c:v>1033.2</c:v>
                </c:pt>
                <c:pt idx="6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86.953559281219142</c:v>
                </c:pt>
                <c:pt idx="1">
                  <c:v>4.3391626375171324</c:v>
                </c:pt>
                <c:pt idx="2">
                  <c:v>1.3551444473598298</c:v>
                </c:pt>
                <c:pt idx="3">
                  <c:v>6.3983613825243539</c:v>
                </c:pt>
                <c:pt idx="4">
                  <c:v>0.22946490899005523</c:v>
                </c:pt>
                <c:pt idx="5">
                  <c:v>0.71908748549749768</c:v>
                </c:pt>
                <c:pt idx="6">
                  <c:v>5.2198568924034516E-3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6297025555719269"/>
          <c:w val="0.62142548824265431"/>
          <c:h val="0.83226300681305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1"/>
            <c:explosion val="17"/>
          </c:dPt>
          <c:dLbls>
            <c:dLbl>
              <c:idx val="0"/>
              <c:layout>
                <c:manualLayout>
                  <c:x val="-0.10506440541086212"/>
                  <c:y val="0.1133350152452199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2 518,6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20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3771932899987441"/>
                  <c:y val="-0.2672030105816702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7</a:t>
                    </a:r>
                    <a:r>
                      <a:rPr lang="ru-RU" sz="2400" dirty="0" smtClean="0"/>
                      <a:t>1 994,5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(63%)</a:t>
                    </a:r>
                    <a:endParaRPr lang="en-US" sz="24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0.11906873735340882"/>
                  <c:y val="0.1460283652693560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</a:t>
                    </a:r>
                    <a:r>
                      <a:rPr lang="ru-RU" sz="1400" baseline="0" dirty="0" smtClean="0"/>
                      <a:t> 247,9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(4%)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0.16504784978800729"/>
                  <c:y val="-1.717421058154031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451,5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-2.2811124570967175E-2"/>
                  <c:y val="-3.170153161994355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1 258,6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202040177670102"/>
                  <c:y val="-3.2218642373069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30,5</a:t>
                    </a:r>
                  </a:p>
                  <a:p>
                    <a:r>
                      <a:rPr lang="ru-RU" dirty="0" smtClean="0"/>
                      <a:t>тыс. руб.</a:t>
                    </a:r>
                  </a:p>
                  <a:p>
                    <a:r>
                      <a:rPr lang="ru-RU" dirty="0" smtClean="0"/>
                      <a:t>(менее 1%)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Платные услуги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22518.6</c:v>
                </c:pt>
                <c:pt idx="1">
                  <c:v>71994.5</c:v>
                </c:pt>
                <c:pt idx="2">
                  <c:v>4247.9000000000005</c:v>
                </c:pt>
                <c:pt idx="3">
                  <c:v>451.5</c:v>
                </c:pt>
                <c:pt idx="4">
                  <c:v>1258.5999999999999</c:v>
                </c:pt>
                <c:pt idx="5">
                  <c:v>30.5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Платные услуги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19.770188004052631</c:v>
                </c:pt>
                <c:pt idx="1">
                  <c:v>63.207517352666947</c:v>
                </c:pt>
                <c:pt idx="2">
                  <c:v>3.7294406234141957</c:v>
                </c:pt>
                <c:pt idx="3">
                  <c:v>0.39639408683620564</c:v>
                </c:pt>
                <c:pt idx="4">
                  <c:v>1.1049869273356523</c:v>
                </c:pt>
                <c:pt idx="5">
                  <c:v>2.6777452156155592E-2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077012766864025"/>
          <c:y val="0.20199634681113945"/>
          <c:w val="0.30490931335498533"/>
          <c:h val="0.541594306285656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3855664916885388"/>
          <c:y val="4.0487430826004853E-2"/>
          <c:w val="0.86144335083114609"/>
          <c:h val="0.66872918774790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1.3888888888889024E-3"/>
                  <c:y val="-2.38336881487642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128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77128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554,6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 </c:v>
                </c:pt>
              </c:strCache>
            </c:strRef>
          </c:tx>
          <c:dLbls>
            <c:dLbl>
              <c:idx val="0"/>
              <c:layout>
                <c:manualLayout>
                  <c:x val="-1.3888888888889024E-3"/>
                  <c:y val="-4.7667376297528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50 972,3  </a:t>
                    </a:r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50972.3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 </c:v>
                </c:pt>
              </c:strCache>
            </c:strRef>
          </c:tx>
          <c:dLbls>
            <c:dLbl>
              <c:idx val="0"/>
              <c:layout>
                <c:manualLayout>
                  <c:x val="-9.7223315835520529E-3"/>
                  <c:y val="-4.7667376297528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103 519,2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103519.2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 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382 963,8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#,##0.00</c:formatCode>
                <c:ptCount val="1"/>
                <c:pt idx="0">
                  <c:v>382963.8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2.7777777777778208E-3"/>
                  <c:y val="-9.5334752595057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46 515,5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46515.5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19 539,8</a:t>
                    </a:r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#,##0.00</c:formatCode>
                <c:ptCount val="1"/>
                <c:pt idx="0">
                  <c:v>19539.8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Физкультура и спорт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093,2</a:t>
                    </a:r>
                    <a:endParaRPr lang="ru-RU" dirty="0" smtClean="0"/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#,##0.00</c:formatCode>
                <c:ptCount val="1"/>
                <c:pt idx="0">
                  <c:v>3093.2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Гражданская оборона, защита населения от ЧС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367,2</a:t>
                    </a:r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#,##0.00</c:formatCode>
                <c:ptCount val="1"/>
                <c:pt idx="0">
                  <c:v>367.2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36 773,2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#,##0.00</c:formatCode>
                <c:ptCount val="1"/>
                <c:pt idx="0">
                  <c:v>36773.19</c:v>
                </c:pt>
              </c:numCache>
            </c:numRef>
          </c:val>
        </c:ser>
        <c:dLbls>
          <c:showVal val="1"/>
        </c:dLbls>
        <c:gapWidth val="7"/>
        <c:axId val="95043968"/>
        <c:axId val="95045504"/>
      </c:barChart>
      <c:catAx>
        <c:axId val="95043968"/>
        <c:scaling>
          <c:orientation val="minMax"/>
        </c:scaling>
        <c:delete val="1"/>
        <c:axPos val="b"/>
        <c:majorTickMark val="none"/>
        <c:tickLblPos val="none"/>
        <c:crossAx val="95045504"/>
        <c:crosses val="autoZero"/>
        <c:auto val="1"/>
        <c:lblAlgn val="ctr"/>
        <c:lblOffset val="100"/>
      </c:catAx>
      <c:valAx>
        <c:axId val="95045504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043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805446194225733E-2"/>
          <c:y val="0.74493731177016353"/>
          <c:w val="0.96805577427821565"/>
          <c:h val="0.24076247534057776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2615240179421564"/>
          <c:w val="1"/>
          <c:h val="0.6829731511300405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2016 года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105 819,7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170 455,7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r>
                      <a:rPr lang="ru-RU" dirty="0" smtClean="0"/>
                      <a:t> 219,1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82 963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Администрация Парабельского района</c:v>
                </c:pt>
                <c:pt idx="1">
                  <c:v>МКУ ОУФ - ФО администрации Парабельского района</c:v>
                </c:pt>
                <c:pt idx="2">
                  <c:v>МКУ Отдел культуры</c:v>
                </c:pt>
                <c:pt idx="3">
                  <c:v>МКУ Отдел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105819.7</c:v>
                </c:pt>
                <c:pt idx="1">
                  <c:v>170455.7</c:v>
                </c:pt>
                <c:pt idx="2">
                  <c:v>55219.1</c:v>
                </c:pt>
                <c:pt idx="3">
                  <c:v>382963.8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Недоисполнение в 2016 году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27 169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80 903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ru-RU" dirty="0"/>
                  </a:p>
                  <a:p>
                    <a:r>
                      <a:rPr lang="ru-RU" dirty="0"/>
                      <a:t>тыс. руб.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769230769230785E-2"/>
                  <c:y val="-8.992143572503556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396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тыс.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руб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2.6923076923077029E-2"/>
                  <c:y val="-9.721241486737575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12 185,6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Администрация Парабельского района</c:v>
                </c:pt>
                <c:pt idx="1">
                  <c:v>МКУ ОУФ - ФО администрации Парабельского района</c:v>
                </c:pt>
                <c:pt idx="2">
                  <c:v>МКУ Отдел культуры</c:v>
                </c:pt>
                <c:pt idx="3">
                  <c:v>МКУ Отдел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27169.3</c:v>
                </c:pt>
                <c:pt idx="1">
                  <c:v>80903.3</c:v>
                </c:pt>
                <c:pt idx="2">
                  <c:v>396.2</c:v>
                </c:pt>
                <c:pt idx="3">
                  <c:v>12185.6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00897536"/>
        <c:axId val="100899072"/>
        <c:axId val="0"/>
      </c:bar3DChart>
      <c:catAx>
        <c:axId val="100897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899072"/>
        <c:crosses val="autoZero"/>
        <c:auto val="1"/>
        <c:lblAlgn val="ctr"/>
        <c:lblOffset val="100"/>
      </c:catAx>
      <c:valAx>
        <c:axId val="1008990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08975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3.0169425619375641E-2"/>
                  <c:y val="-6.2127819131207684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653 630,5 тыс.</a:t>
                    </a:r>
                    <a:r>
                      <a:rPr lang="ru-RU" sz="1600" b="1" baseline="0" dirty="0" smtClean="0"/>
                      <a:t> руб.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9394845017220401E-2"/>
                  <c:y val="-7.1195561604266197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816 295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9476724808354627E-2"/>
                  <c:y val="-7.7074306558530536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721 426,7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Лист2!$B$1:$D$1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Лист2!$B$2:$D$2</c:f>
              <c:numCache>
                <c:formatCode>#,##0.0</c:formatCode>
                <c:ptCount val="3"/>
                <c:pt idx="0" formatCode="General">
                  <c:v>653630.5</c:v>
                </c:pt>
                <c:pt idx="1">
                  <c:v>816295</c:v>
                </c:pt>
                <c:pt idx="2" formatCode="General">
                  <c:v>721426.7</c:v>
                </c:pt>
              </c:numCache>
            </c:numRef>
          </c:val>
        </c:ser>
        <c:dLbls>
          <c:showVal val="1"/>
        </c:dLbls>
        <c:shape val="box"/>
        <c:axId val="100980224"/>
        <c:axId val="100981760"/>
        <c:axId val="0"/>
      </c:bar3DChart>
      <c:catAx>
        <c:axId val="100980224"/>
        <c:scaling>
          <c:orientation val="minMax"/>
        </c:scaling>
        <c:axPos val="b"/>
        <c:tickLblPos val="nextTo"/>
        <c:crossAx val="100981760"/>
        <c:crosses val="autoZero"/>
        <c:auto val="1"/>
        <c:lblAlgn val="ctr"/>
        <c:lblOffset val="100"/>
      </c:catAx>
      <c:valAx>
        <c:axId val="1009817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0980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4.9550070664243884E-2"/>
          <c:y val="1.5201389034851983E-2"/>
          <c:w val="0.55794367050272564"/>
          <c:h val="0.98479861096514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</c:dPt>
          <c:dPt>
            <c:idx val="1"/>
            <c:explosion val="0"/>
          </c:dPt>
          <c:dPt>
            <c:idx val="2"/>
            <c:explosion val="46"/>
          </c:dPt>
          <c:dLbls>
            <c:dLbl>
              <c:idx val="0"/>
              <c:layout>
                <c:manualLayout>
                  <c:x val="-0.15778442358166836"/>
                  <c:y val="-0.1897086509907310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Дошкольное образование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86 571,66</a:t>
                    </a:r>
                    <a:r>
                      <a:rPr lang="ru-RU" sz="14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4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18</a:t>
                    </a:r>
                    <a:r>
                      <a:rPr lang="ru-RU" sz="14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20861538461538504"/>
                  <c:y val="3.694953563718145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>
                        <a:solidFill>
                          <a:schemeClr val="bg1"/>
                        </a:solidFill>
                      </a:rPr>
                      <a:t>Общее 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образование</a:t>
                    </a:r>
                    <a:endParaRPr lang="en-US" sz="16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271 626,64 </a:t>
                    </a: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74</a:t>
                    </a:r>
                    <a:r>
                      <a:rPr lang="ru-RU" sz="16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6.2847610949211125E-2"/>
                  <c:y val="2.201313217450326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/>
                      <a:t>Другие вопросы в области образования
</a:t>
                    </a:r>
                    <a:r>
                      <a:rPr lang="ru-RU" sz="1400" dirty="0" smtClean="0"/>
                      <a:t>22 410,93</a:t>
                    </a:r>
                    <a:r>
                      <a:rPr lang="ru-RU" sz="1400" baseline="0" dirty="0" smtClean="0"/>
                      <a:t> тыс. руб.</a:t>
                    </a:r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7</a:t>
                    </a:r>
                    <a:r>
                      <a:rPr lang="ru-RU" sz="1400" dirty="0"/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10123843077264941"/>
                  <c:y val="8.886794109963790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/>
                      <a:t>Молодежная политика и оздоровление детей</a:t>
                    </a:r>
                    <a:r>
                      <a:rPr lang="ru-RU" sz="1400" dirty="0" smtClean="0"/>
                      <a:t>;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2 354,56 </a:t>
                    </a:r>
                    <a:r>
                      <a:rPr lang="ru-RU" sz="1400" b="1" i="0" u="none" strike="noStrike" baseline="0" dirty="0" smtClean="0"/>
                      <a:t>тыс. руб.</a:t>
                    </a:r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1</a:t>
                    </a:r>
                    <a:r>
                      <a:rPr lang="ru-RU" sz="1400" dirty="0"/>
                      <a:t>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Дошкольное образование
</c:v>
                </c:pt>
                <c:pt idx="1">
                  <c:v>Общее образование </c:v>
                </c:pt>
                <c:pt idx="2">
                  <c:v>Другие вопросы в области образования
</c:v>
                </c:pt>
                <c:pt idx="3">
                  <c:v>Молодежная политика и оздоровление детей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86571.66</c:v>
                </c:pt>
                <c:pt idx="1">
                  <c:v>271626.63999999996</c:v>
                </c:pt>
                <c:pt idx="2">
                  <c:v>22410.93</c:v>
                </c:pt>
                <c:pt idx="3">
                  <c:v>2354.56</c:v>
                </c:pt>
              </c:numCache>
            </c:numRef>
          </c:val>
        </c:ser>
        <c:dLbls>
          <c:showCatName val="1"/>
          <c:showPercent val="1"/>
        </c:dLbls>
        <c:firstSliceAng val="9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7.5985574252433533E-2"/>
          <c:y val="1.3064392022285588E-2"/>
          <c:w val="0.91352536285354691"/>
          <c:h val="0.8394055324442688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-1.3566868638527389E-3"/>
                  <c:y val="-0.5530592622767566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ru-RU" sz="1600" dirty="0" smtClean="0"/>
                      <a:t>0 </a:t>
                    </a:r>
                    <a:r>
                      <a:rPr lang="en-US" sz="1600" dirty="0" smtClean="0"/>
                      <a:t>8</a:t>
                    </a:r>
                    <a:r>
                      <a:rPr lang="ru-RU" sz="1600" dirty="0" smtClean="0"/>
                      <a:t>40,4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099,3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853494910821875E-2"/>
                  <c:y val="0.5617688569582817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410,93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22410.93</c:v>
                </c:pt>
                <c:pt idx="1">
                  <c:v>22099.3</c:v>
                </c:pt>
                <c:pt idx="2">
                  <c:v>20840.400000000001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Молодежная политика</c:v>
                </c:pt>
              </c:strCache>
            </c:strRef>
          </c:tx>
          <c:dLbls>
            <c:dLbl>
              <c:idx val="0"/>
              <c:layout>
                <c:manualLayout>
                  <c:x val="4.0700605915582116E-3"/>
                  <c:y val="-0.5552366609471364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2 447,9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2 225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4267474554109511E-3"/>
                  <c:y val="0.559591458287900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2 354,5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2354.56</c:v>
                </c:pt>
                <c:pt idx="1">
                  <c:v>2225</c:v>
                </c:pt>
                <c:pt idx="2">
                  <c:v>2447.9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5.1554100826403951E-2"/>
                  <c:y val="-0.559591458287900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67 516,5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194 021,7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9694222009520431E-2"/>
                  <c:y val="0.5661236542990432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86 571,7 </a:t>
                    </a:r>
                    <a:r>
                      <a:rPr lang="ru-RU" sz="1600" b="1" i="0" baseline="0" dirty="0" smtClean="0"/>
                      <a:t>тыс. руб.</a:t>
                    </a:r>
                    <a:endParaRPr lang="en-US" sz="1600" b="1" i="0" baseline="0" dirty="0" smtClean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86571.66</c:v>
                </c:pt>
                <c:pt idx="1">
                  <c:v>194021.7</c:v>
                </c:pt>
                <c:pt idx="2">
                  <c:v>67516.5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0.21842658508029075"/>
                  <c:y val="-0.5617688569582817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238 506 </a:t>
                    </a: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546623024792119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258 423,5 </a:t>
                    </a: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0717826224436611"/>
                  <c:y val="0.5639460841799469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271 626,7 тыс.</a:t>
                    </a:r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 руб.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271626.63999999996</c:v>
                </c:pt>
                <c:pt idx="1">
                  <c:v>258423.5</c:v>
                </c:pt>
                <c:pt idx="2">
                  <c:v>238506</c:v>
                </c:pt>
              </c:numCache>
            </c:numRef>
          </c:val>
        </c:ser>
        <c:dLbls>
          <c:showVal val="1"/>
        </c:dLbls>
        <c:gapWidth val="75"/>
        <c:axId val="101020032"/>
        <c:axId val="101021568"/>
      </c:barChart>
      <c:catAx>
        <c:axId val="1010200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1021568"/>
        <c:crosses val="autoZero"/>
        <c:auto val="1"/>
        <c:lblAlgn val="ctr"/>
        <c:lblOffset val="100"/>
      </c:catAx>
      <c:valAx>
        <c:axId val="1010215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102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902927037957646E-2"/>
          <c:y val="0.86390401066548783"/>
          <c:w val="0.93935603340922313"/>
          <c:h val="0.1230315973122330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09232644184406E-2"/>
          <c:y val="8.8171992030423155E-2"/>
          <c:w val="0.6062146293509475"/>
          <c:h val="0.91182800796957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38833563947477"/>
                  <c:y val="7.955978414074751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13 210 тыс.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руб.</a:t>
                    </a:r>
                    <a:endParaRPr lang="ru-RU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28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8.4052897742001725E-2"/>
                  <c:y val="-0.2548658561102483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smtClean="0">
                        <a:solidFill>
                          <a:schemeClr val="bg1"/>
                        </a:solidFill>
                      </a:rPr>
                      <a:t>18 221,5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smtClean="0">
                        <a:solidFill>
                          <a:schemeClr val="bg1"/>
                        </a:solidFill>
                      </a:rPr>
                      <a:t>39</a:t>
                    </a:r>
                    <a:r>
                      <a:rPr lang="en-US" sz="1800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5.3031039480461784E-2"/>
                  <c:y val="3.480221416345720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smtClean="0">
                        <a:solidFill>
                          <a:schemeClr val="bg1"/>
                        </a:solidFill>
                      </a:rPr>
                      <a:t>7 820,2 тыс. руб.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smtClean="0">
                        <a:solidFill>
                          <a:schemeClr val="bg1"/>
                        </a:solidFill>
                      </a:rPr>
                      <a:t>17</a:t>
                    </a:r>
                    <a:r>
                      <a:rPr lang="en-US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3.1283981914467442E-2"/>
                  <c:y val="-9.821316670874914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2 668,3 тыс. руб.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6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0.14430288469631344"/>
                  <c:y val="-0.1288927675830357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2 </a:t>
                    </a:r>
                    <a:r>
                      <a:rPr lang="ru-RU" b="1" dirty="0" smtClean="0"/>
                      <a:t>1</a:t>
                    </a:r>
                    <a:r>
                      <a:rPr lang="en-US" b="1" smtClean="0"/>
                      <a:t>4</a:t>
                    </a:r>
                    <a:r>
                      <a:rPr lang="ru-RU" b="1" smtClean="0"/>
                      <a:t>8,4 </a:t>
                    </a:r>
                    <a:r>
                      <a:rPr lang="ru-RU" b="1" dirty="0" smtClean="0"/>
                      <a:t>тыс. руб.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5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26804860486881932"/>
                  <c:y val="-6.719231180584597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2 447,1 тыс. руб.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5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дом культуры</c:v>
                </c:pt>
                <c:pt idx="1">
                  <c:v>Централизованная библиотечная сеть</c:v>
                </c:pt>
                <c:pt idx="2">
                  <c:v>Краеведческий музей</c:v>
                </c:pt>
                <c:pt idx="3">
                  <c:v>Межбюджетные трансферты сельским поселениям</c:v>
                </c:pt>
                <c:pt idx="4">
                  <c:v>Муниципальная программа "Развитие культуры и туризма Парабельского района на 2016-2020 годы"</c:v>
                </c:pt>
                <c:pt idx="5">
                  <c:v>Централизованная бухгалтерия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13210</c:v>
                </c:pt>
                <c:pt idx="1">
                  <c:v>18221.5</c:v>
                </c:pt>
                <c:pt idx="2">
                  <c:v>7820.2</c:v>
                </c:pt>
                <c:pt idx="3">
                  <c:v>2668.3</c:v>
                </c:pt>
                <c:pt idx="4">
                  <c:v>2184.4</c:v>
                </c:pt>
                <c:pt idx="5">
                  <c:v>2447.1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FADF9-6799-4D36-B229-8D70F024DB1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88F7FE-2DA7-427D-9083-69D1F74E6873}">
      <dgm:prSet custT="1"/>
      <dgm:spPr/>
      <dgm:t>
        <a:bodyPr/>
        <a:lstStyle/>
        <a:p>
          <a:pPr rtl="0"/>
          <a:r>
            <a:rPr lang="ru-RU" sz="2000" b="1" dirty="0" smtClean="0"/>
            <a:t>Дошкольное образование</a:t>
          </a:r>
          <a:endParaRPr lang="ru-RU" sz="2000" b="1" dirty="0"/>
        </a:p>
      </dgm:t>
    </dgm:pt>
    <dgm:pt modelId="{D7807691-D62C-4B19-A23A-AB5EDD7DF17C}" type="parTrans" cxnId="{6AE9945D-925E-4F5D-BF30-C7408CDCBDC2}">
      <dgm:prSet/>
      <dgm:spPr/>
      <dgm:t>
        <a:bodyPr/>
        <a:lstStyle/>
        <a:p>
          <a:endParaRPr lang="ru-RU" b="1"/>
        </a:p>
      </dgm:t>
    </dgm:pt>
    <dgm:pt modelId="{05F61E3B-2F43-4ECF-AA0E-FAF9885C1A6F}" type="sibTrans" cxnId="{6AE9945D-925E-4F5D-BF30-C7408CDCBDC2}">
      <dgm:prSet/>
      <dgm:spPr/>
      <dgm:t>
        <a:bodyPr/>
        <a:lstStyle/>
        <a:p>
          <a:endParaRPr lang="ru-RU" b="1"/>
        </a:p>
      </dgm:t>
    </dgm:pt>
    <dgm:pt modelId="{9FCD18CD-02E5-4EE4-89B4-04DED7A5CE6C}">
      <dgm:prSet custT="1"/>
      <dgm:spPr/>
      <dgm:t>
        <a:bodyPr/>
        <a:lstStyle/>
        <a:p>
          <a:pPr rtl="0"/>
          <a:r>
            <a:rPr lang="ru-RU" sz="2000" b="1" dirty="0" smtClean="0"/>
            <a:t>Общее образование</a:t>
          </a:r>
          <a:endParaRPr lang="ru-RU" sz="2000" b="1" dirty="0"/>
        </a:p>
      </dgm:t>
    </dgm:pt>
    <dgm:pt modelId="{0BC9E175-7F61-4B63-90CF-379390FE138C}" type="parTrans" cxnId="{4779C54B-C72F-4371-A34C-D7C624929734}">
      <dgm:prSet/>
      <dgm:spPr/>
      <dgm:t>
        <a:bodyPr/>
        <a:lstStyle/>
        <a:p>
          <a:endParaRPr lang="ru-RU" b="1"/>
        </a:p>
      </dgm:t>
    </dgm:pt>
    <dgm:pt modelId="{CF0BA4EF-BAC2-4D9E-BE66-5A1DA0962E26}" type="sibTrans" cxnId="{4779C54B-C72F-4371-A34C-D7C624929734}">
      <dgm:prSet/>
      <dgm:spPr/>
      <dgm:t>
        <a:bodyPr/>
        <a:lstStyle/>
        <a:p>
          <a:endParaRPr lang="ru-RU" b="1"/>
        </a:p>
      </dgm:t>
    </dgm:pt>
    <dgm:pt modelId="{257E24E5-17B9-46EA-A26B-2AF87EB6584E}">
      <dgm:prSet custT="1"/>
      <dgm:spPr/>
      <dgm:t>
        <a:bodyPr/>
        <a:lstStyle/>
        <a:p>
          <a:pPr rtl="0"/>
          <a:r>
            <a:rPr lang="ru-RU" sz="2000" b="1" dirty="0" smtClean="0"/>
            <a:t>Дополнительное образование</a:t>
          </a:r>
          <a:endParaRPr lang="ru-RU" sz="2000" b="1" dirty="0"/>
        </a:p>
      </dgm:t>
    </dgm:pt>
    <dgm:pt modelId="{1BDF31B7-026E-4FDC-8D99-2A9C9C0675D0}" type="parTrans" cxnId="{E3E80C90-D6A0-4077-8856-3515077CDE25}">
      <dgm:prSet/>
      <dgm:spPr/>
      <dgm:t>
        <a:bodyPr/>
        <a:lstStyle/>
        <a:p>
          <a:endParaRPr lang="ru-RU" b="1"/>
        </a:p>
      </dgm:t>
    </dgm:pt>
    <dgm:pt modelId="{D8D38C39-7A26-4705-A4D2-7F3BAEE5DD70}" type="sibTrans" cxnId="{E3E80C90-D6A0-4077-8856-3515077CDE25}">
      <dgm:prSet/>
      <dgm:spPr/>
      <dgm:t>
        <a:bodyPr/>
        <a:lstStyle/>
        <a:p>
          <a:endParaRPr lang="ru-RU" b="1"/>
        </a:p>
      </dgm:t>
    </dgm:pt>
    <dgm:pt modelId="{83A17826-3784-481C-AE72-7939C6A6AC37}" type="pres">
      <dgm:prSet presAssocID="{917FADF9-6799-4D36-B229-8D70F024DB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9EE6-0B81-4282-966C-4D4830A1CA68}" type="pres">
      <dgm:prSet presAssocID="{8688F7FE-2DA7-427D-9083-69D1F74E6873}" presName="linNode" presStyleCnt="0"/>
      <dgm:spPr/>
    </dgm:pt>
    <dgm:pt modelId="{6D1F4D6E-2466-4DF8-BAEC-13135BF2089D}" type="pres">
      <dgm:prSet presAssocID="{8688F7FE-2DA7-427D-9083-69D1F74E6873}" presName="parentText" presStyleLbl="node1" presStyleIdx="0" presStyleCnt="3" custScaleX="147164" custLinFactNeighborX="-6530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F1388-0953-4534-8CD0-B12CB522C22B}" type="pres">
      <dgm:prSet presAssocID="{05F61E3B-2F43-4ECF-AA0E-FAF9885C1A6F}" presName="sp" presStyleCnt="0"/>
      <dgm:spPr/>
    </dgm:pt>
    <dgm:pt modelId="{2CFF3BCE-9839-4C7B-A3D0-CA1918576505}" type="pres">
      <dgm:prSet presAssocID="{9FCD18CD-02E5-4EE4-89B4-04DED7A5CE6C}" presName="linNode" presStyleCnt="0"/>
      <dgm:spPr/>
    </dgm:pt>
    <dgm:pt modelId="{D2E4455C-25FC-40FE-AED6-3A4F44B3AD5D}" type="pres">
      <dgm:prSet presAssocID="{9FCD18CD-02E5-4EE4-89B4-04DED7A5CE6C}" presName="parentText" presStyleLbl="node1" presStyleIdx="1" presStyleCnt="3" custScaleX="147164" custLinFactNeighborX="-7638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0988-3F15-43F0-BA08-B4FBA640B280}" type="pres">
      <dgm:prSet presAssocID="{CF0BA4EF-BAC2-4D9E-BE66-5A1DA0962E26}" presName="sp" presStyleCnt="0"/>
      <dgm:spPr/>
    </dgm:pt>
    <dgm:pt modelId="{58357EFA-AB98-42C3-A969-84BDB40E0936}" type="pres">
      <dgm:prSet presAssocID="{257E24E5-17B9-46EA-A26B-2AF87EB6584E}" presName="linNode" presStyleCnt="0"/>
      <dgm:spPr/>
    </dgm:pt>
    <dgm:pt modelId="{079FD0C3-BDB2-401D-B7BB-86CEC8529EB8}" type="pres">
      <dgm:prSet presAssocID="{257E24E5-17B9-46EA-A26B-2AF87EB6584E}" presName="parentText" presStyleLbl="node1" presStyleIdx="2" presStyleCnt="3" custScaleX="147163" custLinFactNeighborX="-7638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80C90-D6A0-4077-8856-3515077CDE25}" srcId="{917FADF9-6799-4D36-B229-8D70F024DB12}" destId="{257E24E5-17B9-46EA-A26B-2AF87EB6584E}" srcOrd="2" destOrd="0" parTransId="{1BDF31B7-026E-4FDC-8D99-2A9C9C0675D0}" sibTransId="{D8D38C39-7A26-4705-A4D2-7F3BAEE5DD70}"/>
    <dgm:cxn modelId="{3789C284-553D-4D51-A8E5-EDCD1F8F0507}" type="presOf" srcId="{917FADF9-6799-4D36-B229-8D70F024DB12}" destId="{83A17826-3784-481C-AE72-7939C6A6AC37}" srcOrd="0" destOrd="0" presId="urn:microsoft.com/office/officeart/2005/8/layout/vList5"/>
    <dgm:cxn modelId="{4779C54B-C72F-4371-A34C-D7C624929734}" srcId="{917FADF9-6799-4D36-B229-8D70F024DB12}" destId="{9FCD18CD-02E5-4EE4-89B4-04DED7A5CE6C}" srcOrd="1" destOrd="0" parTransId="{0BC9E175-7F61-4B63-90CF-379390FE138C}" sibTransId="{CF0BA4EF-BAC2-4D9E-BE66-5A1DA0962E26}"/>
    <dgm:cxn modelId="{682EB5FC-1A92-4424-BA85-7AAD77A9533D}" type="presOf" srcId="{8688F7FE-2DA7-427D-9083-69D1F74E6873}" destId="{6D1F4D6E-2466-4DF8-BAEC-13135BF2089D}" srcOrd="0" destOrd="0" presId="urn:microsoft.com/office/officeart/2005/8/layout/vList5"/>
    <dgm:cxn modelId="{73D13EFC-F16B-476A-A3F2-097412E45695}" type="presOf" srcId="{9FCD18CD-02E5-4EE4-89B4-04DED7A5CE6C}" destId="{D2E4455C-25FC-40FE-AED6-3A4F44B3AD5D}" srcOrd="0" destOrd="0" presId="urn:microsoft.com/office/officeart/2005/8/layout/vList5"/>
    <dgm:cxn modelId="{70506024-5737-4763-BF7F-83855B0C2F22}" type="presOf" srcId="{257E24E5-17B9-46EA-A26B-2AF87EB6584E}" destId="{079FD0C3-BDB2-401D-B7BB-86CEC8529EB8}" srcOrd="0" destOrd="0" presId="urn:microsoft.com/office/officeart/2005/8/layout/vList5"/>
    <dgm:cxn modelId="{6AE9945D-925E-4F5D-BF30-C7408CDCBDC2}" srcId="{917FADF9-6799-4D36-B229-8D70F024DB12}" destId="{8688F7FE-2DA7-427D-9083-69D1F74E6873}" srcOrd="0" destOrd="0" parTransId="{D7807691-D62C-4B19-A23A-AB5EDD7DF17C}" sibTransId="{05F61E3B-2F43-4ECF-AA0E-FAF9885C1A6F}"/>
    <dgm:cxn modelId="{65524B39-A708-48E1-8CA4-83B61125A9BF}" type="presParOf" srcId="{83A17826-3784-481C-AE72-7939C6A6AC37}" destId="{3ED89EE6-0B81-4282-966C-4D4830A1CA68}" srcOrd="0" destOrd="0" presId="urn:microsoft.com/office/officeart/2005/8/layout/vList5"/>
    <dgm:cxn modelId="{EE2B17F5-5281-4BA7-954F-C45C041B1885}" type="presParOf" srcId="{3ED89EE6-0B81-4282-966C-4D4830A1CA68}" destId="{6D1F4D6E-2466-4DF8-BAEC-13135BF2089D}" srcOrd="0" destOrd="0" presId="urn:microsoft.com/office/officeart/2005/8/layout/vList5"/>
    <dgm:cxn modelId="{9A0BA9AB-8810-4B7A-BE05-676F253387C0}" type="presParOf" srcId="{83A17826-3784-481C-AE72-7939C6A6AC37}" destId="{0E8F1388-0953-4534-8CD0-B12CB522C22B}" srcOrd="1" destOrd="0" presId="urn:microsoft.com/office/officeart/2005/8/layout/vList5"/>
    <dgm:cxn modelId="{E5C75B49-EE74-4605-BED7-4F025ED21F34}" type="presParOf" srcId="{83A17826-3784-481C-AE72-7939C6A6AC37}" destId="{2CFF3BCE-9839-4C7B-A3D0-CA1918576505}" srcOrd="2" destOrd="0" presId="urn:microsoft.com/office/officeart/2005/8/layout/vList5"/>
    <dgm:cxn modelId="{310F9BF3-22E6-4A2B-A7CD-66E370FA4FE1}" type="presParOf" srcId="{2CFF3BCE-9839-4C7B-A3D0-CA1918576505}" destId="{D2E4455C-25FC-40FE-AED6-3A4F44B3AD5D}" srcOrd="0" destOrd="0" presId="urn:microsoft.com/office/officeart/2005/8/layout/vList5"/>
    <dgm:cxn modelId="{1B50A14B-EF41-41C1-AA69-AF95BE5D2D74}" type="presParOf" srcId="{83A17826-3784-481C-AE72-7939C6A6AC37}" destId="{229A0988-3F15-43F0-BA08-B4FBA640B280}" srcOrd="3" destOrd="0" presId="urn:microsoft.com/office/officeart/2005/8/layout/vList5"/>
    <dgm:cxn modelId="{C914C07E-48B3-4E89-9CB4-9B43591FFC08}" type="presParOf" srcId="{83A17826-3784-481C-AE72-7939C6A6AC37}" destId="{58357EFA-AB98-42C3-A969-84BDB40E0936}" srcOrd="4" destOrd="0" presId="urn:microsoft.com/office/officeart/2005/8/layout/vList5"/>
    <dgm:cxn modelId="{A8B03BF5-165D-452D-B9B3-30DA289ED582}" type="presParOf" srcId="{58357EFA-AB98-42C3-A969-84BDB40E0936}" destId="{079FD0C3-BDB2-401D-B7BB-86CEC8529E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1F4D6E-2466-4DF8-BAEC-13135BF2089D}">
      <dsp:nvSpPr>
        <dsp:cNvPr id="0" name=""/>
        <dsp:cNvSpPr/>
      </dsp:nvSpPr>
      <dsp:spPr>
        <a:xfrm>
          <a:off x="0" y="3"/>
          <a:ext cx="4169361" cy="6961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Дошкольное образование</a:t>
          </a:r>
          <a:endParaRPr lang="ru-RU" sz="2000" b="1" kern="1200" dirty="0"/>
        </a:p>
      </dsp:txBody>
      <dsp:txXfrm>
        <a:off x="0" y="3"/>
        <a:ext cx="4169361" cy="696171"/>
      </dsp:txXfrm>
    </dsp:sp>
    <dsp:sp modelId="{D2E4455C-25FC-40FE-AED6-3A4F44B3AD5D}">
      <dsp:nvSpPr>
        <dsp:cNvPr id="0" name=""/>
        <dsp:cNvSpPr/>
      </dsp:nvSpPr>
      <dsp:spPr>
        <a:xfrm>
          <a:off x="0" y="730983"/>
          <a:ext cx="4169361" cy="69617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Общее образование</a:t>
          </a:r>
          <a:endParaRPr lang="ru-RU" sz="2000" b="1" kern="1200" dirty="0"/>
        </a:p>
      </dsp:txBody>
      <dsp:txXfrm>
        <a:off x="0" y="730983"/>
        <a:ext cx="4169361" cy="696171"/>
      </dsp:txXfrm>
    </dsp:sp>
    <dsp:sp modelId="{079FD0C3-BDB2-401D-B7BB-86CEC8529EB8}">
      <dsp:nvSpPr>
        <dsp:cNvPr id="0" name=""/>
        <dsp:cNvSpPr/>
      </dsp:nvSpPr>
      <dsp:spPr>
        <a:xfrm>
          <a:off x="0" y="1461962"/>
          <a:ext cx="4169333" cy="69617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Дополнительное образование</a:t>
          </a:r>
          <a:endParaRPr lang="ru-RU" sz="2000" b="1" kern="1200" dirty="0"/>
        </a:p>
      </dsp:txBody>
      <dsp:txXfrm>
        <a:off x="0" y="1461962"/>
        <a:ext cx="4169333" cy="69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0.10653</cdr:x>
      <cdr:y>0.112</cdr:y>
    </cdr:from>
    <cdr:to>
      <cdr:x>0.14775</cdr:x>
      <cdr:y>0.38424</cdr:y>
    </cdr:to>
    <cdr:sp macro="" textlink="">
      <cdr:nvSpPr>
        <cdr:cNvPr id="2" name="TextBox 1"/>
        <cdr:cNvSpPr txBox="1"/>
      </cdr:nvSpPr>
      <cdr:spPr>
        <a:xfrm xmlns:a="http://schemas.openxmlformats.org/drawingml/2006/main" rot="18365871">
          <a:off x="475302" y="1225201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1 481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0.24465</cdr:x>
      <cdr:y>0</cdr:y>
    </cdr:from>
    <cdr:to>
      <cdr:x>0.28586</cdr:x>
      <cdr:y>0.27225</cdr:y>
    </cdr:to>
    <cdr:sp macro="" textlink="">
      <cdr:nvSpPr>
        <cdr:cNvPr id="3" name="TextBox 1"/>
        <cdr:cNvSpPr txBox="1"/>
      </cdr:nvSpPr>
      <cdr:spPr>
        <a:xfrm xmlns:a="http://schemas.openxmlformats.org/drawingml/2006/main" rot="18365871">
          <a:off x="1843453" y="505121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/>
            <a:t>2 083,5</a:t>
          </a:r>
          <a:endParaRPr lang="ru-RU" sz="1800" b="1" dirty="0" smtClean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0.42638</cdr:x>
      <cdr:y>0.1995</cdr:y>
    </cdr:from>
    <cdr:to>
      <cdr:x>0.46759</cdr:x>
      <cdr:y>0.47174</cdr:y>
    </cdr:to>
    <cdr:sp macro="" textlink="">
      <cdr:nvSpPr>
        <cdr:cNvPr id="4" name="TextBox 1"/>
        <cdr:cNvSpPr txBox="1"/>
      </cdr:nvSpPr>
      <cdr:spPr>
        <a:xfrm xmlns:a="http://schemas.openxmlformats.org/drawingml/2006/main" rot="18365871">
          <a:off x="3643656" y="1729257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1 295,3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0.51361</cdr:x>
      <cdr:y>0.237</cdr:y>
    </cdr:from>
    <cdr:to>
      <cdr:x>0.55482</cdr:x>
      <cdr:y>0.50924</cdr:y>
    </cdr:to>
    <cdr:sp macro="" textlink="">
      <cdr:nvSpPr>
        <cdr:cNvPr id="5" name="TextBox 1"/>
        <cdr:cNvSpPr txBox="1"/>
      </cdr:nvSpPr>
      <cdr:spPr>
        <a:xfrm xmlns:a="http://schemas.openxmlformats.org/drawingml/2006/main" rot="18365871">
          <a:off x="4507751" y="1945283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1 199,9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0.81164</cdr:x>
      <cdr:y>0.162</cdr:y>
    </cdr:from>
    <cdr:to>
      <cdr:x>0.85285</cdr:x>
      <cdr:y>0.43424</cdr:y>
    </cdr:to>
    <cdr:sp macro="" textlink="">
      <cdr:nvSpPr>
        <cdr:cNvPr id="6" name="TextBox 1"/>
        <cdr:cNvSpPr txBox="1"/>
      </cdr:nvSpPr>
      <cdr:spPr>
        <a:xfrm xmlns:a="http://schemas.openxmlformats.org/drawingml/2006/main" rot="18365871">
          <a:off x="7460078" y="1513233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1 536,2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0.68806</cdr:x>
      <cdr:y>0.2245</cdr:y>
    </cdr:from>
    <cdr:to>
      <cdr:x>0.72928</cdr:x>
      <cdr:y>0.49674</cdr:y>
    </cdr:to>
    <cdr:sp macro="" textlink="">
      <cdr:nvSpPr>
        <cdr:cNvPr id="7" name="TextBox 1"/>
        <cdr:cNvSpPr txBox="1"/>
      </cdr:nvSpPr>
      <cdr:spPr>
        <a:xfrm xmlns:a="http://schemas.openxmlformats.org/drawingml/2006/main" rot="18365871">
          <a:off x="6235943" y="1873274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1 274,2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0.84799</cdr:x>
      <cdr:y>0.487</cdr:y>
    </cdr:from>
    <cdr:to>
      <cdr:x>0.8892</cdr:x>
      <cdr:y>0.75924</cdr:y>
    </cdr:to>
    <cdr:sp macro="" textlink="">
      <cdr:nvSpPr>
        <cdr:cNvPr id="8" name="TextBox 1"/>
        <cdr:cNvSpPr txBox="1"/>
      </cdr:nvSpPr>
      <cdr:spPr>
        <a:xfrm xmlns:a="http://schemas.openxmlformats.org/drawingml/2006/main" rot="18365871">
          <a:off x="7820120" y="3385442"/>
          <a:ext cx="1568319" cy="40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283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0044-4ED0-473C-9AE2-9F3DB2DAB37B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087E-5518-4C30-BAF1-58E985DE6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203C-021C-4E17-B1D5-04737035853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rabel.tomsk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rabel.tomsk.ru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96229" y="2420888"/>
            <a:ext cx="7513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655" y="2996952"/>
            <a:ext cx="773468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итогам исполнения бюджета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образования «Парабельский район» за 201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4752" y="6309320"/>
            <a:ext cx="177649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2017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939" y="4715407"/>
            <a:ext cx="1008112" cy="1305881"/>
          </a:xfrm>
          <a:prstGeom prst="rect">
            <a:avLst/>
          </a:prstGeom>
          <a:noFill/>
        </p:spPr>
      </p:pic>
      <p:pic>
        <p:nvPicPr>
          <p:cNvPr id="73730" name="Picture 2" descr="Картинки по запросу параб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921552" cy="2638711"/>
          </a:xfrm>
          <a:prstGeom prst="rect">
            <a:avLst/>
          </a:prstGeom>
          <a:noFill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1" y="4221088"/>
            <a:ext cx="349874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7065" y="4221088"/>
            <a:ext cx="346137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роста доходов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124744"/>
          <a:ext cx="1150572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Налоговые доходы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60512" y="2276872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56792" y="1052736"/>
          <a:ext cx="679241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143 109,8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143 682,2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100,4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Неналоговые доходы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0" y="1673424"/>
          <a:ext cx="9906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6792" y="1074440"/>
          <a:ext cx="679241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100 501,6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100 501,6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4528" y="234132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Расходы бюджета </a:t>
            </a:r>
            <a:r>
              <a:rPr lang="ru-RU" sz="2000" dirty="0" smtClean="0"/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4528" y="359682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Формирование расходов бюджета </a:t>
            </a:r>
            <a:r>
              <a:rPr lang="ru-RU" dirty="0" smtClean="0"/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4728" y="510899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Принципы формирования расходов бюджета: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разделам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ведомствам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муниципальным программам</a:t>
            </a:r>
            <a:endParaRPr lang="ru-RU" dirty="0"/>
          </a:p>
        </p:txBody>
      </p:sp>
      <p:pic>
        <p:nvPicPr>
          <p:cNvPr id="6146" name="Picture 2" descr="Картинки по запросу расходы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692696"/>
            <a:ext cx="4896544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по расходам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556792" y="1340768"/>
          <a:ext cx="679241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835 112,7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721 426,7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86,4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520" y="285293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причины </a:t>
            </a:r>
            <a:r>
              <a:rPr lang="ru-RU" b="1" dirty="0" err="1" smtClean="0"/>
              <a:t>недоисполнения</a:t>
            </a:r>
            <a:r>
              <a:rPr lang="ru-RU" b="1" dirty="0" smtClean="0"/>
              <a:t> расходов бюджета:</a:t>
            </a:r>
          </a:p>
          <a:p>
            <a:pPr algn="ctr"/>
            <a:endParaRPr lang="ru-RU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Неполное исполнением плановых назначений по переселению граждан из аварийного жилищного фонда.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Экономия средств по итогам проведения торгов (электронные аукционы, конкурсы, запросы котировок)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Позднее перечисление межбюджетных трансфертов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расходов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Haritonov.FOTDEL\Desktop\Бюджет для граждан\картинки\классрасходов\герб Р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17" y="1268760"/>
            <a:ext cx="59184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Haritonov.FOTDEL\Desktop\Бюджет для граждан\картинки\классрасходов\мигал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2708920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Haritonov.FOTDEL\Desktop\Бюджет для граждан\картинки\классрасходов\обор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807" y="2060848"/>
            <a:ext cx="875467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Users\Haritonov.FOTDEL\Desktop\Бюджет для граждан\картинки\классрасходов\образовани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488" y="5445224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Картинки по запросу ЖКХ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504" y="4149080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6" descr="Картинки по запросу охрана природы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496" y="486916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Картинки по запросу театральные маски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4031" y="1256662"/>
            <a:ext cx="864096" cy="66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4" descr="Картинки по запросу социальная политика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2043" y="2780928"/>
            <a:ext cx="648072" cy="63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6" descr="Картинки по запросу спорт клипарт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2043" y="3501008"/>
            <a:ext cx="648072" cy="6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0" descr="Картинки по запросу газета клипарт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4041" y="4221088"/>
            <a:ext cx="684076" cy="5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2" descr="Картинки по запросу rjgbkrf клипарт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12053" y="4896283"/>
            <a:ext cx="468052" cy="6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4" descr="Картинки по запросу экономика клипарт 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14031" y="5589240"/>
            <a:ext cx="864096" cy="6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8" descr="Картинки по запросу россия клипарт 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4488" y="3429000"/>
            <a:ext cx="936104" cy="54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36167" y="1495817"/>
            <a:ext cx="310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01 «Общегосударственные вопросы»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36167" y="2215897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02 «Национальная оборона»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36167" y="2852936"/>
            <a:ext cx="269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03 «Гражданская оборона и ЧС»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36167" y="3656057"/>
            <a:ext cx="263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04 «Национальная экономика»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36167" y="4376137"/>
            <a:ext cx="34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05 «Жилищно-коммунальное хозяйство»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36167" y="5085184"/>
            <a:ext cx="279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05 «Охрана окружающей среды»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36167" y="5805264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06 «Образование»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77136" y="1495817"/>
            <a:ext cx="26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08 «Культура, кинематография»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77136" y="2185119"/>
            <a:ext cx="199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09 «Здравоохранение»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7136" y="2935977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10 «Социальная политика»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77136" y="3645024"/>
            <a:ext cx="286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11 «Физическая культура и спорт»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77136" y="4365104"/>
            <a:ext cx="315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12 «Средства массовой информации»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77136" y="5816297"/>
            <a:ext cx="288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14 «Межбюджетные трансферты»</a:t>
            </a:r>
            <a:endParaRPr lang="ru-RU" sz="1400" b="1" dirty="0"/>
          </a:p>
        </p:txBody>
      </p:sp>
      <p:pic>
        <p:nvPicPr>
          <p:cNvPr id="32" name="Picture 42" descr="Картинки по запросу скорая помощь вектор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6019" y="1916832"/>
            <a:ext cx="1080120" cy="7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Двойная стрелка влево/вправо 32"/>
          <p:cNvSpPr/>
          <p:nvPr/>
        </p:nvSpPr>
        <p:spPr>
          <a:xfrm>
            <a:off x="5241032" y="5805264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177136" y="5085184"/>
            <a:ext cx="36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13 «Обслуживание муниципального долга»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Диаграмма 34"/>
          <p:cNvGraphicFramePr/>
          <p:nvPr/>
        </p:nvGraphicFramePr>
        <p:xfrm>
          <a:off x="200472" y="908720"/>
          <a:ext cx="932452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Распределение расходов бюджета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главным распорядителям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196752"/>
          <a:ext cx="9906000" cy="551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роста расходов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6699119"/>
              </p:ext>
            </p:extLst>
          </p:nvPr>
        </p:nvGraphicFramePr>
        <p:xfrm>
          <a:off x="560512" y="764704"/>
          <a:ext cx="9001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472" y="5140349"/>
            <a:ext cx="956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Темп роста расходов к уровню 2015 года составил 88,4%. </a:t>
            </a:r>
          </a:p>
          <a:p>
            <a:pPr algn="just"/>
            <a:r>
              <a:rPr lang="ru-RU" sz="1600" dirty="0" smtClean="0"/>
              <a:t>Снижение расходов связано с совершением в 2015 году затрат на строительство детского сада «Подсолнухи» на 145 мест и приобретением подводящих инженерных сетей к нему (водопровод и газовая котельная), а также не полным исполнением в 2016 году в размере плановых назначений по переселению граждан из аварийного жилищного фонда.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018084" y="4005064"/>
          <a:ext cx="78698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953000" y="4005064"/>
            <a:ext cx="3960440" cy="700211"/>
            <a:chOff x="307877" y="3"/>
            <a:chExt cx="4120107" cy="70021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7877" y="3"/>
              <a:ext cx="4120107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2016" y="72011"/>
              <a:ext cx="4052139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4 детских сада, 503 воспитанника</a:t>
              </a:r>
              <a:endParaRPr lang="ru-RU" sz="16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67138" y="4725144"/>
            <a:ext cx="3946301" cy="696171"/>
            <a:chOff x="-163861" y="658975"/>
            <a:chExt cx="4124147" cy="69617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163861" y="658975"/>
              <a:ext cx="4120107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-91853" y="658975"/>
              <a:ext cx="4052139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9 школ, 1665 учащихся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1 интернат</a:t>
              </a:r>
              <a:endParaRPr lang="ru-RU" sz="16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967138" y="5445224"/>
            <a:ext cx="3946302" cy="696171"/>
            <a:chOff x="0" y="1461962"/>
            <a:chExt cx="4120079" cy="69617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461962"/>
              <a:ext cx="4120079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984" y="1495946"/>
              <a:ext cx="4052111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3 учреждения дополнительного образования, 945 обучающихся</a:t>
              </a:r>
              <a:endParaRPr lang="ru-RU" sz="1600" b="1" kern="1200" dirty="0"/>
            </a:p>
          </p:txBody>
        </p:sp>
      </p:grp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1975326" y="1052736"/>
            <a:ext cx="5955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Оказание услуг в сфере образования </a:t>
            </a:r>
            <a:r>
              <a:rPr lang="ru-RU" sz="2000" b="1" dirty="0" smtClean="0">
                <a:latin typeface="Calibri" pitchFamily="34" charset="0"/>
              </a:rPr>
              <a:t>осуществляют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17 муниципальных образовательных учреждений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7" name="Picture 2" descr="http://detpol24.ru/wp-content/uploads/2011/06/kindergarten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0565" y="1988840"/>
            <a:ext cx="1920214" cy="1440160"/>
          </a:xfrm>
          <a:prstGeom prst="rect">
            <a:avLst/>
          </a:prstGeom>
          <a:noFill/>
        </p:spPr>
      </p:pic>
      <p:pic>
        <p:nvPicPr>
          <p:cNvPr id="18" name="Picture 4" descr="http://www.ug.ru/uploads/images/news/6329/inline/%D0%9D%D0%B0%D1%87%D0%B0%D0%BB%D1%8C%D0%BD%D0%B0%D1%8F%20%D1%88%D0%BA%D0%BE%D0%BB%D0%B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67119" y="1988840"/>
            <a:ext cx="2166001" cy="1440160"/>
          </a:xfrm>
          <a:prstGeom prst="rect">
            <a:avLst/>
          </a:prstGeom>
          <a:noFill/>
        </p:spPr>
      </p:pic>
      <p:pic>
        <p:nvPicPr>
          <p:cNvPr id="19" name="Picture 6" descr="http://cdn3.img22.ria.ru/images/50281/59/5028159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9832" y="1988840"/>
            <a:ext cx="195360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100572" y="908720"/>
            <a:ext cx="77048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Вводная часть…………………………………………………………………………………………………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-5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Основные параметры бюджета 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Парабельского района за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201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6 год…………………………………………………………………..7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района по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доходам…………………………...............................8-11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района по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расходам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……………………….............................12-33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Источники финансирования дефицита бюджета………………...................................34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Муниципального дорожного фонда в 2015 году………………………35-36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муниципальных программ, 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ведомственных целевых программ в 2015 году…………………………………………37-38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Резервный фонд 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Администрации Парабельского района….…………………………………………………..….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39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Информационные ресурсы….……………………………………………………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……………..….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40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Контактная информация……………………………………………………………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……………..….41 стр.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Диаграмма 19"/>
          <p:cNvGraphicFramePr/>
          <p:nvPr/>
        </p:nvGraphicFramePr>
        <p:xfrm>
          <a:off x="344488" y="1340768"/>
          <a:ext cx="93610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92560" y="836712"/>
            <a:ext cx="75899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800" dirty="0">
                <a:latin typeface="Calibri" pitchFamily="34" charset="0"/>
              </a:rPr>
              <a:t>Расходы бюджета муниципального образования Парабельский район на </a:t>
            </a:r>
          </a:p>
          <a:p>
            <a:pPr algn="ctr"/>
            <a:r>
              <a:rPr lang="ru-RU" altLang="ru-RU" sz="1800" dirty="0">
                <a:latin typeface="Calibri" pitchFamily="34" charset="0"/>
              </a:rPr>
              <a:t>образование в 2016 году </a:t>
            </a:r>
            <a:r>
              <a:rPr lang="ru-RU" altLang="ru-RU" sz="1800" dirty="0" smtClean="0">
                <a:latin typeface="Calibri" pitchFamily="34" charset="0"/>
              </a:rPr>
              <a:t>исполнены в размере </a:t>
            </a:r>
            <a:r>
              <a:rPr lang="ru-RU" altLang="ru-RU" sz="1800" b="1" dirty="0" smtClean="0">
                <a:latin typeface="Calibri" pitchFamily="34" charset="0"/>
              </a:rPr>
              <a:t>382 963,8 </a:t>
            </a:r>
            <a:r>
              <a:rPr lang="ru-RU" altLang="ru-RU" sz="1800" dirty="0" smtClean="0">
                <a:latin typeface="Calibri" pitchFamily="34" charset="0"/>
              </a:rPr>
              <a:t>тыс. рублей,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altLang="ru-RU" sz="1800" dirty="0" smtClean="0">
                <a:latin typeface="Calibri" pitchFamily="34" charset="0"/>
              </a:rPr>
              <a:t>что составляет </a:t>
            </a:r>
            <a:r>
              <a:rPr lang="ru-RU" altLang="ru-RU" sz="1800" b="1" dirty="0" smtClean="0">
                <a:latin typeface="Calibri" pitchFamily="34" charset="0"/>
              </a:rPr>
              <a:t>98,7% </a:t>
            </a:r>
            <a:r>
              <a:rPr lang="ru-RU" altLang="ru-RU" sz="1800" dirty="0" smtClean="0">
                <a:latin typeface="Calibri" pitchFamily="34" charset="0"/>
              </a:rPr>
              <a:t>от плана</a:t>
            </a:r>
            <a:endParaRPr lang="ru-RU" altLang="ru-RU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роста расходов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416496" y="908720"/>
          <a:ext cx="93610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образование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расчете на одного ребенка в 2016 году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8504" y="1491822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бюджета на общее образование в расчете на</a:t>
            </a:r>
          </a:p>
          <a:p>
            <a:pPr algn="ctr"/>
            <a:r>
              <a:rPr lang="ru-RU" dirty="0" smtClean="0"/>
              <a:t> одного обучающегося в общеобразовательных учреждениях составляют: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163 тысячи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2512" y="1491822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бюджета на дошкольное образование в расчете на</a:t>
            </a:r>
          </a:p>
          <a:p>
            <a:pPr algn="ctr"/>
            <a:r>
              <a:rPr lang="ru-RU" dirty="0" smtClean="0"/>
              <a:t> одного воспитанника </a:t>
            </a:r>
          </a:p>
          <a:p>
            <a:pPr algn="ctr"/>
            <a:r>
              <a:rPr lang="ru-RU" dirty="0" smtClean="0"/>
              <a:t>детского сада</a:t>
            </a:r>
          </a:p>
          <a:p>
            <a:pPr algn="ctr"/>
            <a:r>
              <a:rPr lang="ru-RU" dirty="0" smtClean="0"/>
              <a:t> составляют: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113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3.bp.blogspot.com/-xdfYf39_n-Q/TqRP8_2B7ZI/AAAAAAAAAWI/SNPtG3ABxss/s1600/44c5c346437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056" y="3652062"/>
            <a:ext cx="3205593" cy="2448272"/>
          </a:xfrm>
          <a:prstGeom prst="rect">
            <a:avLst/>
          </a:prstGeom>
          <a:noFill/>
        </p:spPr>
      </p:pic>
      <p:pic>
        <p:nvPicPr>
          <p:cNvPr id="8" name="Picture 4" descr="http://detsad87.nethouse.ru/static/img/0000/0002/4112/24112515.gczv6xy2ru.W6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4641" y="3940094"/>
            <a:ext cx="2160240" cy="2225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культуру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80592" y="692696"/>
            <a:ext cx="737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 счет средств местного бюджета финансируются </a:t>
            </a:r>
          </a:p>
          <a:p>
            <a:pPr algn="ctr"/>
            <a:r>
              <a:rPr lang="ru-RU" dirty="0" smtClean="0"/>
              <a:t>3 муниципальных бюджетных учреждения с филиалами: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907" y="1844824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Районный дом культуры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(74 408 посещений в год)</a:t>
            </a:r>
          </a:p>
        </p:txBody>
      </p:sp>
      <p:pic>
        <p:nvPicPr>
          <p:cNvPr id="7" name="Picture 2" descr="http://parabel.sokik.ru/files/parabel/2014_god/papka9/IMG_126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16496" y="1634586"/>
            <a:ext cx="2151561" cy="14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07939" y="3501008"/>
            <a:ext cx="610776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Центральная библиотека</a:t>
            </a:r>
          </a:p>
          <a:p>
            <a:pPr lvl="0"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(78 762 посещений в год)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5970" y="5158933"/>
            <a:ext cx="526458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Краеведческий музей</a:t>
            </a:r>
          </a:p>
          <a:p>
            <a:pPr lvl="0"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(6 247 посещений в год)</a:t>
            </a:r>
          </a:p>
        </p:txBody>
      </p:sp>
      <p:pic>
        <p:nvPicPr>
          <p:cNvPr id="13" name="Picture 14" descr="C:\Users\Haritonov.FOTDEL\Desktop\Бюджет для граждан\картинки\Parabelskii_istorikokraevedcheskii_muzei_s_Parabel_Parabelskii_raion_Tomskaya_oblast_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064568" y="4869160"/>
            <a:ext cx="20882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Картинки по запросу парабельская библиоте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36" y="3212976"/>
            <a:ext cx="2088232" cy="139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культуру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0552" y="836712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Calibri" pitchFamily="34" charset="0"/>
              </a:rPr>
              <a:t>Расходы бюджета муниципального образования Парабельский район на 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культуру </a:t>
            </a:r>
            <a:r>
              <a:rPr lang="ru-RU" altLang="ru-RU" dirty="0">
                <a:latin typeface="Calibri" pitchFamily="34" charset="0"/>
              </a:rPr>
              <a:t>в </a:t>
            </a:r>
            <a:r>
              <a:rPr lang="ru-RU" altLang="ru-RU" dirty="0" smtClean="0">
                <a:latin typeface="Calibri" pitchFamily="34" charset="0"/>
              </a:rPr>
              <a:t>2016 году составили 46 515,5 тыс. рублей.</a:t>
            </a:r>
            <a:endParaRPr lang="ru-RU" altLang="ru-RU" b="1" dirty="0"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8464" y="1628800"/>
          <a:ext cx="9505056" cy="544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2480" y="4026837"/>
            <a:ext cx="9433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Предоставлены субсидии на приобретение и строительство жилья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молодым семьям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размере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/>
              <a:t>1020,6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тыс. рублей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Предоставлены межбюджетные трансферты сельским поселениям: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выплату гражданам, владельцам ЛПХ, субсидий на вывозку сена 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704,8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тыс. рублей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484813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оказание помощи отдельным категориям граждан из числа ветеранов Великой Отечественной войны и вдов участников войны в ремонте жилых помещений 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900 тыс. рублей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84813" algn="l"/>
              </a:tabLs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счет средств резервного фонда непредвиденных расходов Администрации Парабельского района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ыплачена материальная помощь гражданам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размере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1428,2 тыс. рублей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1746" name="Picture 2" descr="Картинки по запросу социальная защи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376" y="1052736"/>
            <a:ext cx="6585248" cy="1839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76264" y="299695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Общий объем расходов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составил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4 053,6 тыс. 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социальную защиту детей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98386" y="1196752"/>
            <a:ext cx="49092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Общий объем расходов в 2016 году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15 486,2 тыс. рублей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них по основным направлениям: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8464" y="2420888"/>
          <a:ext cx="96490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в сфере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жилищно-коммунального хозяйства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0552" y="1268760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Calibri" pitchFamily="34" charset="0"/>
              </a:rPr>
              <a:t>Общий объем расходов в 2016 году </a:t>
            </a:r>
          </a:p>
          <a:p>
            <a:pPr algn="ctr"/>
            <a:r>
              <a:rPr lang="ru-RU" altLang="ru-RU" sz="2400" dirty="0" smtClean="0">
                <a:latin typeface="Calibri" pitchFamily="34" charset="0"/>
              </a:rPr>
              <a:t>Составил </a:t>
            </a:r>
            <a:r>
              <a:rPr lang="ru-RU" altLang="ru-RU" sz="2400" b="1" dirty="0" smtClean="0">
                <a:latin typeface="Calibri" pitchFamily="34" charset="0"/>
              </a:rPr>
              <a:t>103 519,2 </a:t>
            </a:r>
            <a:r>
              <a:rPr lang="ru-RU" altLang="ru-RU" sz="2400" b="1" dirty="0">
                <a:latin typeface="Calibri" pitchFamily="34" charset="0"/>
              </a:rPr>
              <a:t>тысячи </a:t>
            </a:r>
            <a:r>
              <a:rPr lang="ru-RU" altLang="ru-RU" sz="2400" b="1" dirty="0" smtClean="0">
                <a:latin typeface="Calibri" pitchFamily="34" charset="0"/>
              </a:rPr>
              <a:t>рублей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них по основным направлениям: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200" b="1" dirty="0" smtClean="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8464" y="2492896"/>
          <a:ext cx="96490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Картинки по запросу многоэтажный дом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4077072"/>
            <a:ext cx="3203049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0552" y="90872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Расходы по подразделу «Жилищное хозяйство» расходы составили </a:t>
            </a:r>
            <a:r>
              <a:rPr lang="ru-RU" sz="1600" b="1" dirty="0" smtClean="0"/>
              <a:t>31 816,7</a:t>
            </a:r>
            <a:r>
              <a:rPr lang="ru-RU" sz="1600" dirty="0" smtClean="0"/>
              <a:t> тыс. рублей, или </a:t>
            </a:r>
            <a:r>
              <a:rPr lang="ru-RU" sz="1600" b="1" dirty="0" smtClean="0"/>
              <a:t>29,8%</a:t>
            </a:r>
            <a:r>
              <a:rPr lang="ru-RU" sz="1600" dirty="0" smtClean="0"/>
              <a:t> от запланированного объема в </a:t>
            </a:r>
            <a:r>
              <a:rPr lang="ru-RU" sz="1600" b="1" dirty="0" smtClean="0"/>
              <a:t>106 729,6</a:t>
            </a:r>
            <a:r>
              <a:rPr lang="ru-RU" sz="1600" dirty="0" smtClean="0"/>
              <a:t> тыс. рублей .</a:t>
            </a:r>
          </a:p>
          <a:p>
            <a:pPr algn="just"/>
            <a:r>
              <a:rPr lang="ru-RU" sz="1600" dirty="0" smtClean="0"/>
              <a:t>Расходы направлены на реализацию мероприятий по переселению граждан из аварийного жилищного фонда в рамках ГП «Обеспечение доступности жилья и улучшение качества жилищных условий населения Томской области».</a:t>
            </a:r>
            <a:endParaRPr lang="ru-RU" sz="1600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432720" y="2348880"/>
          <a:ext cx="710805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2480" y="1988840"/>
            <a:ext cx="93610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/>
              <a:t>Межбюджетные трансферты сельским поселениям на компенсацию расходов по теплоснабжению </a:t>
            </a:r>
            <a:r>
              <a:rPr lang="ru-RU" sz="1400" dirty="0" err="1" smtClean="0"/>
              <a:t>энергоснабжающими</a:t>
            </a:r>
            <a:r>
              <a:rPr lang="ru-RU" sz="1400" dirty="0" smtClean="0"/>
              <a:t> организациями, использующими в качестве топлива нефть 658,2 тыс. рублей;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Субсидия на организацию электроснабжения от ДЭС – </a:t>
            </a:r>
            <a:r>
              <a:rPr lang="ru-RU" sz="1400" b="1" dirty="0" smtClean="0"/>
              <a:t>23 000 </a:t>
            </a:r>
            <a:r>
              <a:rPr lang="ru-RU" sz="1400" dirty="0" smtClean="0"/>
              <a:t>тыс. рублей; 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«Газоснабжение п. Заводской, д. Прокоп Парабельского района Томской области» в рамках ГП «Развитие сельского хозяйства и регулируемых рынков в Томской области» – </a:t>
            </a:r>
            <a:r>
              <a:rPr lang="ru-RU" sz="1400" b="1" dirty="0" smtClean="0"/>
              <a:t>25 444,2</a:t>
            </a:r>
            <a:r>
              <a:rPr lang="ru-RU" sz="1400" dirty="0" smtClean="0"/>
              <a:t> тыс. рублей;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Замена участка канализационного коллектора </a:t>
            </a:r>
            <a:r>
              <a:rPr lang="ru-RU" sz="1400" dirty="0" err="1" smtClean="0"/>
              <a:t>с.Парабель</a:t>
            </a:r>
            <a:r>
              <a:rPr lang="ru-RU" sz="1400" dirty="0" smtClean="0"/>
              <a:t> за счет средств резервного фонда Администрации Томской области – </a:t>
            </a:r>
            <a:r>
              <a:rPr lang="ru-RU" sz="1400" b="1" dirty="0" smtClean="0"/>
              <a:t>1 340 </a:t>
            </a:r>
            <a:r>
              <a:rPr lang="ru-RU" sz="1400" dirty="0" smtClean="0"/>
              <a:t>тыс.рублей, 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Финансовое обеспечение передаваемых полномочий по вопросам: организация утилизации и переработки бытовых и промышленных отходов – </a:t>
            </a:r>
            <a:r>
              <a:rPr lang="ru-RU" sz="1400" b="1" dirty="0" smtClean="0"/>
              <a:t>448</a:t>
            </a:r>
            <a:r>
              <a:rPr lang="ru-RU" sz="1400" dirty="0" smtClean="0"/>
              <a:t> тыс. рублей,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Межбюджетные трансферты </a:t>
            </a:r>
            <a:r>
              <a:rPr lang="ru-RU" sz="1400" dirty="0" err="1" smtClean="0"/>
              <a:t>Парабельскому</a:t>
            </a:r>
            <a:r>
              <a:rPr lang="ru-RU" sz="1400" dirty="0" smtClean="0"/>
              <a:t> сельскому поселению на реализацию муниципальной программы «Комплексное развитие систем коммунальной инфраструктуры Парабельского сельского поселения на 2013-2015 </a:t>
            </a:r>
            <a:r>
              <a:rPr lang="ru-RU" sz="1400" dirty="0" err="1" smtClean="0"/>
              <a:t>гг</a:t>
            </a:r>
            <a:r>
              <a:rPr lang="ru-RU" sz="1400" dirty="0" smtClean="0"/>
              <a:t> и на период до 2020 года» – </a:t>
            </a:r>
            <a:r>
              <a:rPr lang="ru-RU" sz="1400" b="1" dirty="0" smtClean="0"/>
              <a:t>19 852,1</a:t>
            </a:r>
            <a:r>
              <a:rPr lang="ru-RU" sz="1400" dirty="0" smtClean="0"/>
              <a:t> тыс. рублей, 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межбюджетные трансферты Заводскому сельскому поселению на ремонт водонапорной башни  - </a:t>
            </a:r>
            <a:r>
              <a:rPr lang="ru-RU" sz="1400" b="1" dirty="0" smtClean="0"/>
              <a:t>200</a:t>
            </a:r>
            <a:r>
              <a:rPr lang="ru-RU" sz="1400" dirty="0" smtClean="0"/>
              <a:t> тыс. рублей.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536" y="98072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Расходы по подразделу «Коммунальное хозяйство» расходы составили </a:t>
            </a:r>
            <a:r>
              <a:rPr lang="ru-RU" sz="1600" b="1" dirty="0" smtClean="0"/>
              <a:t>70 942,6</a:t>
            </a:r>
            <a:r>
              <a:rPr lang="ru-RU" sz="1600" dirty="0" smtClean="0"/>
              <a:t> тыс.рублей, или </a:t>
            </a:r>
            <a:r>
              <a:rPr lang="ru-RU" sz="1600" b="1" dirty="0" smtClean="0"/>
              <a:t>73,5%</a:t>
            </a:r>
            <a:r>
              <a:rPr lang="ru-RU" sz="1600" dirty="0" smtClean="0"/>
              <a:t> от запланированного объема в </a:t>
            </a:r>
            <a:r>
              <a:rPr lang="ru-RU" sz="1600" b="1" dirty="0" smtClean="0"/>
              <a:t>96 456,3 </a:t>
            </a:r>
            <a:r>
              <a:rPr lang="ru-RU" sz="1600" dirty="0" smtClean="0"/>
              <a:t>тыс.рублей.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том числе: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0472" y="1484784"/>
            <a:ext cx="957706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Одной  </a:t>
            </a:r>
            <a:r>
              <a:rPr lang="ru-RU" dirty="0"/>
              <a:t>из ключевых  задач  бюджетной  политики </a:t>
            </a:r>
            <a:r>
              <a:rPr lang="ru-RU" dirty="0" smtClean="0"/>
              <a:t>Парабельского </a:t>
            </a:r>
            <a:r>
              <a:rPr lang="ru-RU" dirty="0"/>
              <a:t>района  является  </a:t>
            </a:r>
            <a:r>
              <a:rPr lang="ru-RU" dirty="0" smtClean="0"/>
              <a:t>обеспечение  </a:t>
            </a:r>
            <a:r>
              <a:rPr lang="ru-RU" dirty="0"/>
              <a:t>прозрачности  и  открытости бюджетного  процесса.  Уже  сегодня  информация  обо  всех  стадиях  бюджетного  процесса,  о  плановых показателях  бюджета района  и  его  исполнении  доступна  </a:t>
            </a:r>
            <a:r>
              <a:rPr lang="ru-RU" dirty="0" smtClean="0"/>
              <a:t>на  </a:t>
            </a:r>
            <a:r>
              <a:rPr lang="ru-RU" dirty="0"/>
              <a:t>официальном  </a:t>
            </a:r>
            <a:r>
              <a:rPr lang="ru-RU" dirty="0" smtClean="0"/>
              <a:t>сайте Парабельского района  </a:t>
            </a:r>
            <a:r>
              <a:rPr lang="ru-RU" dirty="0"/>
              <a:t>в  сети  Интернет по адресу : </a:t>
            </a:r>
            <a:r>
              <a:rPr lang="ru-RU" dirty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parabel.tomsk.ru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.</a:t>
            </a:r>
            <a:endParaRPr lang="ru-RU" dirty="0"/>
          </a:p>
          <a:p>
            <a:pPr indent="355600"/>
            <a:r>
              <a:rPr lang="ru-RU" dirty="0" smtClean="0"/>
              <a:t>Для  </a:t>
            </a:r>
            <a:r>
              <a:rPr lang="ru-RU" dirty="0"/>
              <a:t>привлечения  большего  </a:t>
            </a:r>
            <a:r>
              <a:rPr lang="ru-RU" dirty="0" smtClean="0"/>
              <a:t>интереса к  </a:t>
            </a:r>
            <a:r>
              <a:rPr lang="ru-RU" dirty="0"/>
              <a:t>участию  в  обсуждении  вопросов  формирования  бюджета </a:t>
            </a:r>
            <a:r>
              <a:rPr lang="ru-RU" dirty="0" smtClean="0"/>
              <a:t>Парабельского </a:t>
            </a:r>
            <a:r>
              <a:rPr lang="ru-RU" dirty="0"/>
              <a:t>района и его исполнения  разработан «Бюджет для </a:t>
            </a:r>
            <a:r>
              <a:rPr lang="ru-RU" dirty="0" smtClean="0"/>
              <a:t>граждан по итогам исполнения бюджета Парабельского  муниципального района за 2016 год». </a:t>
            </a:r>
          </a:p>
          <a:p>
            <a:pPr indent="355600"/>
            <a:r>
              <a:rPr lang="ru-RU" dirty="0" smtClean="0"/>
              <a:t>Бюджет для граждан познакомит вас с основными целями и приоритетными направлениями бюджетной политики района, основами исполнения бюджета, общими сведениями о доходах и расходах, выполненными задачами в прошедшем году.</a:t>
            </a:r>
            <a:endParaRPr lang="ru-RU" dirty="0"/>
          </a:p>
          <a:p>
            <a:pPr lvl="0" indent="355600"/>
            <a:r>
              <a:rPr lang="ru-RU" dirty="0" smtClean="0">
                <a:solidFill>
                  <a:prstClr val="black"/>
                </a:solidFill>
              </a:rPr>
              <a:t>Надеемся, что настоящий выпуск «Бюджета для граждан» повысит уровень  общественного участия граждан в бюджетном процессе Парабельского муниципального района.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 descr="Картинки по запросу газовые трубы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864" y="5157192"/>
            <a:ext cx="2448272" cy="15650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0552" y="98072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Расходы по реализацию  мероприятия «Газоснабжение п. Заводской, д. Прокоп Парабельского района Томской области» в рамках ГП «Развитие сельского хозяйства и регулируемых рынков в Томской области» составили </a:t>
            </a:r>
            <a:r>
              <a:rPr lang="ru-RU" sz="1600" b="1" dirty="0" smtClean="0"/>
              <a:t>25 444,2</a:t>
            </a:r>
            <a:r>
              <a:rPr lang="ru-RU" sz="1600" dirty="0" smtClean="0"/>
              <a:t> тыс. рублей, четвертая часть которых профинансирована из бюджета Парабельского района.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72480" y="1700808"/>
          <a:ext cx="95050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armstroygroup.ru/custom/themes/default/img/hea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4368559"/>
            <a:ext cx="8769424" cy="24448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0512" y="118571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Расходы на благоустройство в рамках реализации муниципальной программы «Содействие развитию предпринимательства и занятости 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 err="1" smtClean="0"/>
              <a:t>Парабельском</a:t>
            </a:r>
            <a:r>
              <a:rPr lang="ru-RU" sz="2000" dirty="0" smtClean="0"/>
              <a:t> районе на 2016-2020гг.» </a:t>
            </a:r>
          </a:p>
          <a:p>
            <a:pPr algn="ctr"/>
            <a:r>
              <a:rPr lang="ru-RU" sz="2000" dirty="0" smtClean="0"/>
              <a:t>при плане 760 тыс. рублей </a:t>
            </a:r>
          </a:p>
          <a:p>
            <a:pPr algn="ctr"/>
            <a:r>
              <a:rPr lang="ru-RU" sz="2000" dirty="0" smtClean="0"/>
              <a:t>составили 100%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 них: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marL="809625">
              <a:buFont typeface="Wingdings" pitchFamily="2" charset="2"/>
              <a:buChar char="q"/>
            </a:pPr>
            <a:r>
              <a:rPr lang="ru-RU" sz="2000" dirty="0" smtClean="0"/>
              <a:t>летнее устройство несовершеннолетних –400,0 тыс. рублей</a:t>
            </a:r>
          </a:p>
          <a:p>
            <a:pPr marL="809625">
              <a:buFont typeface="Wingdings" pitchFamily="2" charset="2"/>
              <a:buChar char="q"/>
            </a:pPr>
            <a:r>
              <a:rPr lang="ru-RU" sz="2000" dirty="0" smtClean="0"/>
              <a:t>на временное трудоустройство граждан – 360,0 тыс. рублей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Картинки по запросу пьедестал почета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792" y="4869160"/>
            <a:ext cx="3705225" cy="169128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60512" y="764704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физическую культуру и спорт по итогам 2016 года составили </a:t>
            </a:r>
            <a:r>
              <a:rPr lang="ru-RU" sz="1600" b="1" dirty="0" smtClean="0"/>
              <a:t>3 093,2</a:t>
            </a:r>
            <a:r>
              <a:rPr lang="ru-RU" sz="1600" dirty="0" smtClean="0"/>
              <a:t> тыс. рублей, </a:t>
            </a:r>
          </a:p>
          <a:p>
            <a:pPr algn="ctr"/>
            <a:r>
              <a:rPr lang="ru-RU" sz="1600" dirty="0" smtClean="0"/>
              <a:t>или </a:t>
            </a:r>
            <a:r>
              <a:rPr lang="ru-RU" sz="1600" b="1" dirty="0" smtClean="0"/>
              <a:t>99,5%</a:t>
            </a:r>
            <a:r>
              <a:rPr lang="ru-RU" sz="1600" dirty="0" smtClean="0"/>
              <a:t> от плана в </a:t>
            </a:r>
            <a:r>
              <a:rPr lang="ru-RU" sz="1600" b="1" dirty="0" smtClean="0"/>
              <a:t>3 107,5 </a:t>
            </a:r>
            <a:r>
              <a:rPr lang="ru-RU" sz="1600" dirty="0" smtClean="0"/>
              <a:t>тыс. рублей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том числе: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1600" b="1" dirty="0" smtClean="0"/>
              <a:t>По подразделу «Физическая культура»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Оплата труда инструкторов по физкультуре за счет средств областной субсидии на обеспечение условий развития физической культуры в поселениях - </a:t>
            </a:r>
            <a:r>
              <a:rPr lang="ru-RU" sz="1600" b="1" dirty="0" smtClean="0"/>
              <a:t>1 274,2</a:t>
            </a:r>
            <a:r>
              <a:rPr lang="ru-RU" sz="1600" dirty="0" smtClean="0"/>
              <a:t> тыс. рублей.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По подразделу «Массовый спорт»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Реализация мероприятий муниципальной программы «Развитие физической культуры, спорта и формирования здорового образа жизни населения Парабельского района на 2016 – 2020 годы» - </a:t>
            </a:r>
            <a:r>
              <a:rPr lang="ru-RU" sz="1600" b="1" dirty="0" smtClean="0"/>
              <a:t>1 536,2 </a:t>
            </a:r>
            <a:r>
              <a:rPr lang="ru-RU" sz="1600" dirty="0" smtClean="0"/>
              <a:t>тыс. рублей.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По подразделу «Спорт высших достижений»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Обеспечение участия спортивных сборных команд муниципальных районов в официальных региональных спортивных, физкультурных мероприятиях, проводимых на территории Томской области – </a:t>
            </a:r>
            <a:r>
              <a:rPr lang="ru-RU" sz="1600" b="1" dirty="0" smtClean="0"/>
              <a:t>282,8</a:t>
            </a:r>
            <a:r>
              <a:rPr lang="ru-RU" sz="1600" dirty="0" smtClean="0"/>
              <a:t> тыс. рублей.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Темпы роста расходов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физкультуру и спорт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0" y="1097360"/>
          <a:ext cx="9906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08783" y="1196752"/>
          <a:ext cx="6198077" cy="221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/>
                <a:gridCol w="1187640"/>
                <a:gridCol w="1316863"/>
                <a:gridCol w="1461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Источник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средств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План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 2016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2016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%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723,8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723,8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3263,1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3261,9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Районный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408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4 546,9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4 393,7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96,6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0552" y="3501008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Расходы по разделу «Сельское хозяйство и рыболовство» в размере 4 393,7 тыс. руб. направлены на следующие цели:</a:t>
            </a:r>
          </a:p>
          <a:p>
            <a:endParaRPr lang="ru-RU" sz="1400" b="1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Осуществление управленческих функций органами местного самоуправления – </a:t>
            </a:r>
            <a:r>
              <a:rPr lang="ru-RU" sz="1400" b="1" dirty="0" smtClean="0"/>
              <a:t>883,8</a:t>
            </a:r>
            <a:r>
              <a:rPr lang="ru-RU" sz="1400" dirty="0" smtClean="0"/>
              <a:t> тыс. рублей; 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Предоставление субсидий на развитие личных подсобных хозяйств – </a:t>
            </a:r>
            <a:r>
              <a:rPr lang="ru-RU" sz="1400" b="1" dirty="0" smtClean="0"/>
              <a:t>2300,2</a:t>
            </a:r>
            <a:r>
              <a:rPr lang="ru-RU" sz="1400" dirty="0" smtClean="0"/>
              <a:t> тыс. рублей; 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Предоставление субсидий на возмещение части процентной ставки по долгосрочным, среднесрочным и краткосрочным кредитам, взятым малыми формами хозяйствования – </a:t>
            </a:r>
            <a:r>
              <a:rPr lang="ru-RU" sz="1400" b="1" dirty="0" smtClean="0"/>
              <a:t>248,1</a:t>
            </a:r>
            <a:r>
              <a:rPr lang="ru-RU" sz="1400" dirty="0" smtClean="0"/>
              <a:t> тыс. рублей, 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Реализацию мероприятий МП "Развитие малых форм хозяйствования в </a:t>
            </a:r>
            <a:r>
              <a:rPr lang="ru-RU" sz="1400" dirty="0" err="1" smtClean="0"/>
              <a:t>Парабельском</a:t>
            </a:r>
            <a:r>
              <a:rPr lang="ru-RU" sz="1400" dirty="0" smtClean="0"/>
              <a:t> районе на 2011-2015 годы" (на доставку кормов в район)– </a:t>
            </a:r>
            <a:r>
              <a:rPr lang="ru-RU" sz="1400" b="1" dirty="0" smtClean="0"/>
              <a:t>408,0</a:t>
            </a:r>
            <a:r>
              <a:rPr lang="ru-RU" sz="1400" dirty="0" smtClean="0"/>
              <a:t> тыс. рублей;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Проведение Всероссийской сельскохозяйственной переписи – </a:t>
            </a:r>
            <a:r>
              <a:rPr lang="ru-RU" sz="1400" b="1" dirty="0" smtClean="0"/>
              <a:t>553,6</a:t>
            </a:r>
            <a:r>
              <a:rPr lang="ru-RU" sz="1400" dirty="0" smtClean="0"/>
              <a:t> тыс. рублей</a:t>
            </a:r>
            <a:endParaRPr lang="ru-RU" sz="1400" b="1" dirty="0" smtClean="0"/>
          </a:p>
          <a:p>
            <a:endParaRPr lang="ru-RU" sz="1400" dirty="0" smtClean="0"/>
          </a:p>
        </p:txBody>
      </p:sp>
      <p:pic>
        <p:nvPicPr>
          <p:cNvPr id="8" name="Picture 2" descr="http://www.fendt.com/ru/images/Preview_E-Ser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23" y="980728"/>
            <a:ext cx="2340768" cy="2340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финансирования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дефицита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весы неуравновеше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17" y="1556792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весы неуравновеше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155" y="1556792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1870248" y="4004394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Профицит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(доходы больше расходов)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110608" y="4004394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Дефицит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(расходы больше доходов)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819053" y="2905125"/>
            <a:ext cx="429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latin typeface="Calibri" pitchFamily="34" charset="0"/>
              </a:rPr>
              <a:t>ДЕФИЦИТ БЮДЖЕТА НЕ ДОЛЖЕН ПРЕВЫШАТЬ </a:t>
            </a:r>
          </a:p>
          <a:p>
            <a:pPr algn="ctr"/>
            <a:r>
              <a:rPr lang="ru-RU" altLang="ru-RU" sz="1400" b="1" dirty="0">
                <a:latin typeface="Calibri" pitchFamily="34" charset="0"/>
              </a:rPr>
              <a:t>10 % СОБСТВЕННЫХ ДОХОДОВ МЕСТНОГО БЮДЖЕТА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53705" y="1844824"/>
            <a:ext cx="273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3300"/>
                </a:solidFill>
                <a:latin typeface="Calibri" pitchFamily="34" charset="0"/>
              </a:rPr>
              <a:t>ВАЖНО</a:t>
            </a:r>
            <a:r>
              <a:rPr lang="en-US" altLang="ru-RU" sz="3600" b="1" dirty="0">
                <a:solidFill>
                  <a:srgbClr val="FF3300"/>
                </a:solidFill>
                <a:latin typeface="Calibri" pitchFamily="34" charset="0"/>
              </a:rPr>
              <a:t>:</a:t>
            </a:r>
            <a:endParaRPr lang="ru-RU" altLang="ru-RU" sz="3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401" y="5085184"/>
            <a:ext cx="7191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Бюджет Парабельского района в 2016 году исполнен </a:t>
            </a:r>
          </a:p>
          <a:p>
            <a:pPr algn="ctr"/>
            <a:r>
              <a:rPr lang="ru-RU" sz="2400" dirty="0" smtClean="0"/>
              <a:t>с </a:t>
            </a:r>
            <a:r>
              <a:rPr lang="ru-RU" sz="2400" dirty="0" err="1" smtClean="0"/>
              <a:t>профицитом</a:t>
            </a:r>
            <a:r>
              <a:rPr lang="ru-RU" sz="2400" dirty="0" smtClean="0"/>
              <a:t>  в размере </a:t>
            </a:r>
            <a:r>
              <a:rPr lang="ru-RU" sz="2400" b="1" dirty="0" smtClean="0"/>
              <a:t>97 085,4</a:t>
            </a:r>
            <a:r>
              <a:rPr lang="ru-RU" sz="2400" dirty="0" smtClean="0"/>
              <a:t> тысяч рублей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дорожный фонд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Картинки по запросу дорога вектор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4958668"/>
            <a:ext cx="5400600" cy="17826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2520" y="83671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Дорожный фонд </a:t>
            </a:r>
            <a:r>
              <a:rPr lang="ru-RU" dirty="0" smtClean="0"/>
              <a:t>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2480" y="2348880"/>
            <a:ext cx="92890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Источники формирования дорожного фонда:</a:t>
            </a:r>
          </a:p>
          <a:p>
            <a:pPr algn="ctr"/>
            <a:endParaRPr lang="ru-RU" sz="12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/>
              <a:t>Акцизы на автомобильный бензин, прямогонный бензин, дизельное топливо, </a:t>
            </a:r>
          </a:p>
          <a:p>
            <a:pPr algn="ctr"/>
            <a:r>
              <a:rPr lang="ru-RU" sz="1600" dirty="0" smtClean="0"/>
              <a:t>моторные масла для дизельных и (или карбюраторных двигателей, </a:t>
            </a:r>
          </a:p>
          <a:p>
            <a:pPr algn="ctr"/>
            <a:r>
              <a:rPr lang="ru-RU" sz="1600" dirty="0" smtClean="0"/>
              <a:t>производимые на территории Российской Федерации)</a:t>
            </a:r>
          </a:p>
          <a:p>
            <a:pPr lvl="0" algn="ctr">
              <a:buFont typeface="Wingdings" pitchFamily="2" charset="2"/>
              <a:buChar char="ü"/>
            </a:pPr>
            <a:endParaRPr lang="ru-RU" sz="1600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/>
              <a:t>Доходы бюджета, получаемые в виде арендной платы за земельные участки</a:t>
            </a:r>
          </a:p>
          <a:p>
            <a:pPr lvl="0" algn="ctr">
              <a:buFont typeface="Wingdings" pitchFamily="2" charset="2"/>
              <a:buChar char="ü"/>
            </a:pPr>
            <a:endParaRPr lang="ru-RU" sz="1600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/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  <a:endParaRPr lang="ru-RU" sz="1600" b="1" dirty="0" smtClean="0"/>
          </a:p>
          <a:p>
            <a:pPr algn="ctr">
              <a:buFont typeface="Arial" pitchFamily="34" charset="0"/>
              <a:buChar char="•"/>
            </a:pPr>
            <a:endParaRPr lang="ru-RU" sz="1200" b="1" dirty="0" smtClean="0"/>
          </a:p>
          <a:p>
            <a:pPr algn="ctr"/>
            <a:endParaRPr lang="ru-RU" sz="1200" dirty="0"/>
          </a:p>
        </p:txBody>
      </p:sp>
      <p:pic>
        <p:nvPicPr>
          <p:cNvPr id="14" name="Picture 6" descr="File:1.18 Russian road sig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0" y="5589240"/>
            <a:ext cx="732402" cy="648072"/>
          </a:xfrm>
          <a:prstGeom prst="rect">
            <a:avLst/>
          </a:prstGeom>
          <a:noFill/>
        </p:spPr>
      </p:pic>
      <p:pic>
        <p:nvPicPr>
          <p:cNvPr id="15" name="Picture 12" descr="File:1.16 Russian road sign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0358" y="5589240"/>
            <a:ext cx="732402" cy="648072"/>
          </a:xfrm>
          <a:prstGeom prst="rect">
            <a:avLst/>
          </a:prstGeom>
          <a:noFill/>
        </p:spPr>
      </p:pic>
      <p:pic>
        <p:nvPicPr>
          <p:cNvPr id="16" name="Picture 4" descr="File:1.15 Russian road sign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1078" y="5589240"/>
            <a:ext cx="732402" cy="648072"/>
          </a:xfrm>
          <a:prstGeom prst="rect">
            <a:avLst/>
          </a:prstGeom>
          <a:noFill/>
        </p:spPr>
      </p:pic>
      <p:pic>
        <p:nvPicPr>
          <p:cNvPr id="17" name="Picture 8" descr="File:1.28 Russian road sign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5562" y="5589240"/>
            <a:ext cx="732402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муниципального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фонда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32520" y="1340768"/>
            <a:ext cx="86409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Ассигнования муниципального дорожного фонда в 2016 году составили</a:t>
            </a:r>
          </a:p>
          <a:p>
            <a:pPr algn="ctr"/>
            <a:r>
              <a:rPr lang="ru-RU" sz="2000" b="1" dirty="0" smtClean="0"/>
              <a:t>42 156</a:t>
            </a:r>
            <a:r>
              <a:rPr lang="en-US" sz="2000" b="1" dirty="0" smtClean="0"/>
              <a:t>,</a:t>
            </a:r>
            <a:r>
              <a:rPr lang="ru-RU" sz="2000" b="1" dirty="0" smtClean="0"/>
              <a:t>6</a:t>
            </a:r>
            <a:r>
              <a:rPr lang="en-US" sz="2000" b="1" dirty="0" smtClean="0"/>
              <a:t> </a:t>
            </a:r>
            <a:r>
              <a:rPr lang="ru-RU" dirty="0" smtClean="0"/>
              <a:t>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4488" y="3588608"/>
          <a:ext cx="9217024" cy="303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3024336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Направления расходов дорожного фонда: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ассигнований </a:t>
                      </a:r>
                    </a:p>
                    <a:p>
                      <a:pPr algn="ctr"/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автомобильных дорог общего пользования на межселенных территориях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6 051,4 </a:t>
                      </a:r>
                      <a:endParaRPr lang="ru-R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сельским поселениям для содержание автомобильных дорог общего пользования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25 153,0</a:t>
                      </a:r>
                      <a:endParaRPr lang="ru-R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автомобильных дорог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10 351,9</a:t>
                      </a:r>
                      <a:endParaRPr lang="ru-R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моста через реку </a:t>
                      </a:r>
                      <a:r>
                        <a:rPr lang="ru-RU" dirty="0" err="1" smtClean="0"/>
                        <a:t>Исан</a:t>
                      </a:r>
                      <a:r>
                        <a:rPr lang="ru-RU" dirty="0" smtClean="0"/>
                        <a:t> в Нарымском </a:t>
                      </a:r>
                    </a:p>
                    <a:p>
                      <a:r>
                        <a:rPr lang="ru-RU" dirty="0" smtClean="0"/>
                        <a:t>сельском поселении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600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32520" y="2708920"/>
            <a:ext cx="424847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25 753</a:t>
            </a:r>
            <a:r>
              <a:rPr lang="ru-RU" dirty="0" smtClean="0"/>
              <a:t> тыс. руб. </a:t>
            </a:r>
          </a:p>
          <a:p>
            <a:pPr algn="ctr"/>
            <a:r>
              <a:rPr lang="ru-RU" dirty="0" smtClean="0"/>
              <a:t>из областного бюджета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25008" y="2708920"/>
            <a:ext cx="424847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10 351,9</a:t>
            </a:r>
            <a:r>
              <a:rPr lang="ru-RU" dirty="0" smtClean="0"/>
              <a:t>   тыс. руб.  </a:t>
            </a:r>
          </a:p>
          <a:p>
            <a:pPr algn="ctr"/>
            <a:r>
              <a:rPr lang="ru-RU" dirty="0" smtClean="0"/>
              <a:t>из  бюджета  района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17625" y="234888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 них: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муниципальных программ</a:t>
            </a: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32520" y="1052736"/>
            <a:ext cx="86409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2016 году в </a:t>
            </a:r>
            <a:r>
              <a:rPr lang="ru-RU" sz="1600" b="1" dirty="0" err="1" smtClean="0"/>
              <a:t>Парабельском</a:t>
            </a:r>
            <a:r>
              <a:rPr lang="ru-RU" sz="1600" b="1" dirty="0" smtClean="0"/>
              <a:t> районе реализовано </a:t>
            </a:r>
          </a:p>
          <a:p>
            <a:pPr algn="ctr"/>
            <a:r>
              <a:rPr lang="ru-RU" sz="1600" b="1" dirty="0" smtClean="0"/>
              <a:t>11 муниципальных целевых программ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32520" y="1700808"/>
          <a:ext cx="8640960" cy="4938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4616"/>
                <a:gridCol w="936104"/>
                <a:gridCol w="1152128"/>
                <a:gridCol w="100811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  <a:endParaRPr lang="ru-RU" sz="13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+mn-lt"/>
                        </a:rPr>
                        <a:t>% </a:t>
                      </a:r>
                      <a:endParaRPr lang="ru-RU" sz="1300" b="1" i="0" u="none" strike="noStrike" dirty="0" smtClean="0">
                        <a:latin typeface="+mn-lt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исполнения</a:t>
                      </a:r>
                      <a:endParaRPr lang="ru-RU" sz="13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малых форм хозяйствования 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Парабельском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районе на 2016-2020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1 270,00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1 112,83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«Обеспечение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транспортной доступности на территории Парабельского района на 2016-2020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2 938,83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2 938,74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«Содействие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развитию предпринимательства и занятости в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Парабельском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районе на 2016-2020 г.г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.»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1 695,00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1 385,87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«Реализация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молодежной политики на территории Парабельского района на 2016-2020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1 174,00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771,60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«Профилактика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и противодействие террористической и экстремистской деятельности на территории муниципального образования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«Парабельский район»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2014 – 2016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135,00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3,50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«Комплексное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развитие систем коммунальной инфраструктуры Парабельского сельского поселения 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2013-2015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гг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и на период до 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года»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19 852,10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физической культуры, спорта и формирования здорового образа жизни населения Парабельского района на 2016 – 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1 600,00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1 586,20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культуры и туризма Парабельского района на 2016-2020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5 655,26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5 601,96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«Профилактика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правонарушений на территории Парабельского района Томской области на 2014-2016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251,00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29,97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«Устойчивое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развитие Парабельского района Томской области на 2014-2017 годы и на период до 2020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года»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7 883,93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6 531,95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«Дошкольник»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2014-2016 годы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2 467,50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1 221,50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Ведомственные целевые программы</a:t>
            </a: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 descr="Картинки по запросу аптека лого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1844824"/>
            <a:ext cx="1872208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92760" y="436510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Программа «Развитие муниципальной службы в муниципальном образовании «Парабельский район» на 2014-2016 годы» исполнена в сумме 247,3 тыс. рублей или 98,9% от плана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8744" y="2422629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Программа «Финансовая поддержка МУП «</a:t>
            </a:r>
            <a:r>
              <a:rPr lang="ru-RU" dirty="0" err="1" smtClean="0"/>
              <a:t>Парабельская</a:t>
            </a:r>
            <a:r>
              <a:rPr lang="ru-RU" dirty="0" smtClean="0"/>
              <a:t> ЦРА №26» на 2014-2016 годы» исполнена в сумме 150,0 тыс. рублей или 55,6% от плана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520" y="1124744"/>
            <a:ext cx="86409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2016 году в </a:t>
            </a:r>
            <a:r>
              <a:rPr lang="ru-RU" sz="1600" b="1" dirty="0" err="1" smtClean="0"/>
              <a:t>Парабельском</a:t>
            </a:r>
            <a:r>
              <a:rPr lang="ru-RU" sz="1600" b="1" dirty="0" smtClean="0"/>
              <a:t> районе реализовано </a:t>
            </a:r>
          </a:p>
          <a:p>
            <a:pPr algn="ctr"/>
            <a:r>
              <a:rPr lang="ru-RU" sz="1600" b="1" dirty="0" smtClean="0"/>
              <a:t>две ведомственных целевых программ</a:t>
            </a:r>
            <a:endParaRPr lang="ru-RU" sz="1600" b="1" dirty="0"/>
          </a:p>
        </p:txBody>
      </p:sp>
      <p:pic>
        <p:nvPicPr>
          <p:cNvPr id="83974" name="Picture 6" descr="Картинки по запросу портфель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4149080"/>
            <a:ext cx="1854686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Общая информация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6496" y="980728"/>
            <a:ext cx="9145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Парабельский район расположен в центральной части Томской области и простирается с юго-запада на северо-восток, занимая территорию площадью </a:t>
            </a:r>
            <a:r>
              <a:rPr lang="ru-RU" sz="1400" b="1" dirty="0" smtClean="0"/>
              <a:t>35</a:t>
            </a:r>
            <a:r>
              <a:rPr lang="en-US" sz="1400" b="1" dirty="0" smtClean="0"/>
              <a:t> </a:t>
            </a:r>
            <a:r>
              <a:rPr lang="ru-RU" sz="1400" b="1" dirty="0" smtClean="0"/>
              <a:t>050 км</a:t>
            </a:r>
            <a:r>
              <a:rPr lang="ru-RU" sz="1400" b="1" baseline="30000" dirty="0" smtClean="0"/>
              <a:t>2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Численность населения района по состоянию на 1 января 2017 года составила </a:t>
            </a:r>
            <a:r>
              <a:rPr lang="ru-RU" sz="1400" b="1" dirty="0" smtClean="0"/>
              <a:t>12</a:t>
            </a:r>
            <a:r>
              <a:rPr lang="en-US" sz="1400" b="1" dirty="0" smtClean="0"/>
              <a:t> </a:t>
            </a:r>
            <a:r>
              <a:rPr lang="ru-RU" sz="1400" b="1" dirty="0" smtClean="0"/>
              <a:t>373</a:t>
            </a:r>
            <a:r>
              <a:rPr lang="ru-RU" sz="1400" dirty="0" smtClean="0"/>
              <a:t> человек.</a:t>
            </a:r>
          </a:p>
          <a:p>
            <a:pPr algn="just"/>
            <a:r>
              <a:rPr lang="ru-RU" sz="1400" dirty="0" smtClean="0"/>
              <a:t>Численность населения за год уменьшилась на 38 человек по причине естественной убыли и отрицательного миграционного сальдо.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границах Парабельского района располагаются 5 сельских поселений: </a:t>
            </a:r>
          </a:p>
          <a:p>
            <a:pPr algn="ctr"/>
            <a:r>
              <a:rPr lang="ru-RU" sz="1400" dirty="0" smtClean="0"/>
              <a:t>Заводское, </a:t>
            </a:r>
            <a:r>
              <a:rPr lang="ru-RU" sz="1400" dirty="0" err="1" smtClean="0"/>
              <a:t>Нарымское</a:t>
            </a:r>
            <a:r>
              <a:rPr lang="ru-RU" sz="1400" dirty="0" smtClean="0"/>
              <a:t>, </a:t>
            </a:r>
            <a:r>
              <a:rPr lang="ru-RU" sz="1400" dirty="0" err="1" smtClean="0"/>
              <a:t>Новосельцевское</a:t>
            </a:r>
            <a:r>
              <a:rPr lang="ru-RU" sz="1400" dirty="0" smtClean="0"/>
              <a:t>, </a:t>
            </a:r>
            <a:r>
              <a:rPr lang="ru-RU" sz="1400" dirty="0" err="1" smtClean="0"/>
              <a:t>Парабельское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Старицинское</a:t>
            </a:r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60512" y="4941168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Основные виды </a:t>
            </a:r>
            <a:r>
              <a:rPr lang="ru-RU" sz="1400" b="1" dirty="0" err="1" smtClean="0"/>
              <a:t>виды</a:t>
            </a:r>
            <a:r>
              <a:rPr lang="ru-RU" sz="1400" b="1" dirty="0" smtClean="0"/>
              <a:t> экономической деятельности Парабельского района:</a:t>
            </a:r>
          </a:p>
          <a:p>
            <a:pPr algn="ctr"/>
            <a:endParaRPr lang="ru-RU" sz="1400" b="1" dirty="0" smtClean="0"/>
          </a:p>
          <a:p>
            <a:pPr marL="2147888" lvl="0" indent="365125">
              <a:buFont typeface="Wingdings" pitchFamily="2" charset="2"/>
              <a:buChar char="Ø"/>
            </a:pPr>
            <a:r>
              <a:rPr lang="ru-RU" sz="1400" dirty="0" smtClean="0"/>
              <a:t>Добыча топливно-энергетических полезных ископаемых</a:t>
            </a:r>
          </a:p>
          <a:p>
            <a:pPr marL="2147888" lvl="0" indent="365125"/>
            <a:endParaRPr lang="ru-RU" sz="1400" dirty="0" smtClean="0"/>
          </a:p>
          <a:p>
            <a:pPr marL="2147888" indent="365125">
              <a:buFont typeface="Wingdings" pitchFamily="2" charset="2"/>
              <a:buChar char="Ø"/>
            </a:pPr>
            <a:r>
              <a:rPr lang="ru-RU" sz="1400" dirty="0" smtClean="0"/>
              <a:t>Производство пищевых продуктов</a:t>
            </a:r>
          </a:p>
          <a:p>
            <a:pPr marL="2147888" indent="365125"/>
            <a:endParaRPr lang="ru-RU" sz="1400" dirty="0" smtClean="0"/>
          </a:p>
          <a:p>
            <a:pPr marL="2147888" indent="365125">
              <a:buFont typeface="Wingdings" pitchFamily="2" charset="2"/>
              <a:buChar char="Ø"/>
            </a:pPr>
            <a:r>
              <a:rPr lang="ru-RU" sz="1400" dirty="0" smtClean="0"/>
              <a:t>Обработка древесины, производство изделий из дерева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840" y="2852936"/>
            <a:ext cx="2952328" cy="211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Резервный фонд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Администрации Парабельского района</a:t>
            </a: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2520" y="1340768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Резервный фонд </a:t>
            </a:r>
            <a:r>
              <a:rPr lang="ru-RU" sz="1400" dirty="0" smtClean="0"/>
              <a:t>- предусмотренные в расходной части бюджета средства направляемые на финансовое обеспечение непредвиденных расходов, в том числе на проведение аварийно-восстановительных работ и иных мероприятий, связанных с ликвидацией последствий стихийных бедствий и других чрезвычайных ситуаций, а также на иные мероприятия, предусмотренные Порядком использования бюджетных ассигнований резервного фонда.</a:t>
            </a:r>
            <a:endParaRPr lang="ru-RU" sz="1400" dirty="0"/>
          </a:p>
        </p:txBody>
      </p:sp>
      <p:pic>
        <p:nvPicPr>
          <p:cNvPr id="3074" name="Picture 2" descr="Картинки по запросу safe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880" y="2204864"/>
            <a:ext cx="2314246" cy="17553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2209" y="2618909"/>
            <a:ext cx="19645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резервный фонд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88" y="3861048"/>
            <a:ext cx="92890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2016 году средства резервного фонда администрации Парабельского района </a:t>
            </a:r>
          </a:p>
          <a:p>
            <a:pPr algn="ctr"/>
            <a:r>
              <a:rPr lang="ru-RU" sz="1400" b="1" dirty="0" smtClean="0"/>
              <a:t>направлялись на следующие цели:</a:t>
            </a:r>
          </a:p>
          <a:p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укрепление материально-технической базы учреждений культуры Парабельского района – </a:t>
            </a:r>
            <a:r>
              <a:rPr lang="ru-RU" sz="1400" b="1" dirty="0" smtClean="0"/>
              <a:t>20</a:t>
            </a:r>
            <a:r>
              <a:rPr lang="ru-RU" sz="1400" dirty="0" smtClean="0"/>
              <a:t> тыс. рублей;</a:t>
            </a:r>
            <a:endParaRPr lang="en-US" sz="1400" dirty="0" smtClean="0"/>
          </a:p>
          <a:p>
            <a:pPr marL="361950">
              <a:buFont typeface="Wingdings" pitchFamily="2" charset="2"/>
              <a:buChar char="ü"/>
            </a:pPr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предоставление межбюджетных трансфертов общего характера сельским поселениям - </a:t>
            </a:r>
            <a:r>
              <a:rPr lang="ru-RU" sz="1400" b="1" dirty="0" smtClean="0"/>
              <a:t>147</a:t>
            </a:r>
            <a:r>
              <a:rPr lang="ru-RU" sz="1400" dirty="0" smtClean="0"/>
              <a:t> тыс. рублей;</a:t>
            </a:r>
            <a:endParaRPr lang="en-US" sz="1400" dirty="0" smtClean="0"/>
          </a:p>
          <a:p>
            <a:pPr marL="361950">
              <a:buFont typeface="Wingdings" pitchFamily="2" charset="2"/>
              <a:buChar char="ü"/>
            </a:pPr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приобретение ранцевых огнетушителей, глубинного насоса, поддержание в работоспособном состоянии оборудование для ликвидации ЧС - </a:t>
            </a:r>
            <a:r>
              <a:rPr lang="ru-RU" sz="1400" b="1" dirty="0" smtClean="0"/>
              <a:t>368</a:t>
            </a:r>
            <a:r>
              <a:rPr lang="ru-RU" sz="1400" dirty="0" smtClean="0"/>
              <a:t> тыс. рублей;</a:t>
            </a:r>
            <a:endParaRPr lang="en-US" sz="1400" dirty="0" smtClean="0"/>
          </a:p>
          <a:p>
            <a:pPr marL="361950">
              <a:buFont typeface="Wingdings" pitchFamily="2" charset="2"/>
              <a:buChar char="ü"/>
            </a:pPr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ремонт моста через реку </a:t>
            </a:r>
            <a:r>
              <a:rPr lang="ru-RU" sz="1400" dirty="0" err="1" smtClean="0"/>
              <a:t>Исан</a:t>
            </a:r>
            <a:r>
              <a:rPr lang="ru-RU" sz="1400" dirty="0" smtClean="0"/>
              <a:t> в Нарымском сельском поселении - </a:t>
            </a:r>
            <a:r>
              <a:rPr lang="ru-RU" sz="1400" b="1" dirty="0" smtClean="0"/>
              <a:t>600</a:t>
            </a:r>
            <a:r>
              <a:rPr lang="ru-RU" sz="1400" dirty="0" smtClean="0"/>
              <a:t> тыс. рублей;</a:t>
            </a:r>
            <a:endParaRPr lang="en-US" sz="1400" dirty="0" smtClean="0"/>
          </a:p>
          <a:p>
            <a:pPr marL="361950">
              <a:buFont typeface="Wingdings" pitchFamily="2" charset="2"/>
              <a:buChar char="ü"/>
            </a:pPr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замена участка канализационного коллектора в селе </a:t>
            </a:r>
            <a:r>
              <a:rPr lang="ru-RU" sz="1400" dirty="0" err="1" smtClean="0"/>
              <a:t>Парабель</a:t>
            </a:r>
            <a:r>
              <a:rPr lang="ru-RU" sz="1400" dirty="0" smtClean="0"/>
              <a:t> – </a:t>
            </a:r>
            <a:r>
              <a:rPr lang="ru-RU" sz="1400" b="1" dirty="0" smtClean="0"/>
              <a:t>1 340</a:t>
            </a:r>
            <a:r>
              <a:rPr lang="ru-RU" sz="1400" dirty="0" smtClean="0"/>
              <a:t> тыс.рублей;</a:t>
            </a:r>
            <a:endParaRPr lang="en-US" sz="1400" dirty="0" smtClean="0"/>
          </a:p>
          <a:p>
            <a:pPr marL="361950">
              <a:buFont typeface="Wingdings" pitchFamily="2" charset="2"/>
              <a:buChar char="ü"/>
            </a:pPr>
            <a:endParaRPr lang="ru-RU" sz="800" dirty="0" smtClean="0"/>
          </a:p>
          <a:p>
            <a:pPr marL="361950">
              <a:buFont typeface="Wingdings" pitchFamily="2" charset="2"/>
              <a:buChar char="ü"/>
            </a:pPr>
            <a:r>
              <a:rPr lang="ru-RU" sz="1400" dirty="0" smtClean="0"/>
              <a:t>оказание разовой материальной помощи гражданам- </a:t>
            </a:r>
            <a:r>
              <a:rPr lang="ru-RU" sz="1400" b="1" dirty="0" smtClean="0"/>
              <a:t>1 428</a:t>
            </a:r>
            <a:r>
              <a:rPr lang="ru-RU" sz="1400" dirty="0" smtClean="0"/>
              <a:t> тыс. рублей.</a:t>
            </a:r>
          </a:p>
          <a:p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ресурсы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http://4.bp.blogspot.com/-NHXG1z22dBI/VQaN2hAkepI/AAAAAAAAEXk/52jZ_gEK5fg/s1600/VhYC6a44r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86" y="3356124"/>
            <a:ext cx="5252814" cy="35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2960" y="3048000"/>
            <a:ext cx="2857500" cy="3809132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472" y="1557367"/>
            <a:ext cx="6774532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www.budget.gov.ru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единый портал бюджетной системы</a:t>
            </a:r>
          </a:p>
          <a:p>
            <a:r>
              <a:rPr lang="ru-RU" sz="1600" dirty="0" smtClean="0">
                <a:cs typeface="Times New Roman" pitchFamily="18" charset="0"/>
              </a:rPr>
              <a:t>Российской Федерации;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www.minfin.ru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Министерства финансов</a:t>
            </a:r>
          </a:p>
          <a:p>
            <a:r>
              <a:rPr lang="ru-RU" sz="1600" dirty="0" smtClean="0">
                <a:cs typeface="Times New Roman" pitchFamily="18" charset="0"/>
              </a:rPr>
              <a:t>Российской Федерации;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www.bus.gov.ru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раскрытия информации о деятельности государственных (муниципальных) учреждений;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www.roskazna.ru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Федерального казначейства;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findep.org </a:t>
            </a:r>
            <a:r>
              <a:rPr lang="en-US" sz="1600" dirty="0" smtClean="0">
                <a:cs typeface="Times New Roman" pitchFamily="18" charset="0"/>
              </a:rPr>
              <a:t>– </a:t>
            </a:r>
            <a:r>
              <a:rPr lang="ru-RU" sz="1600" dirty="0" smtClean="0">
                <a:cs typeface="Times New Roman" pitchFamily="18" charset="0"/>
              </a:rPr>
              <a:t>официальный сайт Департамента Финансов </a:t>
            </a:r>
          </a:p>
          <a:p>
            <a:r>
              <a:rPr lang="ru-RU" sz="1600" dirty="0" smtClean="0">
                <a:cs typeface="Times New Roman" pitchFamily="18" charset="0"/>
              </a:rPr>
              <a:t>Томской области; 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parabel.tomsk.ru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- официальный  сайт  </a:t>
            </a:r>
            <a:r>
              <a:rPr lang="ru-RU" sz="1600" dirty="0">
                <a:cs typeface="Times New Roman" pitchFamily="18" charset="0"/>
              </a:rPr>
              <a:t>администрации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Парабельского района.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Haritonov.FOTDEL\Desktop\Райфо без столба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944888" y="2708920"/>
            <a:ext cx="5667802" cy="3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8784" y="2708920"/>
            <a:ext cx="4392488" cy="3096344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61156" y="1124744"/>
            <a:ext cx="84963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 </a:t>
            </a:r>
            <a:r>
              <a:rPr lang="en-US" dirty="0">
                <a:latin typeface="Calibri" pitchFamily="34" charset="0"/>
              </a:rPr>
              <a:t>	</a:t>
            </a:r>
            <a:endParaRPr lang="ru-RU" dirty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С </a:t>
            </a:r>
            <a:r>
              <a:rPr lang="ru-RU" sz="2000" dirty="0">
                <a:latin typeface="Calibri" pitchFamily="34" charset="0"/>
              </a:rPr>
              <a:t>решением Думы Парабельского района «Об утверждении отчета об исполнении бюджета района за </a:t>
            </a:r>
            <a:r>
              <a:rPr lang="ru-RU" sz="2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6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год можно ознакомится на официальном сайте Парабельского района </a:t>
            </a:r>
            <a:r>
              <a:rPr lang="en-US" sz="2000" dirty="0">
                <a:latin typeface="Calibri" pitchFamily="34" charset="0"/>
                <a:hlinkClick r:id="rId5"/>
              </a:rPr>
              <a:t>http://parabel</a:t>
            </a:r>
            <a:r>
              <a:rPr lang="ru-RU" sz="2000" dirty="0">
                <a:latin typeface="Calibri" pitchFamily="34" charset="0"/>
                <a:hlinkClick r:id="rId5"/>
              </a:rPr>
              <a:t>.</a:t>
            </a:r>
            <a:r>
              <a:rPr lang="en-US" sz="2000" dirty="0" err="1">
                <a:latin typeface="Calibri" pitchFamily="34" charset="0"/>
                <a:hlinkClick r:id="rId5"/>
              </a:rPr>
              <a:t>tomsk</a:t>
            </a:r>
            <a:r>
              <a:rPr lang="ru-RU" sz="2000" dirty="0">
                <a:latin typeface="Calibri" pitchFamily="34" charset="0"/>
                <a:hlinkClick r:id="rId5"/>
              </a:rPr>
              <a:t>.</a:t>
            </a:r>
            <a:r>
              <a:rPr lang="ru-RU" sz="2000" dirty="0" err="1">
                <a:latin typeface="Calibri" pitchFamily="34" charset="0"/>
                <a:hlinkClick r:id="rId5"/>
              </a:rPr>
              <a:t>ru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>
                <a:latin typeface="Calibri" pitchFamily="34" charset="0"/>
              </a:rPr>
              <a:t>разделе Экономика и финансы </a:t>
            </a:r>
            <a:r>
              <a:rPr lang="en-US" sz="2000" dirty="0">
                <a:latin typeface="Calibri" pitchFamily="34" charset="0"/>
              </a:rPr>
              <a:t>– </a:t>
            </a:r>
            <a:r>
              <a:rPr lang="ru-RU" sz="2000" dirty="0">
                <a:latin typeface="Calibri" pitchFamily="34" charset="0"/>
              </a:rPr>
              <a:t>Исполнение бюджета.</a:t>
            </a: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«Бюджет для граждан»   подготовлен Финансовым отделом 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администрации </a:t>
            </a:r>
            <a:r>
              <a:rPr lang="ru-RU" sz="1400" b="1" dirty="0" err="1">
                <a:latin typeface="Calibri" pitchFamily="34" charset="0"/>
              </a:rPr>
              <a:t>Парабельского</a:t>
            </a:r>
            <a:r>
              <a:rPr lang="ru-RU" sz="1400" b="1" dirty="0">
                <a:latin typeface="Calibri" pitchFamily="34" charset="0"/>
              </a:rPr>
              <a:t> района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 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График работы  Финансового отдела: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с понедельника по четверг - с 9-00 до 17-15;пятница - с 9-00 до 17-00;</a:t>
            </a:r>
          </a:p>
          <a:p>
            <a:r>
              <a:rPr lang="ru-RU" sz="14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400" dirty="0">
                <a:latin typeface="Calibri" pitchFamily="34" charset="0"/>
              </a:rPr>
              <a:t>Обеденный перерыв - с 13-00 до 14-00.</a:t>
            </a:r>
            <a:endParaRPr lang="en-US" sz="1400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Контактная информация:</a:t>
            </a:r>
            <a:endParaRPr lang="en-US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8(38252)2-18-50 </a:t>
            </a:r>
            <a:r>
              <a:rPr lang="ru-RU" sz="1400" b="1" dirty="0">
                <a:latin typeface="Calibri" pitchFamily="34" charset="0"/>
              </a:rPr>
              <a:t>Шибаева Татьяна Михайловна </a:t>
            </a:r>
            <a:r>
              <a:rPr lang="ru-RU" sz="1400" dirty="0">
                <a:latin typeface="Calibri" pitchFamily="34" charset="0"/>
              </a:rPr>
              <a:t>Руководитель</a:t>
            </a:r>
          </a:p>
          <a:p>
            <a:r>
              <a:rPr lang="ru-RU" sz="1400" dirty="0">
                <a:latin typeface="Calibri" pitchFamily="34" charset="0"/>
              </a:rPr>
              <a:t>тел. 8(38252)2-15-59 </a:t>
            </a:r>
            <a:r>
              <a:rPr lang="ru-RU" sz="1400" b="1" dirty="0" smtClean="0">
                <a:latin typeface="Calibri" pitchFamily="34" charset="0"/>
              </a:rPr>
              <a:t>Бут Анастасия Анатольевна </a:t>
            </a:r>
            <a:r>
              <a:rPr lang="ru-RU" sz="1400" dirty="0" smtClean="0">
                <a:latin typeface="Calibri" pitchFamily="34" charset="0"/>
              </a:rPr>
              <a:t>Заместитель </a:t>
            </a:r>
            <a:r>
              <a:rPr lang="ru-RU" sz="1400" dirty="0">
                <a:latin typeface="Calibri" pitchFamily="34" charset="0"/>
              </a:rPr>
              <a:t>руководителя </a:t>
            </a:r>
            <a:endParaRPr lang="ru-RU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8(38252)2-16-04 Бюджетный отдел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подготовки отчета об исполнении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96236" y="908720"/>
            <a:ext cx="85135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sz="1600" dirty="0" smtClean="0">
                <a:latin typeface="+mj-lt"/>
              </a:rPr>
              <a:t>Положением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«О бюджетном процессе в муниципальном образовании «Парабельский район»,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утвержденным Решением Думы Парабельского района от 26.05.2011г. 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№11,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предусмотрены следующие этапы составления и утверждения отчета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о бюджете Парабельского муниципального района: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493" y="2420888"/>
            <a:ext cx="9295031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a typeface="Times New Roman"/>
                <a:cs typeface="Times New Roman" pitchFamily="18" charset="0"/>
              </a:rPr>
              <a:t>Сбор, свод, составление и представление отчетности об исполнении районного бюджета осуществляются Финансовым отделом администрации Парабельского района на основе единой методологии и стандартов бюджетного учета и бюджетной отчетности, устанавливаемой Министерством финансов Российской Федерации.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0492" y="4005064"/>
            <a:ext cx="92890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Годовой отчет об исполнении районного бюджета за отчетный финансовый год до его рассмотрения в Думе Парабельского района подлежит внешней проверке Контрольно-счетным органом – Ревизионной комиссией муниципального образования «Парабельский район»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6496" y="5589240"/>
            <a:ext cx="921702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Дума Парабельского района рассматривает годовой отчет об исполнении районного  бюджета за отчетный финансовый год в течение 15 календарных дней после получения заключения Контрольно-счетного органа – Ревизионной комиссии муниципального образования «Парабельский район» , после чего своим решением утверждает годовой отчет об исполнении районного бюджета за отчетный финансовый год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2375" y="2060848"/>
            <a:ext cx="2145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Составление отчета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9562" y="3645024"/>
            <a:ext cx="209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Внешняя проверка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2029" y="5229200"/>
            <a:ext cx="396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Рассмотрение и утверждение отчета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свиток пергамен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2043811"/>
            <a:ext cx="6912768" cy="46550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Уточнение бюджета Парабельского района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6226" y="980728"/>
            <a:ext cx="807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Изменения в Решение Думы Парабельского района от 22.12.2015 года №20 </a:t>
            </a:r>
          </a:p>
          <a:p>
            <a:pPr algn="ctr"/>
            <a:r>
              <a:rPr lang="ru-RU" sz="1600" dirty="0" smtClean="0"/>
              <a:t>«О бюджете муниципального образования Парабельский район </a:t>
            </a:r>
          </a:p>
          <a:p>
            <a:pPr algn="ctr"/>
            <a:r>
              <a:rPr lang="ru-RU" sz="1600" dirty="0" smtClean="0"/>
              <a:t>на 2016 год и плановый период 2017 и 2018 годов»</a:t>
            </a:r>
            <a:r>
              <a:rPr lang="en-US" sz="1600" dirty="0" smtClean="0"/>
              <a:t> </a:t>
            </a:r>
            <a:r>
              <a:rPr lang="ru-RU" sz="1600" dirty="0" smtClean="0"/>
              <a:t>вносились следующими документами: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28466" y="3095089"/>
            <a:ext cx="63834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 от 26.05.2016 № 24</a:t>
            </a: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 от 29.09.2016 № 30</a:t>
            </a: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 от 22.12.2016 № 45</a:t>
            </a:r>
          </a:p>
          <a:p>
            <a:pPr algn="ctr"/>
            <a:endParaRPr lang="ru-RU" sz="1600" b="1" i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 за 2016 год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7376" y="1376772"/>
          <a:ext cx="8651249" cy="400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99"/>
                <a:gridCol w="1554825"/>
                <a:gridCol w="1554825"/>
                <a:gridCol w="1761500"/>
              </a:tblGrid>
              <a:tr h="850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показателей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</a:t>
                      </a:r>
                    </a:p>
                    <a:p>
                      <a:pPr algn="ctr"/>
                      <a:r>
                        <a:rPr lang="ru-RU" sz="1800" dirty="0" smtClean="0"/>
                        <a:t>(тыс. руб.)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800" dirty="0" smtClean="0"/>
                        <a:t>(тыс.руб.)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</a:t>
                      </a:r>
                    </a:p>
                    <a:p>
                      <a:pPr algn="ctr"/>
                      <a:r>
                        <a:rPr lang="ru-RU" sz="1800" dirty="0" smtClean="0"/>
                        <a:t>исполнения</a:t>
                      </a:r>
                      <a:endParaRPr lang="ru-RU" sz="1800" dirty="0"/>
                    </a:p>
                  </a:txBody>
                  <a:tcPr anchor="ctr"/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Доходы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822 958,8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818 512,1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99,5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276977">
                <a:tc gridSpan="4">
                  <a:txBody>
                    <a:bodyPr/>
                    <a:lstStyle/>
                    <a:p>
                      <a:pPr algn="l"/>
                      <a:r>
                        <a:rPr lang="ru-RU" sz="2000" i="1" dirty="0" smtClean="0"/>
                        <a:t>В том числе</a:t>
                      </a:r>
                      <a:r>
                        <a:rPr lang="en-US" sz="2000" i="1" dirty="0" smtClean="0"/>
                        <a:t>:</a:t>
                      </a:r>
                      <a:endParaRPr lang="ru-RU" sz="2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201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налоговые и неналоговые доходы</a:t>
                      </a:r>
                      <a:endParaRPr lang="ru-RU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243 649,7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244 183,7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100,2</a:t>
                      </a:r>
                      <a:endParaRPr lang="ru-RU" sz="2000" dirty="0"/>
                    </a:p>
                  </a:txBody>
                  <a:tcPr anchor="ctr"/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безвозмездные поступления</a:t>
                      </a:r>
                      <a:endParaRPr lang="ru-RU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548 582,1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543 601,4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99,1</a:t>
                      </a:r>
                      <a:endParaRPr lang="ru-RU" sz="2000" dirty="0"/>
                    </a:p>
                  </a:txBody>
                  <a:tcPr anchor="ctr"/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Расходы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835</a:t>
                      </a:r>
                      <a:r>
                        <a:rPr lang="ru-RU" sz="2000" b="1" baseline="0" dirty="0" smtClean="0"/>
                        <a:t> 112</a:t>
                      </a:r>
                      <a:r>
                        <a:rPr lang="ru-RU" sz="2000" b="1" dirty="0" smtClean="0"/>
                        <a:t>,7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721 426,7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86,4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58201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Дефицит (-), </a:t>
                      </a:r>
                      <a:r>
                        <a:rPr lang="ru-RU" sz="2000" b="1" dirty="0" err="1" smtClean="0"/>
                        <a:t>профицит</a:t>
                      </a:r>
                      <a:r>
                        <a:rPr lang="ru-RU" sz="2000" b="1" dirty="0" smtClean="0"/>
                        <a:t> (+)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- 12 153,9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+ 97 085,4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13185" y="908050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Доходы бюджета </a:t>
            </a:r>
            <a:r>
              <a:rPr lang="ru-RU" sz="2000" dirty="0">
                <a:latin typeface="Calibri" pitchFamily="34" charset="0"/>
              </a:rPr>
              <a:t>– это безвозмездные и безвозвратные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поступления денежных средств в бюджет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609380" y="1844824"/>
            <a:ext cx="3096148" cy="7406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chemeClr val="bg1"/>
                </a:solidFill>
                <a:latin typeface="Segoe" pitchFamily="34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440832" y="1844824"/>
            <a:ext cx="3096148" cy="7406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chemeClr val="bg1"/>
                </a:solidFill>
                <a:latin typeface="Segoe" pitchFamily="34" charset="0"/>
              </a:rPr>
              <a:t>Неналоговые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2480" y="1844824"/>
            <a:ext cx="3096148" cy="7406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chemeClr val="bg1"/>
                </a:solidFill>
                <a:latin typeface="Segoe" pitchFamily="34" charset="0"/>
              </a:rPr>
              <a:t>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72480" y="2636912"/>
            <a:ext cx="3096766" cy="34563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200" b="1" dirty="0">
                <a:solidFill>
                  <a:schemeClr val="tx1"/>
                </a:solidFill>
                <a:latin typeface="Segoe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, </a:t>
            </a:r>
          </a:p>
          <a:p>
            <a:pPr algn="ctr" defTabSz="914099">
              <a:defRPr/>
            </a:pPr>
            <a:endParaRPr lang="ru-RU" sz="1200" dirty="0" smtClean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например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:</a:t>
            </a:r>
          </a:p>
          <a:p>
            <a:pPr algn="ctr" defTabSz="914099">
              <a:defRPr/>
            </a:pPr>
            <a:endParaRPr lang="ru-RU" sz="1200" dirty="0">
              <a:solidFill>
                <a:schemeClr val="tx1"/>
              </a:solidFill>
              <a:latin typeface="Segoe" pitchFamily="34" charset="0"/>
            </a:endParaRP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Налог на доходы физических лиц</a:t>
            </a: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Налоги 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на совокупный доход</a:t>
            </a: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Акцизы</a:t>
            </a: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Другие 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налоги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440487" y="2636912"/>
            <a:ext cx="3096766" cy="34563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200" b="1" dirty="0">
                <a:solidFill>
                  <a:schemeClr val="tx1"/>
                </a:solidFill>
                <a:latin typeface="Segoe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</a:p>
          <a:p>
            <a:pPr algn="ctr" defTabSz="914099">
              <a:defRPr/>
            </a:pPr>
            <a:endParaRPr lang="ru-RU" sz="1200" dirty="0" smtClean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например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:</a:t>
            </a:r>
          </a:p>
          <a:p>
            <a:pPr algn="ctr" defTabSz="914099">
              <a:defRPr/>
            </a:pPr>
            <a:endParaRPr lang="ru-RU" sz="1200" dirty="0">
              <a:solidFill>
                <a:schemeClr val="tx1"/>
              </a:solidFill>
              <a:latin typeface="Segoe" pitchFamily="34" charset="0"/>
            </a:endParaRP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Доходы от использования государственного имущества и земли</a:t>
            </a: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 Штрафные санкции</a:t>
            </a:r>
          </a:p>
          <a:p>
            <a:pPr defTabSz="914099"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608762" y="2636912"/>
            <a:ext cx="3096766" cy="34563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400" b="1" dirty="0">
                <a:solidFill>
                  <a:schemeClr val="tx1"/>
                </a:solidFill>
                <a:latin typeface="Segoe" pitchFamily="34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по доходам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2521" y="1592797"/>
          <a:ext cx="8640959" cy="461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613"/>
                <a:gridCol w="1269056"/>
                <a:gridCol w="1215154"/>
                <a:gridCol w="1224136"/>
              </a:tblGrid>
              <a:tr h="835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Наименование показателей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2015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(тыс. руб.)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(тыс. руб.)</a:t>
                      </a:r>
                      <a:endParaRPr lang="ru-RU" sz="1600" b="1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Темп роста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к 2015</a:t>
                      </a:r>
                      <a:r>
                        <a:rPr lang="ru-RU" sz="1600" baseline="0" dirty="0" smtClean="0"/>
                        <a:t> году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%</a:t>
                      </a:r>
                    </a:p>
                  </a:txBody>
                  <a:tcPr marL="68580" marR="68580" marT="0" marB="0" anchor="ctr"/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Всего доходов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794 402,5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818 512,1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103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i="1" dirty="0"/>
                        <a:t>в том числе: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Налоговые и неналоговые доходы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258 129,3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244 183,7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94,6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Безвозмездные поступления из областного бюджета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504 029,8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543 601,4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107,9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9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Иные межбюджетные трансферты от поселений на выполнение переданных полномочий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16</a:t>
                      </a:r>
                      <a:r>
                        <a:rPr lang="ru-RU" sz="2000" baseline="0" dirty="0" smtClean="0"/>
                        <a:t> 930,6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19 912,1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117,6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9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Прочие безвозмездные поступления в бюджеты муниципальных районов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(по договорам социального партнерства)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27 479,2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16 422,0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59,8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3284</TotalTime>
  <Words>3193</Words>
  <Application>Microsoft Office PowerPoint</Application>
  <PresentationFormat>Лист A4 (210x297 мм)</PresentationFormat>
  <Paragraphs>713</Paragraphs>
  <Slides>42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Haritonov</dc:creator>
  <cp:lastModifiedBy>Haritonov</cp:lastModifiedBy>
  <cp:revision>599</cp:revision>
  <dcterms:created xsi:type="dcterms:W3CDTF">2016-04-12T05:33:17Z</dcterms:created>
  <dcterms:modified xsi:type="dcterms:W3CDTF">2017-07-28T07:44:14Z</dcterms:modified>
</cp:coreProperties>
</file>