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notesSlides/notesSlide2.xml" ContentType="application/vnd.openxmlformats-officedocument.presentationml.notesSlide+xml"/>
  <Override PartName="/ppt/diagrams/drawing2.xml" ContentType="application/vnd.ms-office.drawingml.diagramDrawing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diagrams/quickStyle2.xml" ContentType="application/vnd.openxmlformats-officedocument.drawingml.diagramStyle+xml"/>
  <Override PartName="/ppt/drawings/drawing2.xml" ContentType="application/vnd.openxmlformats-officedocument.drawingml.chartshapes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notesSlides/notesSlide9.xml" ContentType="application/vnd.openxmlformats-officedocument.presentationml.notesSlide+xml"/>
  <Override PartName="/ppt/diagrams/layout3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notesSlides/notesSlide7.xml" ContentType="application/vnd.openxmlformats-officedocument.presentationml.notesSlide+xml"/>
  <Default Extension="xlsx" ContentType="application/vnd.openxmlformats-officedocument.spreadsheetml.sheet"/>
  <Override PartName="/ppt/charts/chart3.xml" ContentType="application/vnd.openxmlformats-officedocument.drawingml.chart+xml"/>
  <Override PartName="/ppt/charts/chart5.xml" ContentType="application/vnd.openxmlformats-officedocument.drawingml.chart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diagrams/colors2.xml" ContentType="application/vnd.openxmlformats-officedocument.drawingml.diagramColors+xml"/>
  <Override PartName="/ppt/notesSlides/notesSlide3.xml" ContentType="application/vnd.openxmlformats-officedocument.presentationml.notesSlide+xml"/>
  <Override PartName="/ppt/diagrams/drawing3.xml" ContentType="application/vnd.ms-office.drawingml.diagramDrawing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drawings/drawing1.xml" ContentType="application/vnd.openxmlformats-officedocument.drawingml.chartshapes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6.xml" ContentType="application/vnd.openxmlformats-officedocument.presentationml.notesSlide+xml"/>
  <Override PartName="/ppt/charts/chart4.xml" ContentType="application/vnd.openxmlformats-officedocument.drawingml.chart+xml"/>
  <Override PartName="/ppt/diagrams/data3.xml" ContentType="application/vnd.openxmlformats-officedocument.drawingml.diagramData+xml"/>
  <Override PartName="/ppt/slides/slide8.xml" ContentType="application/vnd.openxmlformats-officedocument.presentationml.slide+xml"/>
  <Override PartName="/ppt/diagrams/data1.xml" ContentType="application/vnd.openxmlformats-officedocument.drawingml.diagramData+xml"/>
  <Override PartName="/ppt/notesSlides/notesSlide4.xml" ContentType="application/vnd.openxmlformats-officedocument.presentationml.notesSlide+xml"/>
  <Override PartName="/ppt/charts/chart2.xml" ContentType="application/vnd.openxmlformats-officedocument.drawingml.chart+xml"/>
  <Override PartName="/ppt/diagrams/colors3.xml" ContentType="application/vnd.openxmlformats-officedocument.drawingml.diagramColors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2" r:id="rId2"/>
    <p:sldMasterId id="2147483674" r:id="rId3"/>
  </p:sldMasterIdLst>
  <p:notesMasterIdLst>
    <p:notesMasterId r:id="rId41"/>
  </p:notesMasterIdLst>
  <p:sldIdLst>
    <p:sldId id="270" r:id="rId4"/>
    <p:sldId id="271" r:id="rId5"/>
    <p:sldId id="278" r:id="rId6"/>
    <p:sldId id="279" r:id="rId7"/>
    <p:sldId id="257" r:id="rId8"/>
    <p:sldId id="280" r:id="rId9"/>
    <p:sldId id="281" r:id="rId10"/>
    <p:sldId id="258" r:id="rId11"/>
    <p:sldId id="282" r:id="rId12"/>
    <p:sldId id="288" r:id="rId13"/>
    <p:sldId id="289" r:id="rId14"/>
    <p:sldId id="290" r:id="rId15"/>
    <p:sldId id="291" r:id="rId16"/>
    <p:sldId id="260" r:id="rId17"/>
    <p:sldId id="284" r:id="rId18"/>
    <p:sldId id="285" r:id="rId19"/>
    <p:sldId id="286" r:id="rId20"/>
    <p:sldId id="261" r:id="rId21"/>
    <p:sldId id="287" r:id="rId22"/>
    <p:sldId id="263" r:id="rId23"/>
    <p:sldId id="276" r:id="rId24"/>
    <p:sldId id="292" r:id="rId25"/>
    <p:sldId id="273" r:id="rId26"/>
    <p:sldId id="293" r:id="rId27"/>
    <p:sldId id="294" r:id="rId28"/>
    <p:sldId id="295" r:id="rId29"/>
    <p:sldId id="296" r:id="rId30"/>
    <p:sldId id="300" r:id="rId31"/>
    <p:sldId id="275" r:id="rId32"/>
    <p:sldId id="297" r:id="rId33"/>
    <p:sldId id="301" r:id="rId34"/>
    <p:sldId id="298" r:id="rId35"/>
    <p:sldId id="268" r:id="rId36"/>
    <p:sldId id="265" r:id="rId37"/>
    <p:sldId id="302" r:id="rId38"/>
    <p:sldId id="299" r:id="rId39"/>
    <p:sldId id="303" r:id="rId40"/>
  </p:sldIdLst>
  <p:sldSz cx="9144000" cy="6858000" type="screen4x3"/>
  <p:notesSz cx="6669088" cy="98202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1E171933-4619-4E11-9A3F-F7608DF75F80}" styleName="Средний стиль 1 - акцент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9DCAF9ED-07DC-4A11-8D7F-57B35C25682E}" styleName="Средний стиль 1 -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16D9F66E-5EB9-4882-86FB-DCBF35E3C3E4}" styleName="Средний стиль 4 -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10A1B5D5-9B99-4C35-A422-299274C87663}" styleName="Средний стиль 1 -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EB9631B5-78F2-41C9-869B-9F39066F8104}" styleName="Средний стиль 3 - акцент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912C8C85-51F0-491E-9774-3900AFEF0FD7}" styleName="Светлый стиль 2 - акцент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C4B1156A-380E-4F78-BDF5-A606A8083BF9}" styleName="Средний стиль 4 - акцент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5A111915-BE36-4E01-A7E5-04B1672EAD32}" styleName="Светлый стиль 2 - акцент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429" autoAdjust="0"/>
    <p:restoredTop sz="94660"/>
  </p:normalViewPr>
  <p:slideViewPr>
    <p:cSldViewPr>
      <p:cViewPr>
        <p:scale>
          <a:sx n="100" d="100"/>
          <a:sy n="100" d="100"/>
        </p:scale>
        <p:origin x="-1164" y="1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3" Type="http://schemas.openxmlformats.org/officeDocument/2006/relationships/slideMaster" Target="slideMasters/slideMaster2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presProps" Target="pres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41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.xlsx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_____Microsoft_Office_Excel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4.xlsx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_____Microsoft_Office_Excel5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rotX val="30"/>
      <c:perspective val="30"/>
    </c:view3D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explosion val="25"/>
          <c:dPt>
            <c:idx val="0"/>
            <c:explosion val="0"/>
          </c:dPt>
          <c:dLbls>
            <c:dLbl>
              <c:idx val="0"/>
              <c:layout>
                <c:manualLayout>
                  <c:x val="-5.5185694303547521E-2"/>
                  <c:y val="-0.39581585233219774"/>
                </c:manualLayout>
              </c:layout>
              <c:tx>
                <c:rich>
                  <a:bodyPr/>
                  <a:lstStyle/>
                  <a:p>
                    <a:r>
                      <a:rPr lang="ru-RU" dirty="0"/>
                      <a:t>Безвозмездные поступления; </a:t>
                    </a:r>
                    <a:r>
                      <a:rPr lang="ru-RU" dirty="0" smtClean="0"/>
                      <a:t>304 898,2 тыс. руб.</a:t>
                    </a:r>
                  </a:p>
                  <a:p>
                    <a:r>
                      <a:rPr lang="ru-RU" dirty="0" smtClean="0"/>
                      <a:t>(59,2%)</a:t>
                    </a:r>
                    <a:endParaRPr lang="ru-RU" dirty="0"/>
                  </a:p>
                </c:rich>
              </c:tx>
              <c:showVal val="1"/>
              <c:showCatName val="1"/>
            </c:dLbl>
            <c:dLbl>
              <c:idx val="1"/>
              <c:layout>
                <c:manualLayout>
                  <c:x val="8.6738996213535507E-3"/>
                  <c:y val="0.10364345482080953"/>
                </c:manualLayout>
              </c:layout>
              <c:tx>
                <c:rich>
                  <a:bodyPr/>
                  <a:lstStyle/>
                  <a:p>
                    <a:r>
                      <a:rPr lang="ru-RU" dirty="0"/>
                      <a:t>Неналоговые доходы; </a:t>
                    </a:r>
                    <a:endParaRPr lang="ru-RU" dirty="0" smtClean="0"/>
                  </a:p>
                  <a:p>
                    <a:r>
                      <a:rPr lang="ru-RU" dirty="0" smtClean="0"/>
                      <a:t>67 532 тыс. руб.</a:t>
                    </a:r>
                  </a:p>
                  <a:p>
                    <a:r>
                      <a:rPr lang="ru-RU" dirty="0" smtClean="0"/>
                      <a:t>(13,1%)</a:t>
                    </a:r>
                    <a:endParaRPr lang="ru-RU" dirty="0"/>
                  </a:p>
                </c:rich>
              </c:tx>
              <c:showVal val="1"/>
              <c:showCatName val="1"/>
            </c:dLbl>
            <c:dLbl>
              <c:idx val="2"/>
              <c:layout>
                <c:manualLayout>
                  <c:x val="2.5329835847018818E-2"/>
                  <c:y val="-2.3837994608786214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Налоговые </a:t>
                    </a:r>
                    <a:r>
                      <a:rPr lang="ru-RU" dirty="0"/>
                      <a:t>доходы; </a:t>
                    </a:r>
                    <a:endParaRPr lang="ru-RU" dirty="0" smtClean="0"/>
                  </a:p>
                  <a:p>
                    <a:r>
                      <a:rPr lang="ru-RU" dirty="0" smtClean="0"/>
                      <a:t>142 431 тыс. руб. (27,7%)</a:t>
                    </a:r>
                    <a:endParaRPr lang="ru-RU" dirty="0"/>
                  </a:p>
                </c:rich>
              </c:tx>
              <c:showVal val="1"/>
              <c:showCatName val="1"/>
            </c:dLbl>
            <c:showVal val="1"/>
            <c:showCatName val="1"/>
            <c:showLeaderLines val="1"/>
          </c:dLbls>
          <c:cat>
            <c:strRef>
              <c:f>Лист1!$A$2:$A$4</c:f>
              <c:strCache>
                <c:ptCount val="3"/>
                <c:pt idx="0">
                  <c:v>Безвозмездные поступления</c:v>
                </c:pt>
                <c:pt idx="1">
                  <c:v>Неналоговые доходы</c:v>
                </c:pt>
                <c:pt idx="2">
                  <c:v>Налоговые доходы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304898.2</c:v>
                </c:pt>
                <c:pt idx="1">
                  <c:v>67532</c:v>
                </c:pt>
                <c:pt idx="2">
                  <c:v>142431</c:v>
                </c:pt>
              </c:numCache>
            </c:numRef>
          </c:val>
        </c:ser>
        <c:dLbls>
          <c:showVal val="1"/>
          <c:showCatName val="1"/>
        </c:dLbls>
      </c:pie3DChart>
    </c:plotArea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26"/>
  <c:chart>
    <c:autoTitleDeleted val="1"/>
    <c:view3D>
      <c:rotX val="75"/>
      <c:perspective val="30"/>
    </c:view3D>
    <c:plotArea>
      <c:layout>
        <c:manualLayout>
          <c:layoutTarget val="inner"/>
          <c:xMode val="edge"/>
          <c:yMode val="edge"/>
          <c:x val="0.4762854470702409"/>
          <c:y val="0.48709265499992482"/>
          <c:w val="0.52075209435987979"/>
          <c:h val="0.51137459349509873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dLbls>
            <c:dLbl>
              <c:idx val="0"/>
              <c:layout>
                <c:manualLayout>
                  <c:x val="-0.20301736666182288"/>
                  <c:y val="-0.16457567814824417"/>
                </c:manualLayout>
              </c:layout>
              <c:tx>
                <c:rich>
                  <a:bodyPr/>
                  <a:lstStyle/>
                  <a:p>
                    <a:r>
                      <a:rPr lang="ru-RU" sz="1400" dirty="0"/>
                      <a:t>Н</a:t>
                    </a:r>
                    <a:r>
                      <a:rPr lang="ru-RU" dirty="0"/>
                      <a:t>ДФЛ
</a:t>
                    </a:r>
                    <a:r>
                      <a:rPr lang="ru-RU" dirty="0" smtClean="0"/>
                      <a:t>126 953</a:t>
                    </a:r>
                    <a:r>
                      <a:rPr lang="ru-RU" baseline="0" dirty="0" smtClean="0"/>
                      <a:t> тыс. руб.</a:t>
                    </a:r>
                    <a:endParaRPr lang="ru-RU" dirty="0" smtClean="0"/>
                  </a:p>
                  <a:p>
                    <a:r>
                      <a:rPr lang="ru-RU" dirty="0" smtClean="0"/>
                      <a:t>89%</a:t>
                    </a:r>
                  </a:p>
                </c:rich>
              </c:tx>
              <c:showCatName val="1"/>
              <c:showPercent val="1"/>
            </c:dLbl>
            <c:dLbl>
              <c:idx val="1"/>
              <c:layout>
                <c:manualLayout>
                  <c:x val="-0.42481892635635404"/>
                  <c:y val="0.16048851225035352"/>
                </c:manualLayout>
              </c:layout>
              <c:tx>
                <c:rich>
                  <a:bodyPr/>
                  <a:lstStyle/>
                  <a:p>
                    <a:r>
                      <a:rPr lang="ru-RU" sz="1400" dirty="0" smtClean="0"/>
                      <a:t>Н</a:t>
                    </a:r>
                    <a:r>
                      <a:rPr lang="ru-RU" dirty="0" smtClean="0"/>
                      <a:t>алог</a:t>
                    </a:r>
                    <a:r>
                      <a:rPr lang="ru-RU" dirty="0"/>
                      <a:t>, взымаемый в связи с применением патентной системы налогообложения
</a:t>
                    </a:r>
                    <a:r>
                      <a:rPr lang="ru-RU" dirty="0" smtClean="0"/>
                      <a:t>6 тыс. руб.</a:t>
                    </a:r>
                  </a:p>
                  <a:p>
                    <a:r>
                      <a:rPr lang="ru-RU" baseline="0" dirty="0" smtClean="0"/>
                      <a:t> (</a:t>
                    </a:r>
                    <a:r>
                      <a:rPr lang="en-US" baseline="0" dirty="0" smtClean="0"/>
                      <a:t>&lt; </a:t>
                    </a:r>
                    <a:r>
                      <a:rPr lang="ru-RU" dirty="0" smtClean="0"/>
                      <a:t>0,1%)</a:t>
                    </a:r>
                    <a:endParaRPr lang="ru-RU" dirty="0"/>
                  </a:p>
                </c:rich>
              </c:tx>
              <c:showCatName val="1"/>
              <c:showPercent val="1"/>
            </c:dLbl>
            <c:dLbl>
              <c:idx val="2"/>
              <c:layout>
                <c:manualLayout>
                  <c:x val="-0.41600222210762688"/>
                  <c:y val="0.33552907701613438"/>
                </c:manualLayout>
              </c:layout>
              <c:tx>
                <c:rich>
                  <a:bodyPr/>
                  <a:lstStyle/>
                  <a:p>
                    <a:r>
                      <a:rPr lang="ru-RU" sz="1400" dirty="0" smtClean="0"/>
                      <a:t>Г</a:t>
                    </a:r>
                    <a:r>
                      <a:rPr lang="ru-RU" dirty="0" smtClean="0"/>
                      <a:t>оспошлина</a:t>
                    </a:r>
                    <a:r>
                      <a:rPr lang="ru-RU" dirty="0"/>
                      <a:t>
</a:t>
                    </a:r>
                    <a:r>
                      <a:rPr lang="en-US" dirty="0" smtClean="0"/>
                      <a:t>822 </a:t>
                    </a:r>
                    <a:r>
                      <a:rPr lang="ru-RU" dirty="0" smtClean="0"/>
                      <a:t>тыс.</a:t>
                    </a:r>
                    <a:r>
                      <a:rPr lang="ru-RU" baseline="0" dirty="0" smtClean="0"/>
                      <a:t> руб.</a:t>
                    </a:r>
                    <a:endParaRPr lang="en-US" dirty="0" smtClean="0"/>
                  </a:p>
                  <a:p>
                    <a:r>
                      <a:rPr lang="ru-RU" dirty="0" smtClean="0"/>
                      <a:t>(0,6%)</a:t>
                    </a:r>
                    <a:endParaRPr lang="ru-RU" dirty="0"/>
                  </a:p>
                </c:rich>
              </c:tx>
              <c:showCatName val="1"/>
              <c:showPercent val="1"/>
            </c:dLbl>
            <c:dLbl>
              <c:idx val="3"/>
              <c:layout>
                <c:manualLayout>
                  <c:x val="-0.30806381293041696"/>
                  <c:y val="-9.4225298697950197E-2"/>
                </c:manualLayout>
              </c:layout>
              <c:tx>
                <c:rich>
                  <a:bodyPr/>
                  <a:lstStyle/>
                  <a:p>
                    <a:r>
                      <a:rPr lang="ru-RU" sz="1400" dirty="0"/>
                      <a:t>З</a:t>
                    </a:r>
                    <a:r>
                      <a:rPr lang="ru-RU" dirty="0"/>
                      <a:t>емельный </a:t>
                    </a:r>
                    <a:r>
                      <a:rPr lang="ru-RU" dirty="0" smtClean="0"/>
                      <a:t>налог</a:t>
                    </a:r>
                  </a:p>
                  <a:p>
                    <a:r>
                      <a:rPr lang="ru-RU" dirty="0" smtClean="0"/>
                      <a:t>5 тыс. руб.</a:t>
                    </a:r>
                    <a:r>
                      <a:rPr lang="ru-RU" dirty="0"/>
                      <a:t>
</a:t>
                    </a:r>
                    <a:r>
                      <a:rPr lang="ru-RU" dirty="0" smtClean="0"/>
                      <a:t>(</a:t>
                    </a:r>
                    <a:r>
                      <a:rPr lang="en-US" dirty="0" smtClean="0"/>
                      <a:t>&lt; 0,</a:t>
                    </a:r>
                    <a:r>
                      <a:rPr lang="ru-RU" dirty="0" smtClean="0"/>
                      <a:t>1%)</a:t>
                    </a:r>
                    <a:endParaRPr lang="en-US" dirty="0" smtClean="0"/>
                  </a:p>
                </c:rich>
              </c:tx>
              <c:showCatName val="1"/>
              <c:showPercent val="1"/>
            </c:dLbl>
            <c:dLbl>
              <c:idx val="4"/>
              <c:layout>
                <c:manualLayout>
                  <c:x val="-0.45152242500386841"/>
                  <c:y val="-0.26107215796324484"/>
                </c:manualLayout>
              </c:layout>
              <c:tx>
                <c:rich>
                  <a:bodyPr/>
                  <a:lstStyle/>
                  <a:p>
                    <a:r>
                      <a:rPr lang="ru-RU" sz="1400" dirty="0" smtClean="0"/>
                      <a:t>Н</a:t>
                    </a:r>
                    <a:r>
                      <a:rPr lang="ru-RU" dirty="0" smtClean="0"/>
                      <a:t>алог</a:t>
                    </a:r>
                    <a:r>
                      <a:rPr lang="ru-RU" dirty="0"/>
                      <a:t>, взымаемый в связи с применением упрощенной системы </a:t>
                    </a:r>
                    <a:r>
                      <a:rPr lang="ru-RU" dirty="0" smtClean="0"/>
                      <a:t>налогообложения</a:t>
                    </a:r>
                    <a:endParaRPr lang="en-US" dirty="0" smtClean="0"/>
                  </a:p>
                  <a:p>
                    <a:r>
                      <a:rPr lang="en-US" dirty="0" smtClean="0"/>
                      <a:t>1</a:t>
                    </a:r>
                    <a:r>
                      <a:rPr lang="ru-RU" dirty="0" smtClean="0"/>
                      <a:t> </a:t>
                    </a:r>
                    <a:r>
                      <a:rPr lang="en-US" dirty="0" smtClean="0"/>
                      <a:t>720 </a:t>
                    </a:r>
                    <a:r>
                      <a:rPr lang="ru-RU" dirty="0" smtClean="0"/>
                      <a:t>тыс.</a:t>
                    </a:r>
                    <a:r>
                      <a:rPr lang="ru-RU" baseline="0" dirty="0" smtClean="0"/>
                      <a:t> руб.</a:t>
                    </a:r>
                    <a:r>
                      <a:rPr lang="ru-RU" dirty="0"/>
                      <a:t>
</a:t>
                    </a:r>
                    <a:r>
                      <a:rPr lang="ru-RU" dirty="0" smtClean="0"/>
                      <a:t>(1,2%)</a:t>
                    </a:r>
                    <a:endParaRPr lang="ru-RU" dirty="0"/>
                  </a:p>
                </c:rich>
              </c:tx>
              <c:showCatName val="1"/>
              <c:showPercent val="1"/>
            </c:dLbl>
            <c:dLbl>
              <c:idx val="5"/>
              <c:layout>
                <c:manualLayout>
                  <c:x val="-0.2392117612312539"/>
                  <c:y val="-0.32486102367226793"/>
                </c:manualLayout>
              </c:layout>
              <c:tx>
                <c:rich>
                  <a:bodyPr/>
                  <a:lstStyle/>
                  <a:p>
                    <a:r>
                      <a:rPr lang="ru-RU" sz="1400" dirty="0"/>
                      <a:t>Е</a:t>
                    </a:r>
                    <a:r>
                      <a:rPr lang="ru-RU" dirty="0"/>
                      <a:t>диный налог на вмененный доход  для отдельных видов деятельности
</a:t>
                    </a:r>
                    <a:r>
                      <a:rPr lang="ru-RU" dirty="0" smtClean="0"/>
                      <a:t>8 000 тыс. руб.</a:t>
                    </a:r>
                  </a:p>
                  <a:p>
                    <a:r>
                      <a:rPr lang="ru-RU" dirty="0" smtClean="0"/>
                      <a:t>(5,6%)</a:t>
                    </a:r>
                    <a:endParaRPr lang="ru-RU" dirty="0"/>
                  </a:p>
                </c:rich>
              </c:tx>
              <c:showCatName val="1"/>
              <c:showPercent val="1"/>
            </c:dLbl>
            <c:dLbl>
              <c:idx val="6"/>
              <c:layout>
                <c:manualLayout>
                  <c:x val="0.11483514680443109"/>
                  <c:y val="-0.34012133082606733"/>
                </c:manualLayout>
              </c:layout>
              <c:tx>
                <c:rich>
                  <a:bodyPr/>
                  <a:lstStyle/>
                  <a:p>
                    <a:r>
                      <a:rPr lang="ru-RU" sz="1400" dirty="0" smtClean="0"/>
                      <a:t>Е</a:t>
                    </a:r>
                    <a:r>
                      <a:rPr lang="ru-RU" dirty="0" smtClean="0"/>
                      <a:t>диный </a:t>
                    </a:r>
                    <a:r>
                      <a:rPr lang="ru-RU" dirty="0"/>
                      <a:t>сельскохозяйственный налог
</a:t>
                    </a:r>
                    <a:r>
                      <a:rPr lang="ru-RU" dirty="0" smtClean="0"/>
                      <a:t>40 тыс. руб.</a:t>
                    </a:r>
                  </a:p>
                  <a:p>
                    <a:r>
                      <a:rPr lang="ru-RU" dirty="0" smtClean="0"/>
                      <a:t>(</a:t>
                    </a:r>
                    <a:r>
                      <a:rPr lang="en-US" dirty="0" smtClean="0"/>
                      <a:t>&gt; </a:t>
                    </a:r>
                    <a:r>
                      <a:rPr lang="ru-RU" dirty="0" smtClean="0"/>
                      <a:t>0</a:t>
                    </a:r>
                    <a:r>
                      <a:rPr lang="en-US" dirty="0" smtClean="0"/>
                      <a:t>,1</a:t>
                    </a:r>
                    <a:r>
                      <a:rPr lang="ru-RU" dirty="0" smtClean="0"/>
                      <a:t>%)</a:t>
                    </a:r>
                    <a:endParaRPr lang="ru-RU" dirty="0"/>
                  </a:p>
                </c:rich>
              </c:tx>
              <c:showCatName val="1"/>
              <c:showPercent val="1"/>
            </c:dLbl>
            <c:dLbl>
              <c:idx val="7"/>
              <c:layout>
                <c:manualLayout>
                  <c:x val="-9.4657682913680374E-2"/>
                  <c:y val="-0.29202242274863838"/>
                </c:manualLayout>
              </c:layout>
              <c:tx>
                <c:rich>
                  <a:bodyPr/>
                  <a:lstStyle/>
                  <a:p>
                    <a:r>
                      <a:rPr lang="ru-RU" sz="1400" dirty="0" smtClean="0"/>
                      <a:t>Н</a:t>
                    </a:r>
                    <a:r>
                      <a:rPr lang="ru-RU" dirty="0" smtClean="0"/>
                      <a:t>алог </a:t>
                    </a:r>
                    <a:r>
                      <a:rPr lang="ru-RU" dirty="0"/>
                      <a:t>на добычу общераспространенных полезных </a:t>
                    </a:r>
                    <a:r>
                      <a:rPr lang="ru-RU" dirty="0" smtClean="0"/>
                      <a:t>ископаемых</a:t>
                    </a:r>
                  </a:p>
                  <a:p>
                    <a:r>
                      <a:rPr lang="ru-RU" dirty="0" smtClean="0"/>
                      <a:t>407 тыс.</a:t>
                    </a:r>
                    <a:r>
                      <a:rPr lang="ru-RU" baseline="0" dirty="0" smtClean="0"/>
                      <a:t> руб.</a:t>
                    </a:r>
                    <a:r>
                      <a:rPr lang="ru-RU" dirty="0"/>
                      <a:t>
</a:t>
                    </a:r>
                    <a:r>
                      <a:rPr lang="ru-RU" dirty="0" smtClean="0"/>
                      <a:t>(0,3%)</a:t>
                    </a:r>
                    <a:endParaRPr lang="ru-RU" dirty="0"/>
                  </a:p>
                </c:rich>
              </c:tx>
              <c:showCatName val="1"/>
              <c:showPercent val="1"/>
            </c:dLbl>
            <c:dLbl>
              <c:idx val="8"/>
              <c:layout>
                <c:manualLayout>
                  <c:x val="0.18291086723141362"/>
                  <c:y val="-0.22427206304923589"/>
                </c:manualLayout>
              </c:layout>
              <c:tx>
                <c:rich>
                  <a:bodyPr/>
                  <a:lstStyle/>
                  <a:p>
                    <a:r>
                      <a:rPr lang="ru-RU" sz="1400" dirty="0" smtClean="0"/>
                      <a:t>А</a:t>
                    </a:r>
                    <a:r>
                      <a:rPr lang="ru-RU" dirty="0" smtClean="0"/>
                      <a:t>кцизы </a:t>
                    </a:r>
                    <a:r>
                      <a:rPr lang="ru-RU" dirty="0"/>
                      <a:t>на </a:t>
                    </a:r>
                    <a:r>
                      <a:rPr lang="ru-RU" dirty="0" smtClean="0"/>
                      <a:t>ГСМ</a:t>
                    </a:r>
                  </a:p>
                  <a:p>
                    <a:r>
                      <a:rPr lang="ru-RU" dirty="0" smtClean="0"/>
                      <a:t>4478 тыс. руб.</a:t>
                    </a:r>
                    <a:r>
                      <a:rPr lang="ru-RU" dirty="0"/>
                      <a:t>
</a:t>
                    </a:r>
                    <a:r>
                      <a:rPr lang="ru-RU" dirty="0" smtClean="0"/>
                      <a:t>(3</a:t>
                    </a:r>
                    <a:r>
                      <a:rPr lang="en-US" dirty="0" smtClean="0"/>
                      <a:t>,1</a:t>
                    </a:r>
                    <a:r>
                      <a:rPr lang="ru-RU" dirty="0" smtClean="0"/>
                      <a:t>%)</a:t>
                    </a:r>
                    <a:endParaRPr lang="ru-RU" dirty="0"/>
                  </a:p>
                </c:rich>
              </c:tx>
              <c:showCatName val="1"/>
              <c:showPercent val="1"/>
            </c:dLbl>
            <c:txPr>
              <a:bodyPr/>
              <a:lstStyle/>
              <a:p>
                <a:pPr>
                  <a:defRPr sz="1400"/>
                </a:pPr>
                <a:endParaRPr lang="ru-RU"/>
              </a:p>
            </c:txPr>
            <c:showCatName val="1"/>
            <c:showPercent val="1"/>
            <c:showLeaderLines val="1"/>
          </c:dLbls>
          <c:cat>
            <c:strRef>
              <c:f>Лист1!$A$2:$A$10</c:f>
              <c:strCache>
                <c:ptCount val="9"/>
                <c:pt idx="0">
                  <c:v>НДФЛ</c:v>
                </c:pt>
                <c:pt idx="1">
                  <c:v>Налог, взымаемый в связи с применением патентной системы налогообложения</c:v>
                </c:pt>
                <c:pt idx="2">
                  <c:v>Госпшлина</c:v>
                </c:pt>
                <c:pt idx="3">
                  <c:v>Земельный налог</c:v>
                </c:pt>
                <c:pt idx="4">
                  <c:v>Налог, взымаемый в связи с применением упрощенной системы налогообложения</c:v>
                </c:pt>
                <c:pt idx="5">
                  <c:v>Единый налог на вмененный доход  для отдельных видов деятельности</c:v>
                </c:pt>
                <c:pt idx="6">
                  <c:v>Единый сельскохозяйственный налог</c:v>
                </c:pt>
                <c:pt idx="7">
                  <c:v>Налог на добычу общераспространенных полезных ископаемых</c:v>
                </c:pt>
                <c:pt idx="8">
                  <c:v>Акцизы на ГСМ</c:v>
                </c:pt>
              </c:strCache>
            </c:strRef>
          </c:cat>
          <c:val>
            <c:numRef>
              <c:f>Лист1!$B$2:$B$10</c:f>
              <c:numCache>
                <c:formatCode>General</c:formatCode>
                <c:ptCount val="9"/>
                <c:pt idx="0">
                  <c:v>126953</c:v>
                </c:pt>
                <c:pt idx="1">
                  <c:v>6</c:v>
                </c:pt>
                <c:pt idx="2">
                  <c:v>822</c:v>
                </c:pt>
                <c:pt idx="3">
                  <c:v>5</c:v>
                </c:pt>
                <c:pt idx="4">
                  <c:v>1720</c:v>
                </c:pt>
                <c:pt idx="5">
                  <c:v>8000</c:v>
                </c:pt>
                <c:pt idx="6">
                  <c:v>40</c:v>
                </c:pt>
                <c:pt idx="7">
                  <c:v>407</c:v>
                </c:pt>
                <c:pt idx="8">
                  <c:v>4478</c:v>
                </c:pt>
              </c:numCache>
            </c:numRef>
          </c:val>
        </c:ser>
        <c:dLbls>
          <c:showCatName val="1"/>
          <c:showPercent val="1"/>
        </c:dLbls>
      </c:pie3DChart>
    </c:plotArea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rotX val="30"/>
      <c:perspective val="30"/>
    </c:view3D>
    <c:plotArea>
      <c:layout>
        <c:manualLayout>
          <c:layoutTarget val="inner"/>
          <c:xMode val="edge"/>
          <c:yMode val="edge"/>
          <c:x val="0.35000000000000031"/>
          <c:y val="0.50484874108638134"/>
          <c:w val="0.48472222222222283"/>
          <c:h val="0.43746408149437555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explosion val="27"/>
          <c:dLbls>
            <c:dLbl>
              <c:idx val="0"/>
              <c:layout>
                <c:manualLayout>
                  <c:x val="-9.8261154855643204E-4"/>
                  <c:y val="-0.37203119406485774"/>
                </c:manualLayout>
              </c:layout>
              <c:tx>
                <c:rich>
                  <a:bodyPr/>
                  <a:lstStyle/>
                  <a:p>
                    <a:r>
                      <a:rPr lang="ru-RU" dirty="0"/>
                      <a:t>Плата за негативное воздействие на </a:t>
                    </a:r>
                    <a:endParaRPr lang="en-US" dirty="0" smtClean="0"/>
                  </a:p>
                  <a:p>
                    <a:r>
                      <a:rPr lang="ru-RU" dirty="0" smtClean="0"/>
                      <a:t>окружающую среду</a:t>
                    </a:r>
                  </a:p>
                  <a:p>
                    <a:r>
                      <a:rPr lang="ru-RU" dirty="0" smtClean="0"/>
                      <a:t>47442</a:t>
                    </a:r>
                    <a:r>
                      <a:rPr lang="ru-RU" baseline="0" dirty="0" smtClean="0"/>
                      <a:t> тыс. руб.</a:t>
                    </a:r>
                    <a:r>
                      <a:rPr lang="ru-RU" dirty="0"/>
                      <a:t>
</a:t>
                    </a:r>
                    <a:r>
                      <a:rPr lang="ru-RU" dirty="0" smtClean="0"/>
                      <a:t>(70,3%)</a:t>
                    </a:r>
                    <a:endParaRPr lang="ru-RU" dirty="0"/>
                  </a:p>
                </c:rich>
              </c:tx>
              <c:showCatName val="1"/>
              <c:showPercent val="1"/>
            </c:dLbl>
            <c:dLbl>
              <c:idx val="1"/>
              <c:layout>
                <c:manualLayout>
                  <c:x val="-0.19541327646544229"/>
                  <c:y val="6.0222218107453082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Штрафы</a:t>
                    </a:r>
                  </a:p>
                  <a:p>
                    <a:r>
                      <a:rPr lang="ru-RU" dirty="0" smtClean="0"/>
                      <a:t>883 тыс. руб.</a:t>
                    </a:r>
                    <a:r>
                      <a:rPr lang="ru-RU" dirty="0"/>
                      <a:t>
</a:t>
                    </a:r>
                    <a:r>
                      <a:rPr lang="ru-RU" dirty="0" smtClean="0"/>
                      <a:t>(1,3%)</a:t>
                    </a:r>
                    <a:endParaRPr lang="ru-RU" dirty="0"/>
                  </a:p>
                </c:rich>
              </c:tx>
              <c:showCatName val="1"/>
              <c:showPercent val="1"/>
            </c:dLbl>
            <c:dLbl>
              <c:idx val="2"/>
              <c:layout>
                <c:manualLayout>
                  <c:x val="-0.17420953630796199"/>
                  <c:y val="-0.32108383704965743"/>
                </c:manualLayout>
              </c:layout>
              <c:tx>
                <c:rich>
                  <a:bodyPr/>
                  <a:lstStyle/>
                  <a:p>
                    <a:r>
                      <a:rPr lang="ru-RU" dirty="0"/>
                      <a:t>Доходы от продажи земельных </a:t>
                    </a:r>
                    <a:r>
                      <a:rPr lang="ru-RU" dirty="0" smtClean="0"/>
                      <a:t>участков</a:t>
                    </a:r>
                    <a:endParaRPr lang="en-US" dirty="0" smtClean="0"/>
                  </a:p>
                  <a:p>
                    <a:r>
                      <a:rPr lang="en-US" dirty="0" smtClean="0"/>
                      <a:t>39 </a:t>
                    </a:r>
                    <a:r>
                      <a:rPr lang="ru-RU" dirty="0" smtClean="0"/>
                      <a:t>тыс. руб.</a:t>
                    </a:r>
                    <a:r>
                      <a:rPr lang="ru-RU" dirty="0"/>
                      <a:t>
</a:t>
                    </a:r>
                    <a:r>
                      <a:rPr lang="ru-RU" dirty="0" smtClean="0"/>
                      <a:t>(</a:t>
                    </a:r>
                    <a:r>
                      <a:rPr lang="en-US" dirty="0" smtClean="0"/>
                      <a:t>&lt; </a:t>
                    </a:r>
                    <a:r>
                      <a:rPr lang="ru-RU" dirty="0" smtClean="0"/>
                      <a:t>0</a:t>
                    </a:r>
                    <a:r>
                      <a:rPr lang="en-US" dirty="0" smtClean="0"/>
                      <a:t>,1</a:t>
                    </a:r>
                    <a:r>
                      <a:rPr lang="ru-RU" dirty="0" smtClean="0"/>
                      <a:t>%</a:t>
                    </a:r>
                    <a:r>
                      <a:rPr lang="en-US" dirty="0" smtClean="0"/>
                      <a:t>)</a:t>
                    </a:r>
                    <a:endParaRPr lang="ru-RU" dirty="0"/>
                  </a:p>
                </c:rich>
              </c:tx>
              <c:showCatName val="1"/>
              <c:showPercent val="1"/>
            </c:dLbl>
            <c:dLbl>
              <c:idx val="3"/>
              <c:layout>
                <c:manualLayout>
                  <c:x val="-7.5575623359580082E-2"/>
                  <c:y val="-0.37954081919567362"/>
                </c:manualLayout>
              </c:layout>
              <c:tx>
                <c:rich>
                  <a:bodyPr/>
                  <a:lstStyle/>
                  <a:p>
                    <a:r>
                      <a:rPr lang="ru-RU" dirty="0"/>
                      <a:t>Доходы в виде аренды за земельные </a:t>
                    </a:r>
                    <a:r>
                      <a:rPr lang="ru-RU" dirty="0" smtClean="0"/>
                      <a:t>участки</a:t>
                    </a:r>
                  </a:p>
                  <a:p>
                    <a:r>
                      <a:rPr lang="ru-RU" dirty="0" smtClean="0"/>
                      <a:t>13 396 тыс. руб.</a:t>
                    </a:r>
                    <a:r>
                      <a:rPr lang="ru-RU" dirty="0"/>
                      <a:t>
</a:t>
                    </a:r>
                    <a:r>
                      <a:rPr lang="en-US" dirty="0" smtClean="0"/>
                      <a:t>(</a:t>
                    </a:r>
                    <a:r>
                      <a:rPr lang="ru-RU" dirty="0" smtClean="0"/>
                      <a:t>19,8%</a:t>
                    </a:r>
                    <a:r>
                      <a:rPr lang="en-US" dirty="0" smtClean="0"/>
                      <a:t>)</a:t>
                    </a:r>
                    <a:endParaRPr lang="ru-RU" dirty="0"/>
                  </a:p>
                </c:rich>
              </c:tx>
              <c:showCatName val="1"/>
              <c:showPercent val="1"/>
            </c:dLbl>
            <c:dLbl>
              <c:idx val="4"/>
              <c:layout>
                <c:manualLayout>
                  <c:x val="3.4870406824147045E-3"/>
                  <c:y val="-0.21911454282857459"/>
                </c:manualLayout>
              </c:layout>
              <c:tx>
                <c:rich>
                  <a:bodyPr/>
                  <a:lstStyle/>
                  <a:p>
                    <a:r>
                      <a:rPr lang="ru-RU" dirty="0"/>
                      <a:t>Прочие доходы от оказания платных </a:t>
                    </a:r>
                    <a:r>
                      <a:rPr lang="ru-RU" dirty="0" smtClean="0"/>
                      <a:t>услуг</a:t>
                    </a:r>
                  </a:p>
                  <a:p>
                    <a:r>
                      <a:rPr lang="ru-RU" dirty="0" smtClean="0"/>
                      <a:t>3 772 тыс. </a:t>
                    </a:r>
                    <a:r>
                      <a:rPr lang="ru-RU" dirty="0" err="1" smtClean="0"/>
                      <a:t>руб</a:t>
                    </a:r>
                    <a:r>
                      <a:rPr lang="en-US" dirty="0" smtClean="0"/>
                      <a:t>.</a:t>
                    </a:r>
                    <a:r>
                      <a:rPr lang="ru-RU" dirty="0"/>
                      <a:t>
</a:t>
                    </a:r>
                    <a:r>
                      <a:rPr lang="en-US" dirty="0" smtClean="0"/>
                      <a:t>(</a:t>
                    </a:r>
                    <a:r>
                      <a:rPr lang="ru-RU" dirty="0" smtClean="0"/>
                      <a:t>5,5%</a:t>
                    </a:r>
                    <a:r>
                      <a:rPr lang="en-US" dirty="0" smtClean="0"/>
                      <a:t>)</a:t>
                    </a:r>
                    <a:endParaRPr lang="ru-RU" dirty="0"/>
                  </a:p>
                </c:rich>
              </c:tx>
              <c:showCatName val="1"/>
              <c:showPercent val="1"/>
            </c:dLbl>
            <c:dLbl>
              <c:idx val="5"/>
              <c:layout>
                <c:manualLayout>
                  <c:x val="0.13525541338582694"/>
                  <c:y val="-0.21169835724700034"/>
                </c:manualLayout>
              </c:layout>
              <c:tx>
                <c:rich>
                  <a:bodyPr/>
                  <a:lstStyle/>
                  <a:p>
                    <a:endParaRPr lang="ru-RU" dirty="0" smtClean="0"/>
                  </a:p>
                  <a:p>
                    <a:r>
                      <a:rPr lang="ru-RU" dirty="0" smtClean="0"/>
                      <a:t>Доходы </a:t>
                    </a:r>
                    <a:r>
                      <a:rPr lang="ru-RU" dirty="0"/>
                      <a:t>от сдачи в аренду </a:t>
                    </a:r>
                    <a:r>
                      <a:rPr lang="ru-RU" dirty="0" smtClean="0"/>
                      <a:t>имущества</a:t>
                    </a:r>
                  </a:p>
                  <a:p>
                    <a:r>
                      <a:rPr lang="ru-RU" dirty="0" smtClean="0"/>
                      <a:t>2000</a:t>
                    </a:r>
                    <a:r>
                      <a:rPr lang="en-US" baseline="0" dirty="0" smtClean="0"/>
                      <a:t> </a:t>
                    </a:r>
                    <a:r>
                      <a:rPr lang="ru-RU" baseline="0" dirty="0" smtClean="0"/>
                      <a:t>тыс. руб.</a:t>
                    </a:r>
                    <a:r>
                      <a:rPr lang="ru-RU" dirty="0"/>
                      <a:t>
</a:t>
                    </a:r>
                    <a:r>
                      <a:rPr lang="en-US" dirty="0" smtClean="0"/>
                      <a:t>(</a:t>
                    </a:r>
                    <a:r>
                      <a:rPr lang="ru-RU" dirty="0" smtClean="0"/>
                      <a:t>3%</a:t>
                    </a:r>
                    <a:r>
                      <a:rPr lang="en-US" dirty="0" smtClean="0"/>
                      <a:t>)</a:t>
                    </a:r>
                    <a:endParaRPr lang="ru-RU" dirty="0"/>
                  </a:p>
                </c:rich>
              </c:tx>
              <c:showCatName val="1"/>
              <c:showPercent val="1"/>
            </c:dLbl>
            <c:showCatName val="1"/>
            <c:showPercent val="1"/>
            <c:showLeaderLines val="1"/>
          </c:dLbls>
          <c:cat>
            <c:strRef>
              <c:f>Лист1!$A$2:$A$7</c:f>
              <c:strCache>
                <c:ptCount val="6"/>
                <c:pt idx="0">
                  <c:v>Плата за негативное воздействие на окружающую среду</c:v>
                </c:pt>
                <c:pt idx="1">
                  <c:v>Штрафы</c:v>
                </c:pt>
                <c:pt idx="2">
                  <c:v>Доходы от продажи земельных участков</c:v>
                </c:pt>
                <c:pt idx="3">
                  <c:v>Доходы в виде аренды за земельные участки</c:v>
                </c:pt>
                <c:pt idx="4">
                  <c:v>Прочие доходы от оказания платных услуг</c:v>
                </c:pt>
                <c:pt idx="5">
                  <c:v>Доходы от сдачи в аренду имущества</c:v>
                </c:pt>
              </c:strCache>
            </c:strRef>
          </c:cat>
          <c:val>
            <c:numRef>
              <c:f>Лист1!$B$2:$B$7</c:f>
              <c:numCache>
                <c:formatCode>General</c:formatCode>
                <c:ptCount val="6"/>
                <c:pt idx="0" formatCode="#,##0">
                  <c:v>47442</c:v>
                </c:pt>
                <c:pt idx="1">
                  <c:v>883</c:v>
                </c:pt>
                <c:pt idx="2">
                  <c:v>39</c:v>
                </c:pt>
                <c:pt idx="3">
                  <c:v>13396</c:v>
                </c:pt>
                <c:pt idx="4">
                  <c:v>3772</c:v>
                </c:pt>
                <c:pt idx="5">
                  <c:v>2000</c:v>
                </c:pt>
              </c:numCache>
            </c:numRef>
          </c:val>
        </c:ser>
        <c:dLbls>
          <c:showCatName val="1"/>
          <c:showPercent val="1"/>
        </c:dLbls>
      </c:pie3DChart>
    </c:plotArea>
    <c:plotVisOnly val="1"/>
  </c:chart>
  <c:txPr>
    <a:bodyPr/>
    <a:lstStyle/>
    <a:p>
      <a:pPr>
        <a:defRPr sz="1800"/>
      </a:pPr>
      <a:endParaRPr lang="ru-RU"/>
    </a:p>
  </c:txPr>
  <c:externalData r:id="rId1"/>
  <c:userShapes r:id="rId2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rotX val="30"/>
      <c:perspective val="30"/>
    </c:view3D>
    <c:plotArea>
      <c:layout>
        <c:manualLayout>
          <c:layoutTarget val="inner"/>
          <c:xMode val="edge"/>
          <c:yMode val="edge"/>
          <c:x val="0.10833333333333336"/>
          <c:y val="0.28485851377952848"/>
          <c:w val="0.8291666666666665"/>
          <c:h val="0.709548720472441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explosion val="25"/>
          <c:dPt>
            <c:idx val="1"/>
            <c:explosion val="2"/>
          </c:dPt>
          <c:dLbls>
            <c:dLbl>
              <c:idx val="0"/>
              <c:layout>
                <c:manualLayout>
                  <c:x val="2.142556822739608E-2"/>
                  <c:y val="-0.14731012681530303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Субсидии</a:t>
                    </a:r>
                    <a:r>
                      <a:rPr lang="ru-RU" dirty="0"/>
                      <a:t>
</a:t>
                    </a:r>
                    <a:r>
                      <a:rPr lang="ru-RU" dirty="0" smtClean="0"/>
                      <a:t>57 398 тыс. руб.</a:t>
                    </a:r>
                  </a:p>
                  <a:p>
                    <a:r>
                      <a:rPr lang="ru-RU" dirty="0" smtClean="0"/>
                      <a:t>(19%)</a:t>
                    </a:r>
                    <a:endParaRPr lang="ru-RU" dirty="0"/>
                  </a:p>
                </c:rich>
              </c:tx>
              <c:showCatName val="1"/>
              <c:showPercent val="1"/>
            </c:dLbl>
            <c:dLbl>
              <c:idx val="1"/>
              <c:layout>
                <c:manualLayout>
                  <c:x val="0.15670926009421396"/>
                  <c:y val="-0.24554946179709336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Субвенции</a:t>
                    </a:r>
                  </a:p>
                  <a:p>
                    <a:r>
                      <a:rPr lang="ru-RU" dirty="0" smtClean="0"/>
                      <a:t>219</a:t>
                    </a:r>
                    <a:r>
                      <a:rPr lang="ru-RU" baseline="0" dirty="0" smtClean="0"/>
                      <a:t> 285,7 тыс. руб.</a:t>
                    </a:r>
                    <a:r>
                      <a:rPr lang="ru-RU" dirty="0"/>
                      <a:t>
</a:t>
                    </a:r>
                    <a:r>
                      <a:rPr lang="ru-RU" dirty="0" smtClean="0"/>
                      <a:t>(71,9%)</a:t>
                    </a:r>
                    <a:endParaRPr lang="ru-RU" dirty="0"/>
                  </a:p>
                </c:rich>
              </c:tx>
              <c:showCatName val="1"/>
              <c:showPercent val="1"/>
            </c:dLbl>
            <c:dLbl>
              <c:idx val="2"/>
              <c:layout>
                <c:manualLayout>
                  <c:x val="-0.22370216595347225"/>
                  <c:y val="-0.12348494666570449"/>
                </c:manualLayout>
              </c:layout>
              <c:tx>
                <c:rich>
                  <a:bodyPr/>
                  <a:lstStyle/>
                  <a:p>
                    <a:pPr>
                      <a:defRPr sz="1600"/>
                    </a:pPr>
                    <a:r>
                      <a:rPr lang="ru-RU" sz="1600" dirty="0" smtClean="0"/>
                      <a:t>Дотации</a:t>
                    </a:r>
                    <a:r>
                      <a:rPr lang="ru-RU" sz="1600" dirty="0"/>
                      <a:t>
</a:t>
                    </a:r>
                    <a:r>
                      <a:rPr lang="ru-RU" sz="1600" dirty="0" smtClean="0"/>
                      <a:t>26 226,2</a:t>
                    </a:r>
                    <a:r>
                      <a:rPr lang="en-US" sz="1600" dirty="0" smtClean="0"/>
                      <a:t> </a:t>
                    </a:r>
                    <a:r>
                      <a:rPr lang="ru-RU" sz="1600" dirty="0" smtClean="0"/>
                      <a:t>тыс.</a:t>
                    </a:r>
                    <a:r>
                      <a:rPr lang="ru-RU" sz="1600" baseline="0" dirty="0" smtClean="0"/>
                      <a:t> руб.</a:t>
                    </a:r>
                    <a:endParaRPr lang="ru-RU" sz="1600" dirty="0" smtClean="0"/>
                  </a:p>
                  <a:p>
                    <a:pPr>
                      <a:defRPr sz="1600"/>
                    </a:pPr>
                    <a:r>
                      <a:rPr lang="ru-RU" sz="1600" dirty="0" smtClean="0"/>
                      <a:t>(8,6%)</a:t>
                    </a:r>
                    <a:endParaRPr lang="ru-RU" sz="1600" dirty="0"/>
                  </a:p>
                </c:rich>
              </c:tx>
              <c:spPr/>
              <c:showCatName val="1"/>
              <c:showPercent val="1"/>
            </c:dLbl>
            <c:dLbl>
              <c:idx val="3"/>
              <c:layout>
                <c:manualLayout>
                  <c:x val="6.9928897236383293E-3"/>
                  <c:y val="-3.2550267371016212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Иные </a:t>
                    </a:r>
                    <a:r>
                      <a:rPr lang="ru-RU" dirty="0"/>
                      <a:t>межбюджетные </a:t>
                    </a:r>
                    <a:r>
                      <a:rPr lang="ru-RU" dirty="0" smtClean="0"/>
                      <a:t>трансферты</a:t>
                    </a:r>
                  </a:p>
                  <a:p>
                    <a:r>
                      <a:rPr lang="ru-RU" dirty="0" smtClean="0"/>
                      <a:t>1 987,9 тыс. руб.</a:t>
                    </a:r>
                    <a:r>
                      <a:rPr lang="ru-RU" dirty="0"/>
                      <a:t>
</a:t>
                    </a:r>
                    <a:r>
                      <a:rPr lang="ru-RU" dirty="0" smtClean="0"/>
                      <a:t>(0,7%)</a:t>
                    </a:r>
                    <a:endParaRPr lang="ru-RU" dirty="0"/>
                  </a:p>
                </c:rich>
              </c:tx>
              <c:showCatName val="1"/>
              <c:showPercent val="1"/>
            </c:dLbl>
            <c:showCatName val="1"/>
            <c:showPercent val="1"/>
            <c:showLeaderLines val="1"/>
          </c:dLbls>
          <c:cat>
            <c:strRef>
              <c:f>Лист1!$A$2:$A$5</c:f>
              <c:strCache>
                <c:ptCount val="4"/>
                <c:pt idx="0">
                  <c:v>Субсидии</c:v>
                </c:pt>
                <c:pt idx="1">
                  <c:v>Субвенции</c:v>
                </c:pt>
                <c:pt idx="2">
                  <c:v>Дотации</c:v>
                </c:pt>
                <c:pt idx="3">
                  <c:v>Иные межбюджетные трансферты</c:v>
                </c:pt>
              </c:strCache>
            </c:strRef>
          </c:cat>
          <c:val>
            <c:numRef>
              <c:f>Лист1!$B$2:$B$5</c:f>
              <c:numCache>
                <c:formatCode>#,##0.00</c:formatCode>
                <c:ptCount val="4"/>
                <c:pt idx="0">
                  <c:v>57398.400000000001</c:v>
                </c:pt>
                <c:pt idx="1">
                  <c:v>219285.7</c:v>
                </c:pt>
                <c:pt idx="2" formatCode="General">
                  <c:v>26226.2</c:v>
                </c:pt>
                <c:pt idx="3" formatCode="General">
                  <c:v>1987.9</c:v>
                </c:pt>
              </c:numCache>
            </c:numRef>
          </c:val>
        </c:ser>
        <c:dLbls>
          <c:showCatName val="1"/>
          <c:showPercent val="1"/>
        </c:dLbls>
      </c:pie3DChart>
    </c:plotArea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style val="10"/>
  <c:chart>
    <c:autoTitleDeleted val="1"/>
    <c:plotArea>
      <c:layout>
        <c:manualLayout>
          <c:layoutTarget val="inner"/>
          <c:xMode val="edge"/>
          <c:yMode val="edge"/>
          <c:x val="8.2486281123590743E-2"/>
          <c:y val="3.6537437574686887E-2"/>
          <c:w val="0.56565333815368568"/>
          <c:h val="0.90543581201004764"/>
        </c:manualLayout>
      </c:layout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Общегосударственные вопросы</c:v>
                </c:pt>
              </c:strCache>
            </c:strRef>
          </c:tx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ru-RU" dirty="0" smtClean="0"/>
                      <a:t>14,5</a:t>
                    </a:r>
                    <a:r>
                      <a:rPr lang="en-US" dirty="0" smtClean="0"/>
                      <a:t> %</a:t>
                    </a:r>
                    <a:endParaRPr lang="en-US" dirty="0"/>
                  </a:p>
                </c:rich>
              </c:tx>
              <c:showVal val="1"/>
            </c:dLbl>
            <c:showVal val="1"/>
          </c:dLbls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Лист1!$B$2</c:f>
              <c:numCache>
                <c:formatCode>General</c:formatCode>
                <c:ptCount val="1"/>
                <c:pt idx="0">
                  <c:v>74318.3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Национальная оборона </c:v>
                </c:pt>
              </c:strCache>
            </c:strRef>
          </c:tx>
          <c:dLbls>
            <c:dLbl>
              <c:idx val="0"/>
              <c:layout>
                <c:manualLayout>
                  <c:x val="-1.4456499368922606E-3"/>
                  <c:y val="1.0754225140296064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&lt;</a:t>
                    </a:r>
                    <a:r>
                      <a:rPr lang="en-US" baseline="0" dirty="0" smtClean="0"/>
                      <a:t> 0,1%</a:t>
                    </a:r>
                    <a:endParaRPr lang="en-US" dirty="0"/>
                  </a:p>
                </c:rich>
              </c:tx>
              <c:showVal val="1"/>
            </c:dLbl>
            <c:showVal val="1"/>
          </c:dLbls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Лист1!$C$2</c:f>
              <c:numCache>
                <c:formatCode>General</c:formatCode>
                <c:ptCount val="1"/>
                <c:pt idx="0">
                  <c:v>80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Национальная экономика </c:v>
                </c:pt>
              </c:strCache>
            </c:strRef>
          </c:tx>
          <c:dLbls>
            <c:dLbl>
              <c:idx val="0"/>
              <c:layout>
                <c:manualLayout>
                  <c:x val="-4.3369498106767814E-3"/>
                  <c:y val="-2.1508450280592131E-3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1</a:t>
                    </a:r>
                    <a:r>
                      <a:rPr lang="ru-RU" dirty="0" smtClean="0"/>
                      <a:t>,</a:t>
                    </a:r>
                    <a:r>
                      <a:rPr lang="en-US" dirty="0" smtClean="0"/>
                      <a:t>5%</a:t>
                    </a:r>
                    <a:endParaRPr lang="en-US" dirty="0"/>
                  </a:p>
                </c:rich>
              </c:tx>
              <c:showVal val="1"/>
            </c:dLbl>
            <c:showVal val="1"/>
          </c:dLbls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Лист1!$D$2</c:f>
              <c:numCache>
                <c:formatCode>General</c:formatCode>
                <c:ptCount val="1"/>
                <c:pt idx="0">
                  <c:v>7840.9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Жилищно-коммунальное хозяйство </c:v>
                </c:pt>
              </c:strCache>
            </c:strRef>
          </c:tx>
          <c:dLbls>
            <c:dLbl>
              <c:idx val="0"/>
              <c:layout>
                <c:manualLayout>
                  <c:x val="0"/>
                  <c:y val="-4.3016900561184323E-3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5%</a:t>
                    </a:r>
                    <a:endParaRPr lang="en-US" dirty="0"/>
                  </a:p>
                </c:rich>
              </c:tx>
              <c:showVal val="1"/>
            </c:dLbl>
            <c:showVal val="1"/>
          </c:dLbls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Лист1!$E$2</c:f>
              <c:numCache>
                <c:formatCode>General</c:formatCode>
                <c:ptCount val="1"/>
                <c:pt idx="0">
                  <c:v>25876.2</c:v>
                </c:pt>
              </c:numCache>
            </c:numRef>
          </c:val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Образование </c:v>
                </c:pt>
              </c:strCache>
            </c:strRef>
          </c:tx>
          <c:spPr>
            <a:solidFill>
              <a:srgbClr val="FF0000"/>
            </a:solidFill>
          </c:spPr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ru-RU" smtClean="0"/>
                      <a:t>57,5%</a:t>
                    </a:r>
                    <a:endParaRPr lang="en-US" dirty="0"/>
                  </a:p>
                </c:rich>
              </c:tx>
              <c:showVal val="1"/>
            </c:dLbl>
            <c:showVal val="1"/>
          </c:dLbls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Лист1!$F$2</c:f>
              <c:numCache>
                <c:formatCode>General</c:formatCode>
                <c:ptCount val="1"/>
                <c:pt idx="0">
                  <c:v>295998</c:v>
                </c:pt>
              </c:numCache>
            </c:numRef>
          </c:val>
        </c:ser>
        <c:ser>
          <c:idx val="5"/>
          <c:order val="5"/>
          <c:tx>
            <c:strRef>
              <c:f>Лист1!$G$1</c:f>
              <c:strCache>
                <c:ptCount val="1"/>
                <c:pt idx="0">
                  <c:v>Культура</c:v>
                </c:pt>
              </c:strCache>
            </c:strRef>
          </c:tx>
          <c:dLbls>
            <c:dLbl>
              <c:idx val="0"/>
              <c:layout>
                <c:manualLayout>
                  <c:x val="1.4456499368922581E-2"/>
                  <c:y val="4.3016900561184323E-3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10,5%</a:t>
                    </a:r>
                    <a:endParaRPr lang="en-US" dirty="0"/>
                  </a:p>
                </c:rich>
              </c:tx>
              <c:showVal val="1"/>
            </c:dLbl>
            <c:showVal val="1"/>
          </c:dLbls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Лист1!$G$2</c:f>
              <c:numCache>
                <c:formatCode>General</c:formatCode>
                <c:ptCount val="1"/>
                <c:pt idx="0">
                  <c:v>54145.1</c:v>
                </c:pt>
              </c:numCache>
            </c:numRef>
          </c:val>
        </c:ser>
        <c:ser>
          <c:idx val="6"/>
          <c:order val="6"/>
          <c:tx>
            <c:strRef>
              <c:f>Лист1!$H$1</c:f>
              <c:strCache>
                <c:ptCount val="1"/>
                <c:pt idx="0">
                  <c:v>Социальная политика </c:v>
                </c:pt>
              </c:strCache>
            </c:strRef>
          </c:tx>
          <c:dLbls>
            <c:dLbl>
              <c:idx val="0"/>
              <c:layout>
                <c:manualLayout>
                  <c:x val="-1.4457637675959498E-3"/>
                  <c:y val="0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3,6%</a:t>
                    </a:r>
                    <a:endParaRPr lang="en-US" dirty="0"/>
                  </a:p>
                </c:rich>
              </c:tx>
              <c:showVal val="1"/>
            </c:dLbl>
            <c:showVal val="1"/>
          </c:dLbls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Лист1!$H$2</c:f>
              <c:numCache>
                <c:formatCode>General</c:formatCode>
                <c:ptCount val="1"/>
                <c:pt idx="0">
                  <c:v>18579.3</c:v>
                </c:pt>
              </c:numCache>
            </c:numRef>
          </c:val>
        </c:ser>
        <c:ser>
          <c:idx val="7"/>
          <c:order val="7"/>
          <c:tx>
            <c:strRef>
              <c:f>Лист1!$I$1</c:f>
              <c:strCache>
                <c:ptCount val="1"/>
                <c:pt idx="0">
                  <c:v>Физкультура и спорт </c:v>
                </c:pt>
              </c:strCache>
            </c:strRef>
          </c:tx>
          <c:dLbls>
            <c:dLbl>
              <c:idx val="0"/>
              <c:layout>
                <c:manualLayout>
                  <c:x val="1.0119549558245806E-2"/>
                  <c:y val="-2.1508450280592131E-3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0,6%</a:t>
                    </a:r>
                    <a:endParaRPr lang="en-US" dirty="0"/>
                  </a:p>
                </c:rich>
              </c:tx>
              <c:showVal val="1"/>
            </c:dLbl>
            <c:showVal val="1"/>
          </c:dLbls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Лист1!$I$2</c:f>
              <c:numCache>
                <c:formatCode>General</c:formatCode>
                <c:ptCount val="1"/>
                <c:pt idx="0">
                  <c:v>3293.3</c:v>
                </c:pt>
              </c:numCache>
            </c:numRef>
          </c:val>
        </c:ser>
        <c:ser>
          <c:idx val="8"/>
          <c:order val="8"/>
          <c:tx>
            <c:strRef>
              <c:f>Лист1!$J$1</c:f>
              <c:strCache>
                <c:ptCount val="1"/>
                <c:pt idx="0">
                  <c:v>Обслуживание государственного и муниципального долга </c:v>
                </c:pt>
              </c:strCache>
            </c:strRef>
          </c:tx>
          <c:dLbls>
            <c:dLbl>
              <c:idx val="0"/>
              <c:layout>
                <c:manualLayout>
                  <c:x val="2.8912998737845156E-3"/>
                  <c:y val="1.0754225140296064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&lt;</a:t>
                    </a:r>
                    <a:r>
                      <a:rPr lang="en-US" baseline="0" dirty="0" smtClean="0"/>
                      <a:t> </a:t>
                    </a:r>
                    <a:r>
                      <a:rPr lang="en-US" dirty="0" smtClean="0"/>
                      <a:t>0,1%</a:t>
                    </a:r>
                    <a:endParaRPr lang="en-US" dirty="0"/>
                  </a:p>
                </c:rich>
              </c:tx>
              <c:showVal val="1"/>
            </c:dLbl>
            <c:showVal val="1"/>
          </c:dLbls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Лист1!$J$2</c:f>
              <c:numCache>
                <c:formatCode>General</c:formatCode>
                <c:ptCount val="1"/>
                <c:pt idx="0">
                  <c:v>100</c:v>
                </c:pt>
              </c:numCache>
            </c:numRef>
          </c:val>
        </c:ser>
        <c:ser>
          <c:idx val="9"/>
          <c:order val="9"/>
          <c:tx>
            <c:strRef>
              <c:f>Лист1!$K$1</c:f>
              <c:strCache>
                <c:ptCount val="1"/>
                <c:pt idx="0">
                  <c:v>Межбюджетные трансферты общего характера </c:v>
                </c:pt>
              </c:strCache>
            </c:strRef>
          </c:tx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smtClean="0"/>
                      <a:t>6,6%</a:t>
                    </a:r>
                    <a:endParaRPr lang="en-US" dirty="0"/>
                  </a:p>
                </c:rich>
              </c:tx>
              <c:showVal val="1"/>
            </c:dLbl>
            <c:showVal val="1"/>
          </c:dLbls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Лист1!$K$2</c:f>
              <c:numCache>
                <c:formatCode>General</c:formatCode>
                <c:ptCount val="1"/>
                <c:pt idx="0">
                  <c:v>34030.1</c:v>
                </c:pt>
              </c:numCache>
            </c:numRef>
          </c:val>
        </c:ser>
        <c:dLbls>
          <c:showVal val="1"/>
        </c:dLbls>
        <c:gapWidth val="75"/>
        <c:axId val="123260928"/>
        <c:axId val="123262464"/>
      </c:barChart>
      <c:catAx>
        <c:axId val="123260928"/>
        <c:scaling>
          <c:orientation val="minMax"/>
        </c:scaling>
        <c:axPos val="b"/>
        <c:numFmt formatCode="General" sourceLinked="1"/>
        <c:majorTickMark val="none"/>
        <c:tickLblPos val="nextTo"/>
        <c:crossAx val="123262464"/>
        <c:crosses val="autoZero"/>
        <c:auto val="1"/>
        <c:lblAlgn val="ctr"/>
        <c:lblOffset val="100"/>
      </c:catAx>
      <c:valAx>
        <c:axId val="123262464"/>
        <c:scaling>
          <c:orientation val="minMax"/>
        </c:scaling>
        <c:axPos val="l"/>
        <c:numFmt formatCode="General" sourceLinked="1"/>
        <c:majorTickMark val="none"/>
        <c:tickLblPos val="nextTo"/>
        <c:crossAx val="123260928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0.64644968865025965"/>
          <c:y val="1.2650355922512669E-2"/>
          <c:w val="0.35186038072272552"/>
          <c:h val="0.93788020843212561"/>
        </c:manualLayout>
      </c:layout>
    </c:legend>
    <c:plotVisOnly val="1"/>
  </c:chart>
  <c:txPr>
    <a:bodyPr/>
    <a:lstStyle/>
    <a:p>
      <a:pPr>
        <a:defRPr sz="1400" baseline="0"/>
      </a:pPr>
      <a:endParaRPr lang="ru-RU"/>
    </a:p>
  </c:txPr>
  <c:externalData r:id="rId1"/>
  <c:userShapes r:id="rId2"/>
</c:chartSpace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image" Target="../media/image13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image" Target="../media/image13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5_1">
  <dgm:title val=""/>
  <dgm:desc val=""/>
  <dgm:catLst>
    <dgm:cat type="accent5" pri="11100"/>
  </dgm:catLst>
  <dgm:styleLbl name="node0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5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5">
        <a:alpha val="4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23088C4-FBA8-4D0D-989A-E169673FFC2C}" type="doc">
      <dgm:prSet loTypeId="urn:microsoft.com/office/officeart/2005/8/layout/vList3" loCatId="list" qsTypeId="urn:microsoft.com/office/officeart/2005/8/quickstyle/simple1" qsCatId="simple" csTypeId="urn:microsoft.com/office/officeart/2005/8/colors/accent6_2" csCatId="accent6" phldr="1"/>
      <dgm:spPr/>
      <dgm:t>
        <a:bodyPr/>
        <a:lstStyle/>
        <a:p>
          <a:endParaRPr lang="ru-RU"/>
        </a:p>
      </dgm:t>
    </dgm:pt>
    <dgm:pt modelId="{8697F1A3-F3C0-4865-AF04-8C8D868654BC}">
      <dgm:prSet phldrT="[Текст]" custT="1"/>
      <dgm:spPr/>
      <dgm:t>
        <a:bodyPr/>
        <a:lstStyle/>
        <a:p>
          <a:r>
            <a:rPr lang="ru-RU" sz="2000" b="1" dirty="0" smtClean="0"/>
            <a:t>Составление</a:t>
          </a:r>
          <a:r>
            <a:rPr lang="ru-RU" sz="2000" b="1" baseline="0" dirty="0" smtClean="0"/>
            <a:t> проекта бюджета</a:t>
          </a:r>
          <a:endParaRPr lang="ru-RU" sz="2000" b="1" dirty="0"/>
        </a:p>
      </dgm:t>
    </dgm:pt>
    <dgm:pt modelId="{6611164D-4E2C-42FF-BD03-A3E004B1B80A}" type="parTrans" cxnId="{BD0E48D9-5D25-4895-826C-8925803EDF37}">
      <dgm:prSet/>
      <dgm:spPr/>
      <dgm:t>
        <a:bodyPr/>
        <a:lstStyle/>
        <a:p>
          <a:endParaRPr lang="ru-RU"/>
        </a:p>
      </dgm:t>
    </dgm:pt>
    <dgm:pt modelId="{37FB68C9-476F-44A6-BF7E-30535CBC906A}" type="sibTrans" cxnId="{BD0E48D9-5D25-4895-826C-8925803EDF37}">
      <dgm:prSet/>
      <dgm:spPr/>
      <dgm:t>
        <a:bodyPr/>
        <a:lstStyle/>
        <a:p>
          <a:endParaRPr lang="ru-RU"/>
        </a:p>
      </dgm:t>
    </dgm:pt>
    <dgm:pt modelId="{FF9E4786-E11B-44D0-AE9C-2B877733BF80}">
      <dgm:prSet phldrT="[Текст]" custT="1"/>
      <dgm:spPr/>
      <dgm:t>
        <a:bodyPr/>
        <a:lstStyle/>
        <a:p>
          <a:r>
            <a:rPr lang="ru-RU" sz="2000" b="1" dirty="0" smtClean="0"/>
            <a:t>Рассмотрение</a:t>
          </a:r>
          <a:r>
            <a:rPr lang="ru-RU" sz="2000" b="1" baseline="0" dirty="0" smtClean="0"/>
            <a:t> и утверждение бюджета</a:t>
          </a:r>
          <a:endParaRPr lang="ru-RU" sz="2000" b="1" dirty="0"/>
        </a:p>
      </dgm:t>
    </dgm:pt>
    <dgm:pt modelId="{2E84B7EA-FFFF-4B1E-9B47-D9BED1F02ADF}" type="parTrans" cxnId="{3F497D74-3345-4D82-BCDC-5A8DD437A0EA}">
      <dgm:prSet/>
      <dgm:spPr/>
      <dgm:t>
        <a:bodyPr/>
        <a:lstStyle/>
        <a:p>
          <a:endParaRPr lang="ru-RU"/>
        </a:p>
      </dgm:t>
    </dgm:pt>
    <dgm:pt modelId="{87C38456-D9F4-411E-8282-97E42A0DF5F8}" type="sibTrans" cxnId="{3F497D74-3345-4D82-BCDC-5A8DD437A0EA}">
      <dgm:prSet/>
      <dgm:spPr/>
      <dgm:t>
        <a:bodyPr/>
        <a:lstStyle/>
        <a:p>
          <a:endParaRPr lang="ru-RU"/>
        </a:p>
      </dgm:t>
    </dgm:pt>
    <dgm:pt modelId="{F07B40EE-83F0-44DF-B497-152EFF0CF7B6}">
      <dgm:prSet phldrT="[Текст]" custT="1"/>
      <dgm:spPr/>
      <dgm:t>
        <a:bodyPr/>
        <a:lstStyle/>
        <a:p>
          <a:r>
            <a:rPr lang="ru-RU" sz="2000" b="1" dirty="0" smtClean="0"/>
            <a:t>Составление, внешняя проверка и утверждение </a:t>
          </a:r>
          <a:endParaRPr lang="en-US" sz="2000" b="1" dirty="0" smtClean="0"/>
        </a:p>
        <a:p>
          <a:r>
            <a:rPr lang="ru-RU" sz="2000" b="1" dirty="0" smtClean="0"/>
            <a:t>бюджетной</a:t>
          </a:r>
          <a:r>
            <a:rPr lang="ru-RU" sz="2000" b="1" baseline="0" dirty="0" smtClean="0"/>
            <a:t> отчетности</a:t>
          </a:r>
          <a:endParaRPr lang="ru-RU" sz="2000" b="1" dirty="0"/>
        </a:p>
      </dgm:t>
    </dgm:pt>
    <dgm:pt modelId="{C8EAD9EB-3735-4A28-B437-9C4247FF398C}" type="parTrans" cxnId="{37B97983-5783-4694-A40E-60544C24A2D2}">
      <dgm:prSet/>
      <dgm:spPr/>
      <dgm:t>
        <a:bodyPr/>
        <a:lstStyle/>
        <a:p>
          <a:endParaRPr lang="ru-RU"/>
        </a:p>
      </dgm:t>
    </dgm:pt>
    <dgm:pt modelId="{3A3C266D-2B70-481C-B3C0-B5F416B018FF}" type="sibTrans" cxnId="{37B97983-5783-4694-A40E-60544C24A2D2}">
      <dgm:prSet/>
      <dgm:spPr/>
      <dgm:t>
        <a:bodyPr/>
        <a:lstStyle/>
        <a:p>
          <a:endParaRPr lang="ru-RU"/>
        </a:p>
      </dgm:t>
    </dgm:pt>
    <dgm:pt modelId="{1FEE32D5-F8B0-486A-95F2-E904544C68D0}">
      <dgm:prSet phldrT="[Текст]" custT="1"/>
      <dgm:spPr/>
      <dgm:t>
        <a:bodyPr/>
        <a:lstStyle/>
        <a:p>
          <a:r>
            <a:rPr lang="ru-RU" sz="2000" b="1" dirty="0" smtClean="0"/>
            <a:t>Муниципальный финансовый контроль</a:t>
          </a:r>
          <a:endParaRPr lang="ru-RU" sz="2000" b="1" dirty="0"/>
        </a:p>
      </dgm:t>
    </dgm:pt>
    <dgm:pt modelId="{05F8C40E-57F1-4822-A189-C24CEDCC07CD}" type="parTrans" cxnId="{A2A72623-5874-4E15-9C7D-6030E0FE9002}">
      <dgm:prSet/>
      <dgm:spPr/>
      <dgm:t>
        <a:bodyPr/>
        <a:lstStyle/>
        <a:p>
          <a:endParaRPr lang="ru-RU"/>
        </a:p>
      </dgm:t>
    </dgm:pt>
    <dgm:pt modelId="{20705B05-76FE-41D7-BFF1-4CBCDAE078FC}" type="sibTrans" cxnId="{A2A72623-5874-4E15-9C7D-6030E0FE9002}">
      <dgm:prSet/>
      <dgm:spPr/>
      <dgm:t>
        <a:bodyPr/>
        <a:lstStyle/>
        <a:p>
          <a:endParaRPr lang="ru-RU"/>
        </a:p>
      </dgm:t>
    </dgm:pt>
    <dgm:pt modelId="{366BC211-3AFF-46F5-B3A5-CC4CE14B6487}">
      <dgm:prSet custT="1"/>
      <dgm:spPr/>
      <dgm:t>
        <a:bodyPr/>
        <a:lstStyle/>
        <a:p>
          <a:r>
            <a:rPr lang="ru-RU" sz="2000" b="1" smtClean="0"/>
            <a:t>Исполнение бюджета</a:t>
          </a:r>
          <a:endParaRPr lang="ru-RU" sz="2000" b="1" dirty="0"/>
        </a:p>
      </dgm:t>
    </dgm:pt>
    <dgm:pt modelId="{DD0D6391-7CC9-4B0C-AC18-58EEFCEB046B}" type="parTrans" cxnId="{271A5EAA-914C-4794-93BE-039601163037}">
      <dgm:prSet/>
      <dgm:spPr/>
      <dgm:t>
        <a:bodyPr/>
        <a:lstStyle/>
        <a:p>
          <a:endParaRPr lang="ru-RU"/>
        </a:p>
      </dgm:t>
    </dgm:pt>
    <dgm:pt modelId="{5672F8A2-94B5-4EA8-9DF4-434832897700}" type="sibTrans" cxnId="{271A5EAA-914C-4794-93BE-039601163037}">
      <dgm:prSet/>
      <dgm:spPr/>
      <dgm:t>
        <a:bodyPr/>
        <a:lstStyle/>
        <a:p>
          <a:endParaRPr lang="ru-RU"/>
        </a:p>
      </dgm:t>
    </dgm:pt>
    <dgm:pt modelId="{FA0DFA07-9D4C-4A80-ADE4-CFA5AC3F7743}" type="pres">
      <dgm:prSet presAssocID="{323088C4-FBA8-4D0D-989A-E169673FFC2C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2427EC0-E680-4A06-8FDE-AD68556B1377}" type="pres">
      <dgm:prSet presAssocID="{8697F1A3-F3C0-4865-AF04-8C8D868654BC}" presName="composite" presStyleCnt="0"/>
      <dgm:spPr/>
      <dgm:t>
        <a:bodyPr/>
        <a:lstStyle/>
        <a:p>
          <a:endParaRPr lang="ru-RU"/>
        </a:p>
      </dgm:t>
    </dgm:pt>
    <dgm:pt modelId="{C67878A6-EE19-4D9C-B877-8D600EB07AEC}" type="pres">
      <dgm:prSet presAssocID="{8697F1A3-F3C0-4865-AF04-8C8D868654BC}" presName="imgShp" presStyleLbl="fgImgPlace1" presStyleIdx="0" presStyleCnt="5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682A7D2C-AF82-44E6-87D0-43DFFBF41AD3}" type="pres">
      <dgm:prSet presAssocID="{8697F1A3-F3C0-4865-AF04-8C8D868654BC}" presName="txShp" presStyleLbl="node1" presStyleIdx="0" presStyleCnt="5" custScaleX="129434" custLinFactNeighborX="-807" custLinFactNeighborY="-46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926132F-82B8-45DB-BA7C-0BC8B550F67A}" type="pres">
      <dgm:prSet presAssocID="{37FB68C9-476F-44A6-BF7E-30535CBC906A}" presName="spacing" presStyleCnt="0"/>
      <dgm:spPr/>
      <dgm:t>
        <a:bodyPr/>
        <a:lstStyle/>
        <a:p>
          <a:endParaRPr lang="ru-RU"/>
        </a:p>
      </dgm:t>
    </dgm:pt>
    <dgm:pt modelId="{118D6E62-8868-450C-8936-A9DFBA6D7E7A}" type="pres">
      <dgm:prSet presAssocID="{FF9E4786-E11B-44D0-AE9C-2B877733BF80}" presName="composite" presStyleCnt="0"/>
      <dgm:spPr/>
      <dgm:t>
        <a:bodyPr/>
        <a:lstStyle/>
        <a:p>
          <a:endParaRPr lang="ru-RU"/>
        </a:p>
      </dgm:t>
    </dgm:pt>
    <dgm:pt modelId="{ABA6FE47-8655-4EAE-BE98-C1B99F9639A5}" type="pres">
      <dgm:prSet presAssocID="{FF9E4786-E11B-44D0-AE9C-2B877733BF80}" presName="imgShp" presStyleLbl="fgImgPlace1" presStyleIdx="1" presStyleCnt="5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4C36BFE4-E141-41F8-8887-6B1FBF98697B}" type="pres">
      <dgm:prSet presAssocID="{FF9E4786-E11B-44D0-AE9C-2B877733BF80}" presName="txShp" presStyleLbl="node1" presStyleIdx="1" presStyleCnt="5" custScaleX="12782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293339B-A765-418A-8756-39D88770D87F}" type="pres">
      <dgm:prSet presAssocID="{87C38456-D9F4-411E-8282-97E42A0DF5F8}" presName="spacing" presStyleCnt="0"/>
      <dgm:spPr/>
      <dgm:t>
        <a:bodyPr/>
        <a:lstStyle/>
        <a:p>
          <a:endParaRPr lang="ru-RU"/>
        </a:p>
      </dgm:t>
    </dgm:pt>
    <dgm:pt modelId="{8F48A4C0-E1C4-4403-926D-943903413031}" type="pres">
      <dgm:prSet presAssocID="{366BC211-3AFF-46F5-B3A5-CC4CE14B6487}" presName="composite" presStyleCnt="0"/>
      <dgm:spPr/>
      <dgm:t>
        <a:bodyPr/>
        <a:lstStyle/>
        <a:p>
          <a:endParaRPr lang="ru-RU"/>
        </a:p>
      </dgm:t>
    </dgm:pt>
    <dgm:pt modelId="{862B6A97-044F-4BDE-A8FE-99BC6077D973}" type="pres">
      <dgm:prSet presAssocID="{366BC211-3AFF-46F5-B3A5-CC4CE14B6487}" presName="imgShp" presStyleLbl="fgImgPlace1" presStyleIdx="2" presStyleCnt="5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7E8E68FE-0BFC-4C08-BE0A-14DE7531FC93}" type="pres">
      <dgm:prSet presAssocID="{366BC211-3AFF-46F5-B3A5-CC4CE14B6487}" presName="txShp" presStyleLbl="node1" presStyleIdx="2" presStyleCnt="5" custScaleX="12782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298B3C4-211B-4CA5-AB66-8C40A17416DB}" type="pres">
      <dgm:prSet presAssocID="{5672F8A2-94B5-4EA8-9DF4-434832897700}" presName="spacing" presStyleCnt="0"/>
      <dgm:spPr/>
      <dgm:t>
        <a:bodyPr/>
        <a:lstStyle/>
        <a:p>
          <a:endParaRPr lang="ru-RU"/>
        </a:p>
      </dgm:t>
    </dgm:pt>
    <dgm:pt modelId="{344D697B-FFE7-4858-BA90-54DEDD61F70C}" type="pres">
      <dgm:prSet presAssocID="{F07B40EE-83F0-44DF-B497-152EFF0CF7B6}" presName="composite" presStyleCnt="0"/>
      <dgm:spPr/>
      <dgm:t>
        <a:bodyPr/>
        <a:lstStyle/>
        <a:p>
          <a:endParaRPr lang="ru-RU"/>
        </a:p>
      </dgm:t>
    </dgm:pt>
    <dgm:pt modelId="{381EBC5D-19D8-444E-BA05-7E89F0C96006}" type="pres">
      <dgm:prSet presAssocID="{F07B40EE-83F0-44DF-B497-152EFF0CF7B6}" presName="imgShp" presStyleLbl="fgImgPlace1" presStyleIdx="3" presStyleCnt="5"/>
      <dgm:spPr>
        <a:blipFill rotWithShape="0">
          <a:blip xmlns:r="http://schemas.openxmlformats.org/officeDocument/2006/relationships" r:embed="rId4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B2B28B3A-B306-45EA-AE97-1E37605E61AB}" type="pres">
      <dgm:prSet presAssocID="{F07B40EE-83F0-44DF-B497-152EFF0CF7B6}" presName="txShp" presStyleLbl="node1" presStyleIdx="3" presStyleCnt="5" custScaleX="12782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0D6B81D-F533-4F25-B10D-3F192FE0E9EA}" type="pres">
      <dgm:prSet presAssocID="{3A3C266D-2B70-481C-B3C0-B5F416B018FF}" presName="spacing" presStyleCnt="0"/>
      <dgm:spPr/>
      <dgm:t>
        <a:bodyPr/>
        <a:lstStyle/>
        <a:p>
          <a:endParaRPr lang="ru-RU"/>
        </a:p>
      </dgm:t>
    </dgm:pt>
    <dgm:pt modelId="{6C6D6A5A-DB52-4994-865B-A332C5EC5519}" type="pres">
      <dgm:prSet presAssocID="{1FEE32D5-F8B0-486A-95F2-E904544C68D0}" presName="composite" presStyleCnt="0"/>
      <dgm:spPr/>
      <dgm:t>
        <a:bodyPr/>
        <a:lstStyle/>
        <a:p>
          <a:endParaRPr lang="ru-RU"/>
        </a:p>
      </dgm:t>
    </dgm:pt>
    <dgm:pt modelId="{5AB1F1D9-D685-4B30-B5C4-DD613126F68B}" type="pres">
      <dgm:prSet presAssocID="{1FEE32D5-F8B0-486A-95F2-E904544C68D0}" presName="imgShp" presStyleLbl="fgImgPlace1" presStyleIdx="4" presStyleCnt="5"/>
      <dgm:spPr>
        <a:blipFill rotWithShape="0">
          <a:blip xmlns:r="http://schemas.openxmlformats.org/officeDocument/2006/relationships" r:embed="rId5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A687C771-2E44-4845-AD6A-3CC2D8F4CD03}" type="pres">
      <dgm:prSet presAssocID="{1FEE32D5-F8B0-486A-95F2-E904544C68D0}" presName="txShp" presStyleLbl="node1" presStyleIdx="4" presStyleCnt="5" custScaleX="129434" custLinFactNeighborX="-807" custLinFactNeighborY="772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69365A5-AD3E-4EC3-AAF8-6BBE51D1283E}" type="presOf" srcId="{323088C4-FBA8-4D0D-989A-E169673FFC2C}" destId="{FA0DFA07-9D4C-4A80-ADE4-CFA5AC3F7743}" srcOrd="0" destOrd="0" presId="urn:microsoft.com/office/officeart/2005/8/layout/vList3"/>
    <dgm:cxn modelId="{774DEDCD-7163-4AF1-B844-368FA6BE6D5B}" type="presOf" srcId="{1FEE32D5-F8B0-486A-95F2-E904544C68D0}" destId="{A687C771-2E44-4845-AD6A-3CC2D8F4CD03}" srcOrd="0" destOrd="0" presId="urn:microsoft.com/office/officeart/2005/8/layout/vList3"/>
    <dgm:cxn modelId="{EC1E0218-114C-442D-9381-8EEF7AB7DE16}" type="presOf" srcId="{8697F1A3-F3C0-4865-AF04-8C8D868654BC}" destId="{682A7D2C-AF82-44E6-87D0-43DFFBF41AD3}" srcOrd="0" destOrd="0" presId="urn:microsoft.com/office/officeart/2005/8/layout/vList3"/>
    <dgm:cxn modelId="{37B97983-5783-4694-A40E-60544C24A2D2}" srcId="{323088C4-FBA8-4D0D-989A-E169673FFC2C}" destId="{F07B40EE-83F0-44DF-B497-152EFF0CF7B6}" srcOrd="3" destOrd="0" parTransId="{C8EAD9EB-3735-4A28-B437-9C4247FF398C}" sibTransId="{3A3C266D-2B70-481C-B3C0-B5F416B018FF}"/>
    <dgm:cxn modelId="{FB9871FE-45AF-4E54-8252-9E9422C70876}" type="presOf" srcId="{366BC211-3AFF-46F5-B3A5-CC4CE14B6487}" destId="{7E8E68FE-0BFC-4C08-BE0A-14DE7531FC93}" srcOrd="0" destOrd="0" presId="urn:microsoft.com/office/officeart/2005/8/layout/vList3"/>
    <dgm:cxn modelId="{DE62C38B-1D60-4634-B5D2-1D9296B50D71}" type="presOf" srcId="{FF9E4786-E11B-44D0-AE9C-2B877733BF80}" destId="{4C36BFE4-E141-41F8-8887-6B1FBF98697B}" srcOrd="0" destOrd="0" presId="urn:microsoft.com/office/officeart/2005/8/layout/vList3"/>
    <dgm:cxn modelId="{A2A72623-5874-4E15-9C7D-6030E0FE9002}" srcId="{323088C4-FBA8-4D0D-989A-E169673FFC2C}" destId="{1FEE32D5-F8B0-486A-95F2-E904544C68D0}" srcOrd="4" destOrd="0" parTransId="{05F8C40E-57F1-4822-A189-C24CEDCC07CD}" sibTransId="{20705B05-76FE-41D7-BFF1-4CBCDAE078FC}"/>
    <dgm:cxn modelId="{271A5EAA-914C-4794-93BE-039601163037}" srcId="{323088C4-FBA8-4D0D-989A-E169673FFC2C}" destId="{366BC211-3AFF-46F5-B3A5-CC4CE14B6487}" srcOrd="2" destOrd="0" parTransId="{DD0D6391-7CC9-4B0C-AC18-58EEFCEB046B}" sibTransId="{5672F8A2-94B5-4EA8-9DF4-434832897700}"/>
    <dgm:cxn modelId="{BD0E48D9-5D25-4895-826C-8925803EDF37}" srcId="{323088C4-FBA8-4D0D-989A-E169673FFC2C}" destId="{8697F1A3-F3C0-4865-AF04-8C8D868654BC}" srcOrd="0" destOrd="0" parTransId="{6611164D-4E2C-42FF-BD03-A3E004B1B80A}" sibTransId="{37FB68C9-476F-44A6-BF7E-30535CBC906A}"/>
    <dgm:cxn modelId="{4018C08E-2ADB-4A8D-98FA-3FDF07BB423D}" type="presOf" srcId="{F07B40EE-83F0-44DF-B497-152EFF0CF7B6}" destId="{B2B28B3A-B306-45EA-AE97-1E37605E61AB}" srcOrd="0" destOrd="0" presId="urn:microsoft.com/office/officeart/2005/8/layout/vList3"/>
    <dgm:cxn modelId="{3F497D74-3345-4D82-BCDC-5A8DD437A0EA}" srcId="{323088C4-FBA8-4D0D-989A-E169673FFC2C}" destId="{FF9E4786-E11B-44D0-AE9C-2B877733BF80}" srcOrd="1" destOrd="0" parTransId="{2E84B7EA-FFFF-4B1E-9B47-D9BED1F02ADF}" sibTransId="{87C38456-D9F4-411E-8282-97E42A0DF5F8}"/>
    <dgm:cxn modelId="{59581DB3-4DE3-45A5-BCA0-8672AF87C7AE}" type="presParOf" srcId="{FA0DFA07-9D4C-4A80-ADE4-CFA5AC3F7743}" destId="{62427EC0-E680-4A06-8FDE-AD68556B1377}" srcOrd="0" destOrd="0" presId="urn:microsoft.com/office/officeart/2005/8/layout/vList3"/>
    <dgm:cxn modelId="{A88CF074-40EE-477C-9A35-8EF13E72D950}" type="presParOf" srcId="{62427EC0-E680-4A06-8FDE-AD68556B1377}" destId="{C67878A6-EE19-4D9C-B877-8D600EB07AEC}" srcOrd="0" destOrd="0" presId="urn:microsoft.com/office/officeart/2005/8/layout/vList3"/>
    <dgm:cxn modelId="{00DCD305-62BA-49AD-9DFC-45089229BA6F}" type="presParOf" srcId="{62427EC0-E680-4A06-8FDE-AD68556B1377}" destId="{682A7D2C-AF82-44E6-87D0-43DFFBF41AD3}" srcOrd="1" destOrd="0" presId="urn:microsoft.com/office/officeart/2005/8/layout/vList3"/>
    <dgm:cxn modelId="{AE6E8D33-A115-44C5-902E-9230AD1E7D59}" type="presParOf" srcId="{FA0DFA07-9D4C-4A80-ADE4-CFA5AC3F7743}" destId="{C926132F-82B8-45DB-BA7C-0BC8B550F67A}" srcOrd="1" destOrd="0" presId="urn:microsoft.com/office/officeart/2005/8/layout/vList3"/>
    <dgm:cxn modelId="{A3B25B36-47F4-4DAD-96AE-D026C940414C}" type="presParOf" srcId="{FA0DFA07-9D4C-4A80-ADE4-CFA5AC3F7743}" destId="{118D6E62-8868-450C-8936-A9DFBA6D7E7A}" srcOrd="2" destOrd="0" presId="urn:microsoft.com/office/officeart/2005/8/layout/vList3"/>
    <dgm:cxn modelId="{8C22A9D8-DC24-4E99-BBA2-3FA145A67817}" type="presParOf" srcId="{118D6E62-8868-450C-8936-A9DFBA6D7E7A}" destId="{ABA6FE47-8655-4EAE-BE98-C1B99F9639A5}" srcOrd="0" destOrd="0" presId="urn:microsoft.com/office/officeart/2005/8/layout/vList3"/>
    <dgm:cxn modelId="{1347B6C8-3BA8-43F2-8842-07786B02BD85}" type="presParOf" srcId="{118D6E62-8868-450C-8936-A9DFBA6D7E7A}" destId="{4C36BFE4-E141-41F8-8887-6B1FBF98697B}" srcOrd="1" destOrd="0" presId="urn:microsoft.com/office/officeart/2005/8/layout/vList3"/>
    <dgm:cxn modelId="{AC7DB9AF-F967-4D35-8D0D-EAC1E04EF75A}" type="presParOf" srcId="{FA0DFA07-9D4C-4A80-ADE4-CFA5AC3F7743}" destId="{A293339B-A765-418A-8756-39D88770D87F}" srcOrd="3" destOrd="0" presId="urn:microsoft.com/office/officeart/2005/8/layout/vList3"/>
    <dgm:cxn modelId="{5DC1618F-AF70-4CFE-A312-6DD818D156D4}" type="presParOf" srcId="{FA0DFA07-9D4C-4A80-ADE4-CFA5AC3F7743}" destId="{8F48A4C0-E1C4-4403-926D-943903413031}" srcOrd="4" destOrd="0" presId="urn:microsoft.com/office/officeart/2005/8/layout/vList3"/>
    <dgm:cxn modelId="{666345A4-D88F-49CF-84DA-F8BA52390CBA}" type="presParOf" srcId="{8F48A4C0-E1C4-4403-926D-943903413031}" destId="{862B6A97-044F-4BDE-A8FE-99BC6077D973}" srcOrd="0" destOrd="0" presId="urn:microsoft.com/office/officeart/2005/8/layout/vList3"/>
    <dgm:cxn modelId="{F8D70313-21B4-4B9D-9539-1FEBBD6455CE}" type="presParOf" srcId="{8F48A4C0-E1C4-4403-926D-943903413031}" destId="{7E8E68FE-0BFC-4C08-BE0A-14DE7531FC93}" srcOrd="1" destOrd="0" presId="urn:microsoft.com/office/officeart/2005/8/layout/vList3"/>
    <dgm:cxn modelId="{52690DA2-088B-44A8-B363-7C1B9EB03F77}" type="presParOf" srcId="{FA0DFA07-9D4C-4A80-ADE4-CFA5AC3F7743}" destId="{F298B3C4-211B-4CA5-AB66-8C40A17416DB}" srcOrd="5" destOrd="0" presId="urn:microsoft.com/office/officeart/2005/8/layout/vList3"/>
    <dgm:cxn modelId="{E8F9B61C-6EE0-4C42-BFC6-D7957E180A8F}" type="presParOf" srcId="{FA0DFA07-9D4C-4A80-ADE4-CFA5AC3F7743}" destId="{344D697B-FFE7-4858-BA90-54DEDD61F70C}" srcOrd="6" destOrd="0" presId="urn:microsoft.com/office/officeart/2005/8/layout/vList3"/>
    <dgm:cxn modelId="{35C7F96B-0A9D-48C7-AD30-19162FFF0880}" type="presParOf" srcId="{344D697B-FFE7-4858-BA90-54DEDD61F70C}" destId="{381EBC5D-19D8-444E-BA05-7E89F0C96006}" srcOrd="0" destOrd="0" presId="urn:microsoft.com/office/officeart/2005/8/layout/vList3"/>
    <dgm:cxn modelId="{3997D3B8-D39C-444A-A278-B1DE0B6CF809}" type="presParOf" srcId="{344D697B-FFE7-4858-BA90-54DEDD61F70C}" destId="{B2B28B3A-B306-45EA-AE97-1E37605E61AB}" srcOrd="1" destOrd="0" presId="urn:microsoft.com/office/officeart/2005/8/layout/vList3"/>
    <dgm:cxn modelId="{070B3862-140C-4194-B69A-E1503F7B394B}" type="presParOf" srcId="{FA0DFA07-9D4C-4A80-ADE4-CFA5AC3F7743}" destId="{40D6B81D-F533-4F25-B10D-3F192FE0E9EA}" srcOrd="7" destOrd="0" presId="urn:microsoft.com/office/officeart/2005/8/layout/vList3"/>
    <dgm:cxn modelId="{CCA20262-04A8-47E8-A640-44654DE48D1E}" type="presParOf" srcId="{FA0DFA07-9D4C-4A80-ADE4-CFA5AC3F7743}" destId="{6C6D6A5A-DB52-4994-865B-A332C5EC5519}" srcOrd="8" destOrd="0" presId="urn:microsoft.com/office/officeart/2005/8/layout/vList3"/>
    <dgm:cxn modelId="{A688BE09-C096-44B0-9BCC-0952CFA346BA}" type="presParOf" srcId="{6C6D6A5A-DB52-4994-865B-A332C5EC5519}" destId="{5AB1F1D9-D685-4B30-B5C4-DD613126F68B}" srcOrd="0" destOrd="0" presId="urn:microsoft.com/office/officeart/2005/8/layout/vList3"/>
    <dgm:cxn modelId="{57850D96-9FF5-4886-B3ED-3FAE7109A4DA}" type="presParOf" srcId="{6C6D6A5A-DB52-4994-865B-A332C5EC5519}" destId="{A687C771-2E44-4845-AD6A-3CC2D8F4CD03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92916F6-FF83-4532-966D-AAB3E43732AD}" type="doc">
      <dgm:prSet loTypeId="urn:microsoft.com/office/officeart/2005/8/layout/hList3" loCatId="list" qsTypeId="urn:microsoft.com/office/officeart/2005/8/quickstyle/simple1" qsCatId="simple" csTypeId="urn:microsoft.com/office/officeart/2005/8/colors/accent5_1" csCatId="accent5" phldr="1"/>
      <dgm:spPr/>
      <dgm:t>
        <a:bodyPr/>
        <a:lstStyle/>
        <a:p>
          <a:endParaRPr lang="ru-RU"/>
        </a:p>
      </dgm:t>
    </dgm:pt>
    <dgm:pt modelId="{5CD73689-D903-407D-BB89-C1BDCBC79B26}">
      <dgm:prSet phldrT="[Текст]" custT="1"/>
      <dgm:spPr/>
      <dgm:t>
        <a:bodyPr/>
        <a:lstStyle/>
        <a:p>
          <a:pPr marL="0" marR="0" indent="0" algn="ctr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2800" b="1" cap="none" spc="0" dirty="0" smtClean="0">
              <a:ln w="17780" cmpd="sng">
                <a:prstDash val="solid"/>
                <a:miter lim="800000"/>
              </a:ln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rPr>
            <a:t>Составление проекта муниципального бюджета основывается на:</a:t>
          </a:r>
        </a:p>
        <a:p>
          <a:pPr defTabSz="2489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dirty="0"/>
        </a:p>
      </dgm:t>
    </dgm:pt>
    <dgm:pt modelId="{3C874E61-1B6A-41ED-B536-7AECCBCDEF19}" type="parTrans" cxnId="{35B0E729-C044-402E-BF46-4E2DD4EAF231}">
      <dgm:prSet/>
      <dgm:spPr/>
      <dgm:t>
        <a:bodyPr/>
        <a:lstStyle/>
        <a:p>
          <a:endParaRPr lang="ru-RU"/>
        </a:p>
      </dgm:t>
    </dgm:pt>
    <dgm:pt modelId="{255B28BE-9AEE-40CD-B44E-25C92A525E42}" type="sibTrans" cxnId="{35B0E729-C044-402E-BF46-4E2DD4EAF231}">
      <dgm:prSet/>
      <dgm:spPr/>
      <dgm:t>
        <a:bodyPr/>
        <a:lstStyle/>
        <a:p>
          <a:endParaRPr lang="ru-RU"/>
        </a:p>
      </dgm:t>
    </dgm:pt>
    <dgm:pt modelId="{9FB0C2CA-739D-438F-9FE1-C48D61A78BBF}">
      <dgm:prSet phldrT="[Текст]" custT="1"/>
      <dgm:spPr/>
      <dgm:t>
        <a:bodyPr/>
        <a:lstStyle/>
        <a:p>
          <a:r>
            <a:rPr lang="ru-RU" sz="2100" dirty="0" smtClean="0"/>
            <a:t>Бюджетном послании Президента Российской Федерации</a:t>
          </a:r>
          <a:endParaRPr lang="ru-RU" sz="2100" dirty="0"/>
        </a:p>
      </dgm:t>
    </dgm:pt>
    <dgm:pt modelId="{0027ECDF-E93A-4BA7-B1D3-1B63DC3435C1}" type="parTrans" cxnId="{F0A4960C-491B-4DCA-B526-70C6018AE54B}">
      <dgm:prSet/>
      <dgm:spPr/>
      <dgm:t>
        <a:bodyPr/>
        <a:lstStyle/>
        <a:p>
          <a:endParaRPr lang="ru-RU"/>
        </a:p>
      </dgm:t>
    </dgm:pt>
    <dgm:pt modelId="{55C448ED-046E-46C4-961A-D2C9D4C9CB90}" type="sibTrans" cxnId="{F0A4960C-491B-4DCA-B526-70C6018AE54B}">
      <dgm:prSet/>
      <dgm:spPr/>
      <dgm:t>
        <a:bodyPr/>
        <a:lstStyle/>
        <a:p>
          <a:endParaRPr lang="ru-RU"/>
        </a:p>
      </dgm:t>
    </dgm:pt>
    <dgm:pt modelId="{1B64C672-378C-46A1-B6D1-2A810E5E1C01}">
      <dgm:prSet phldrT="[Текст]" custT="1"/>
      <dgm:spPr/>
      <dgm:t>
        <a:bodyPr/>
        <a:lstStyle/>
        <a:p>
          <a:r>
            <a:rPr lang="ru-RU" sz="2100" dirty="0" smtClean="0"/>
            <a:t>Прогнозе социально-экономического развития муниципального района</a:t>
          </a:r>
          <a:endParaRPr lang="ru-RU" sz="2100" dirty="0"/>
        </a:p>
      </dgm:t>
    </dgm:pt>
    <dgm:pt modelId="{128F0972-6457-4E9F-B0F7-325162242071}" type="parTrans" cxnId="{F3BF271E-CD26-42B8-A729-9CC17BAB7B69}">
      <dgm:prSet/>
      <dgm:spPr/>
      <dgm:t>
        <a:bodyPr/>
        <a:lstStyle/>
        <a:p>
          <a:endParaRPr lang="ru-RU"/>
        </a:p>
      </dgm:t>
    </dgm:pt>
    <dgm:pt modelId="{A416859F-EA46-460D-BDD2-2A869049484E}" type="sibTrans" cxnId="{F3BF271E-CD26-42B8-A729-9CC17BAB7B69}">
      <dgm:prSet/>
      <dgm:spPr/>
      <dgm:t>
        <a:bodyPr/>
        <a:lstStyle/>
        <a:p>
          <a:endParaRPr lang="ru-RU"/>
        </a:p>
      </dgm:t>
    </dgm:pt>
    <dgm:pt modelId="{6C99F753-BDF6-418B-97C1-A69E72886ED1}">
      <dgm:prSet phldrT="[Текст]"/>
      <dgm:spPr/>
      <dgm:t>
        <a:bodyPr/>
        <a:lstStyle/>
        <a:p>
          <a:r>
            <a:rPr lang="ru-RU" dirty="0" smtClean="0"/>
            <a:t>Основных направлениях бюджетной и налоговой политики</a:t>
          </a:r>
          <a:endParaRPr lang="ru-RU" dirty="0"/>
        </a:p>
      </dgm:t>
    </dgm:pt>
    <dgm:pt modelId="{DBB4E24B-9397-4FBE-A46A-94ECE35FC8D2}" type="parTrans" cxnId="{2283C4B3-4F73-43C2-AB6D-C7CF435368C5}">
      <dgm:prSet/>
      <dgm:spPr/>
      <dgm:t>
        <a:bodyPr/>
        <a:lstStyle/>
        <a:p>
          <a:endParaRPr lang="ru-RU"/>
        </a:p>
      </dgm:t>
    </dgm:pt>
    <dgm:pt modelId="{66E26CCB-8062-430E-8070-BEE63A300A0C}" type="sibTrans" cxnId="{2283C4B3-4F73-43C2-AB6D-C7CF435368C5}">
      <dgm:prSet/>
      <dgm:spPr/>
      <dgm:t>
        <a:bodyPr/>
        <a:lstStyle/>
        <a:p>
          <a:endParaRPr lang="ru-RU"/>
        </a:p>
      </dgm:t>
    </dgm:pt>
    <dgm:pt modelId="{E63CF45B-F50C-46A0-A9DF-915CCED0CE62}">
      <dgm:prSet phldrT="[Текст]"/>
      <dgm:spPr/>
      <dgm:t>
        <a:bodyPr/>
        <a:lstStyle/>
        <a:p>
          <a:r>
            <a:rPr lang="ru-RU" dirty="0" smtClean="0"/>
            <a:t>Муниципальных программах муниципального района</a:t>
          </a:r>
          <a:endParaRPr lang="ru-RU" dirty="0"/>
        </a:p>
      </dgm:t>
    </dgm:pt>
    <dgm:pt modelId="{C7D6186C-3675-4051-9C15-B66D732A1932}" type="parTrans" cxnId="{30B5B578-6DD6-4174-BA37-A2C292EEC8C8}">
      <dgm:prSet/>
      <dgm:spPr/>
      <dgm:t>
        <a:bodyPr/>
        <a:lstStyle/>
        <a:p>
          <a:endParaRPr lang="ru-RU"/>
        </a:p>
      </dgm:t>
    </dgm:pt>
    <dgm:pt modelId="{53BD6374-0FF4-4C7E-AB6E-FE037AC192C8}" type="sibTrans" cxnId="{30B5B578-6DD6-4174-BA37-A2C292EEC8C8}">
      <dgm:prSet/>
      <dgm:spPr/>
      <dgm:t>
        <a:bodyPr/>
        <a:lstStyle/>
        <a:p>
          <a:endParaRPr lang="ru-RU"/>
        </a:p>
      </dgm:t>
    </dgm:pt>
    <dgm:pt modelId="{9C9CD127-A8DB-4D1A-A32C-C91FB8594993}" type="pres">
      <dgm:prSet presAssocID="{D92916F6-FF83-4532-966D-AAB3E43732AD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2922D6B-6B4E-4032-9B01-2309E09B9597}" type="pres">
      <dgm:prSet presAssocID="{5CD73689-D903-407D-BB89-C1BDCBC79B26}" presName="roof" presStyleLbl="dkBgShp" presStyleIdx="0" presStyleCnt="2"/>
      <dgm:spPr/>
      <dgm:t>
        <a:bodyPr/>
        <a:lstStyle/>
        <a:p>
          <a:endParaRPr lang="ru-RU"/>
        </a:p>
      </dgm:t>
    </dgm:pt>
    <dgm:pt modelId="{4753C7DA-21DF-4471-8C44-518C078A5B87}" type="pres">
      <dgm:prSet presAssocID="{5CD73689-D903-407D-BB89-C1BDCBC79B26}" presName="pillars" presStyleCnt="0"/>
      <dgm:spPr/>
      <dgm:t>
        <a:bodyPr/>
        <a:lstStyle/>
        <a:p>
          <a:endParaRPr lang="ru-RU"/>
        </a:p>
      </dgm:t>
    </dgm:pt>
    <dgm:pt modelId="{AA0B4F96-58F0-4E2A-B826-87C7FB55052F}" type="pres">
      <dgm:prSet presAssocID="{5CD73689-D903-407D-BB89-C1BDCBC79B26}" presName="pillar1" presStyleLbl="node1" presStyleIdx="0" presStyleCnt="4" custLinFactNeighborY="80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DABBEB5-3D5B-48FE-B7F2-B00EF4F06A30}" type="pres">
      <dgm:prSet presAssocID="{1B64C672-378C-46A1-B6D1-2A810E5E1C01}" presName="pillarX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2C0CF4C-3428-44F7-A80A-C86BFA77C7C8}" type="pres">
      <dgm:prSet presAssocID="{6C99F753-BDF6-418B-97C1-A69E72886ED1}" presName="pillarX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36E7863-6CB2-4062-8D5B-FFAAAA8F00E0}" type="pres">
      <dgm:prSet presAssocID="{E63CF45B-F50C-46A0-A9DF-915CCED0CE62}" presName="pillarX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1610374-EA05-43E7-B8E4-46081F22DABF}" type="pres">
      <dgm:prSet presAssocID="{5CD73689-D903-407D-BB89-C1BDCBC79B26}" presName="base" presStyleLbl="dkBgShp" presStyleIdx="1" presStyleCnt="2"/>
      <dgm:spPr/>
      <dgm:t>
        <a:bodyPr/>
        <a:lstStyle/>
        <a:p>
          <a:endParaRPr lang="ru-RU"/>
        </a:p>
      </dgm:t>
    </dgm:pt>
  </dgm:ptLst>
  <dgm:cxnLst>
    <dgm:cxn modelId="{4D0136BC-8CDA-445F-911C-29CECE4E3604}" type="presOf" srcId="{9FB0C2CA-739D-438F-9FE1-C48D61A78BBF}" destId="{AA0B4F96-58F0-4E2A-B826-87C7FB55052F}" srcOrd="0" destOrd="0" presId="urn:microsoft.com/office/officeart/2005/8/layout/hList3"/>
    <dgm:cxn modelId="{35B0E729-C044-402E-BF46-4E2DD4EAF231}" srcId="{D92916F6-FF83-4532-966D-AAB3E43732AD}" destId="{5CD73689-D903-407D-BB89-C1BDCBC79B26}" srcOrd="0" destOrd="0" parTransId="{3C874E61-1B6A-41ED-B536-7AECCBCDEF19}" sibTransId="{255B28BE-9AEE-40CD-B44E-25C92A525E42}"/>
    <dgm:cxn modelId="{9573BBC8-E443-4FAB-AA82-D4660DEBAABC}" type="presOf" srcId="{6C99F753-BDF6-418B-97C1-A69E72886ED1}" destId="{92C0CF4C-3428-44F7-A80A-C86BFA77C7C8}" srcOrd="0" destOrd="0" presId="urn:microsoft.com/office/officeart/2005/8/layout/hList3"/>
    <dgm:cxn modelId="{F0A4960C-491B-4DCA-B526-70C6018AE54B}" srcId="{5CD73689-D903-407D-BB89-C1BDCBC79B26}" destId="{9FB0C2CA-739D-438F-9FE1-C48D61A78BBF}" srcOrd="0" destOrd="0" parTransId="{0027ECDF-E93A-4BA7-B1D3-1B63DC3435C1}" sibTransId="{55C448ED-046E-46C4-961A-D2C9D4C9CB90}"/>
    <dgm:cxn modelId="{30B5B578-6DD6-4174-BA37-A2C292EEC8C8}" srcId="{5CD73689-D903-407D-BB89-C1BDCBC79B26}" destId="{E63CF45B-F50C-46A0-A9DF-915CCED0CE62}" srcOrd="3" destOrd="0" parTransId="{C7D6186C-3675-4051-9C15-B66D732A1932}" sibTransId="{53BD6374-0FF4-4C7E-AB6E-FE037AC192C8}"/>
    <dgm:cxn modelId="{F9F8D5A4-ED28-4AE2-B63F-2EDF8FCB2327}" type="presOf" srcId="{E63CF45B-F50C-46A0-A9DF-915CCED0CE62}" destId="{236E7863-6CB2-4062-8D5B-FFAAAA8F00E0}" srcOrd="0" destOrd="0" presId="urn:microsoft.com/office/officeart/2005/8/layout/hList3"/>
    <dgm:cxn modelId="{F3BF271E-CD26-42B8-A729-9CC17BAB7B69}" srcId="{5CD73689-D903-407D-BB89-C1BDCBC79B26}" destId="{1B64C672-378C-46A1-B6D1-2A810E5E1C01}" srcOrd="1" destOrd="0" parTransId="{128F0972-6457-4E9F-B0F7-325162242071}" sibTransId="{A416859F-EA46-460D-BDD2-2A869049484E}"/>
    <dgm:cxn modelId="{E48CF24F-674C-401A-9B04-17E95A3DD890}" type="presOf" srcId="{1B64C672-378C-46A1-B6D1-2A810E5E1C01}" destId="{DDABBEB5-3D5B-48FE-B7F2-B00EF4F06A30}" srcOrd="0" destOrd="0" presId="urn:microsoft.com/office/officeart/2005/8/layout/hList3"/>
    <dgm:cxn modelId="{2283C4B3-4F73-43C2-AB6D-C7CF435368C5}" srcId="{5CD73689-D903-407D-BB89-C1BDCBC79B26}" destId="{6C99F753-BDF6-418B-97C1-A69E72886ED1}" srcOrd="2" destOrd="0" parTransId="{DBB4E24B-9397-4FBE-A46A-94ECE35FC8D2}" sibTransId="{66E26CCB-8062-430E-8070-BEE63A300A0C}"/>
    <dgm:cxn modelId="{C912B630-3775-4029-ACC0-7E13464118FB}" type="presOf" srcId="{D92916F6-FF83-4532-966D-AAB3E43732AD}" destId="{9C9CD127-A8DB-4D1A-A32C-C91FB8594993}" srcOrd="0" destOrd="0" presId="urn:microsoft.com/office/officeart/2005/8/layout/hList3"/>
    <dgm:cxn modelId="{6C5A504F-516C-42E8-9B96-0F838B880A3E}" type="presOf" srcId="{5CD73689-D903-407D-BB89-C1BDCBC79B26}" destId="{32922D6B-6B4E-4032-9B01-2309E09B9597}" srcOrd="0" destOrd="0" presId="urn:microsoft.com/office/officeart/2005/8/layout/hList3"/>
    <dgm:cxn modelId="{60A786DA-F45D-4FD7-B1FC-4B2AF6063637}" type="presParOf" srcId="{9C9CD127-A8DB-4D1A-A32C-C91FB8594993}" destId="{32922D6B-6B4E-4032-9B01-2309E09B9597}" srcOrd="0" destOrd="0" presId="urn:microsoft.com/office/officeart/2005/8/layout/hList3"/>
    <dgm:cxn modelId="{62E6FD38-3077-4466-B365-3395E18FB826}" type="presParOf" srcId="{9C9CD127-A8DB-4D1A-A32C-C91FB8594993}" destId="{4753C7DA-21DF-4471-8C44-518C078A5B87}" srcOrd="1" destOrd="0" presId="urn:microsoft.com/office/officeart/2005/8/layout/hList3"/>
    <dgm:cxn modelId="{591822C0-C676-44B9-A567-535FB2183EA2}" type="presParOf" srcId="{4753C7DA-21DF-4471-8C44-518C078A5B87}" destId="{AA0B4F96-58F0-4E2A-B826-87C7FB55052F}" srcOrd="0" destOrd="0" presId="urn:microsoft.com/office/officeart/2005/8/layout/hList3"/>
    <dgm:cxn modelId="{FB9E4ADF-4BD2-47F9-8F34-3997F7F3A925}" type="presParOf" srcId="{4753C7DA-21DF-4471-8C44-518C078A5B87}" destId="{DDABBEB5-3D5B-48FE-B7F2-B00EF4F06A30}" srcOrd="1" destOrd="0" presId="urn:microsoft.com/office/officeart/2005/8/layout/hList3"/>
    <dgm:cxn modelId="{B00F34EA-72F6-46D8-BCBB-1571C324970D}" type="presParOf" srcId="{4753C7DA-21DF-4471-8C44-518C078A5B87}" destId="{92C0CF4C-3428-44F7-A80A-C86BFA77C7C8}" srcOrd="2" destOrd="0" presId="urn:microsoft.com/office/officeart/2005/8/layout/hList3"/>
    <dgm:cxn modelId="{3139E484-0274-471A-9817-4F3847B779B8}" type="presParOf" srcId="{4753C7DA-21DF-4471-8C44-518C078A5B87}" destId="{236E7863-6CB2-4062-8D5B-FFAAAA8F00E0}" srcOrd="3" destOrd="0" presId="urn:microsoft.com/office/officeart/2005/8/layout/hList3"/>
    <dgm:cxn modelId="{2607C68B-3CDD-4CCC-A6F2-1DB65220FD69}" type="presParOf" srcId="{9C9CD127-A8DB-4D1A-A32C-C91FB8594993}" destId="{91610374-EA05-43E7-B8E4-46081F22DABF}" srcOrd="2" destOrd="0" presId="urn:microsoft.com/office/officeart/2005/8/layout/hList3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497A99F-F117-4D4D-B92C-B396856E0751}" type="doc">
      <dgm:prSet loTypeId="urn:microsoft.com/office/officeart/2005/8/layout/hList1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49BC7AB3-698F-4379-A86F-29F2DAAC5605}">
      <dgm:prSet phldrT="[Текст]"/>
      <dgm:spPr/>
      <dgm:t>
        <a:bodyPr/>
        <a:lstStyle/>
        <a:p>
          <a:r>
            <a:rPr lang="ru-RU" b="1" dirty="0" smtClean="0"/>
            <a:t>Мероприятия в области жилищного хозяйства</a:t>
          </a:r>
          <a:endParaRPr lang="ru-RU" b="1" dirty="0"/>
        </a:p>
      </dgm:t>
    </dgm:pt>
    <dgm:pt modelId="{6FD5FAB5-658C-461B-9B9C-6A002F457C61}" type="parTrans" cxnId="{38DC54D1-A723-4F39-B070-D57D118E1517}">
      <dgm:prSet/>
      <dgm:spPr/>
      <dgm:t>
        <a:bodyPr/>
        <a:lstStyle/>
        <a:p>
          <a:endParaRPr lang="ru-RU"/>
        </a:p>
      </dgm:t>
    </dgm:pt>
    <dgm:pt modelId="{44096B75-4A12-4A41-9101-555A30D085DD}" type="sibTrans" cxnId="{38DC54D1-A723-4F39-B070-D57D118E1517}">
      <dgm:prSet/>
      <dgm:spPr/>
      <dgm:t>
        <a:bodyPr/>
        <a:lstStyle/>
        <a:p>
          <a:endParaRPr lang="ru-RU"/>
        </a:p>
      </dgm:t>
    </dgm:pt>
    <dgm:pt modelId="{F853B6AE-5DF1-479A-A4E3-E527141B2D00}">
      <dgm:prSet phldrT="[Текст]"/>
      <dgm:spPr/>
      <dgm:t>
        <a:bodyPr/>
        <a:lstStyle/>
        <a:p>
          <a:r>
            <a:rPr lang="ru-RU" dirty="0" smtClean="0"/>
            <a:t>Капитальный ремонт многоквартирных домов;</a:t>
          </a:r>
          <a:endParaRPr lang="ru-RU" dirty="0"/>
        </a:p>
      </dgm:t>
    </dgm:pt>
    <dgm:pt modelId="{144C9586-9EF5-4717-9ACF-01FABB63E640}" type="parTrans" cxnId="{832D2715-20B6-4B27-97A3-FEEB34DB4CFF}">
      <dgm:prSet/>
      <dgm:spPr/>
      <dgm:t>
        <a:bodyPr/>
        <a:lstStyle/>
        <a:p>
          <a:endParaRPr lang="ru-RU"/>
        </a:p>
      </dgm:t>
    </dgm:pt>
    <dgm:pt modelId="{43EAA4DF-1466-4445-A15A-B899521627B5}" type="sibTrans" cxnId="{832D2715-20B6-4B27-97A3-FEEB34DB4CFF}">
      <dgm:prSet/>
      <dgm:spPr/>
      <dgm:t>
        <a:bodyPr/>
        <a:lstStyle/>
        <a:p>
          <a:endParaRPr lang="ru-RU"/>
        </a:p>
      </dgm:t>
    </dgm:pt>
    <dgm:pt modelId="{172A0F1E-97EA-47C2-8422-FAAC833D07D4}">
      <dgm:prSet phldrT="[Текст]"/>
      <dgm:spPr/>
      <dgm:t>
        <a:bodyPr/>
        <a:lstStyle/>
        <a:p>
          <a:r>
            <a:rPr lang="ru-RU" dirty="0" smtClean="0"/>
            <a:t>Ремонт специализированного жилищного фонда</a:t>
          </a:r>
          <a:endParaRPr lang="ru-RU" dirty="0"/>
        </a:p>
      </dgm:t>
    </dgm:pt>
    <dgm:pt modelId="{839F5127-6E1B-4852-9494-6CDF0DECBDB0}" type="parTrans" cxnId="{6628A15E-8832-4FB9-964D-042B56F07D12}">
      <dgm:prSet/>
      <dgm:spPr/>
      <dgm:t>
        <a:bodyPr/>
        <a:lstStyle/>
        <a:p>
          <a:endParaRPr lang="ru-RU"/>
        </a:p>
      </dgm:t>
    </dgm:pt>
    <dgm:pt modelId="{810FBF4C-E905-4F9F-9ECF-EAE5A7C278C2}" type="sibTrans" cxnId="{6628A15E-8832-4FB9-964D-042B56F07D12}">
      <dgm:prSet/>
      <dgm:spPr/>
      <dgm:t>
        <a:bodyPr/>
        <a:lstStyle/>
        <a:p>
          <a:endParaRPr lang="ru-RU"/>
        </a:p>
      </dgm:t>
    </dgm:pt>
    <dgm:pt modelId="{57A94ECA-622B-43EB-A5F9-4B308FAA2471}">
      <dgm:prSet phldrT="[Текст]"/>
      <dgm:spPr/>
      <dgm:t>
        <a:bodyPr/>
        <a:lstStyle/>
        <a:p>
          <a:r>
            <a:rPr lang="ru-RU" b="1" dirty="0" smtClean="0"/>
            <a:t>Мероприятия в области коммунального хозяйства</a:t>
          </a:r>
          <a:endParaRPr lang="ru-RU" b="1" dirty="0"/>
        </a:p>
      </dgm:t>
    </dgm:pt>
    <dgm:pt modelId="{B240F6E3-B712-420A-B82A-3BEE9935DF60}" type="parTrans" cxnId="{D6459E33-34C6-45DD-9151-440E9967554F}">
      <dgm:prSet/>
      <dgm:spPr/>
      <dgm:t>
        <a:bodyPr/>
        <a:lstStyle/>
        <a:p>
          <a:endParaRPr lang="ru-RU"/>
        </a:p>
      </dgm:t>
    </dgm:pt>
    <dgm:pt modelId="{DB3982E4-B255-4DF9-BE8B-879AE6936066}" type="sibTrans" cxnId="{D6459E33-34C6-45DD-9151-440E9967554F}">
      <dgm:prSet/>
      <dgm:spPr/>
      <dgm:t>
        <a:bodyPr/>
        <a:lstStyle/>
        <a:p>
          <a:endParaRPr lang="ru-RU"/>
        </a:p>
      </dgm:t>
    </dgm:pt>
    <dgm:pt modelId="{DD5DACA4-3F86-4DD9-BF8D-6EB3E50BC552}">
      <dgm:prSet phldrT="[Текст]"/>
      <dgm:spPr/>
      <dgm:t>
        <a:bodyPr/>
        <a:lstStyle/>
        <a:p>
          <a:r>
            <a:rPr lang="ru-RU" dirty="0" smtClean="0"/>
            <a:t>Проектирование и строительство систем водоснабжения</a:t>
          </a:r>
          <a:endParaRPr lang="ru-RU" dirty="0"/>
        </a:p>
      </dgm:t>
    </dgm:pt>
    <dgm:pt modelId="{A3B34ED7-7EBE-4F7B-A4D9-BF4C02C23EE8}" type="parTrans" cxnId="{DEA7EF0B-13A7-4625-B881-BA7F50E442E8}">
      <dgm:prSet/>
      <dgm:spPr/>
      <dgm:t>
        <a:bodyPr/>
        <a:lstStyle/>
        <a:p>
          <a:endParaRPr lang="ru-RU"/>
        </a:p>
      </dgm:t>
    </dgm:pt>
    <dgm:pt modelId="{58FB563B-C5A4-4360-86A6-B76E01FC8674}" type="sibTrans" cxnId="{DEA7EF0B-13A7-4625-B881-BA7F50E442E8}">
      <dgm:prSet/>
      <dgm:spPr/>
      <dgm:t>
        <a:bodyPr/>
        <a:lstStyle/>
        <a:p>
          <a:endParaRPr lang="ru-RU"/>
        </a:p>
      </dgm:t>
    </dgm:pt>
    <dgm:pt modelId="{64C06AD2-29FF-4DA1-93CC-CEF1ED18B6AA}">
      <dgm:prSet phldrT="[Текст]"/>
      <dgm:spPr/>
      <dgm:t>
        <a:bodyPr/>
        <a:lstStyle/>
        <a:p>
          <a:r>
            <a:rPr lang="ru-RU" dirty="0" smtClean="0"/>
            <a:t>Разработка схемы теплоснабжения муниципального образования </a:t>
          </a:r>
          <a:r>
            <a:rPr lang="ru-RU" dirty="0" err="1" smtClean="0"/>
            <a:t>Парабельский</a:t>
          </a:r>
          <a:r>
            <a:rPr lang="ru-RU" dirty="0" smtClean="0"/>
            <a:t> район</a:t>
          </a:r>
          <a:endParaRPr lang="ru-RU" dirty="0"/>
        </a:p>
      </dgm:t>
    </dgm:pt>
    <dgm:pt modelId="{5F8C39E6-7109-41C8-A23D-D2224A745D38}" type="parTrans" cxnId="{BECFA364-5B9A-4392-9BE7-3B28E3B24E1C}">
      <dgm:prSet/>
      <dgm:spPr/>
      <dgm:t>
        <a:bodyPr/>
        <a:lstStyle/>
        <a:p>
          <a:endParaRPr lang="ru-RU"/>
        </a:p>
      </dgm:t>
    </dgm:pt>
    <dgm:pt modelId="{277A96A6-3D5E-4E94-9172-5A9771599B31}" type="sibTrans" cxnId="{BECFA364-5B9A-4392-9BE7-3B28E3B24E1C}">
      <dgm:prSet/>
      <dgm:spPr/>
      <dgm:t>
        <a:bodyPr/>
        <a:lstStyle/>
        <a:p>
          <a:endParaRPr lang="ru-RU"/>
        </a:p>
      </dgm:t>
    </dgm:pt>
    <dgm:pt modelId="{0BFB2991-7459-4759-992A-CED5E880A8CF}">
      <dgm:prSet phldrT="[Текст]"/>
      <dgm:spPr/>
      <dgm:t>
        <a:bodyPr/>
        <a:lstStyle/>
        <a:p>
          <a:r>
            <a:rPr lang="ru-RU" b="1" dirty="0" smtClean="0"/>
            <a:t>Благоустройство территории</a:t>
          </a:r>
          <a:endParaRPr lang="ru-RU" b="1" dirty="0"/>
        </a:p>
      </dgm:t>
    </dgm:pt>
    <dgm:pt modelId="{563D7273-9BAD-43B5-93EA-2A95B83C7934}" type="parTrans" cxnId="{690349D2-C436-4742-9D4D-1AC4CEA205D1}">
      <dgm:prSet/>
      <dgm:spPr/>
      <dgm:t>
        <a:bodyPr/>
        <a:lstStyle/>
        <a:p>
          <a:endParaRPr lang="ru-RU"/>
        </a:p>
      </dgm:t>
    </dgm:pt>
    <dgm:pt modelId="{E6D471E3-8DF8-430D-8137-4D191522893B}" type="sibTrans" cxnId="{690349D2-C436-4742-9D4D-1AC4CEA205D1}">
      <dgm:prSet/>
      <dgm:spPr/>
      <dgm:t>
        <a:bodyPr/>
        <a:lstStyle/>
        <a:p>
          <a:endParaRPr lang="ru-RU"/>
        </a:p>
      </dgm:t>
    </dgm:pt>
    <dgm:pt modelId="{EDCB6B24-A7D5-4822-868E-3B5826881BEE}">
      <dgm:prSet phldrT="[Текст]"/>
      <dgm:spPr/>
      <dgm:t>
        <a:bodyPr/>
        <a:lstStyle/>
        <a:p>
          <a:r>
            <a:rPr lang="ru-RU" dirty="0" smtClean="0"/>
            <a:t>Уличное освещения</a:t>
          </a:r>
          <a:endParaRPr lang="ru-RU" dirty="0"/>
        </a:p>
      </dgm:t>
    </dgm:pt>
    <dgm:pt modelId="{2C9C8837-1436-4934-95DC-EF729D2E73B8}" type="parTrans" cxnId="{9AC76C83-964E-4DFB-8B87-E2C49D912FE7}">
      <dgm:prSet/>
      <dgm:spPr/>
      <dgm:t>
        <a:bodyPr/>
        <a:lstStyle/>
        <a:p>
          <a:endParaRPr lang="ru-RU"/>
        </a:p>
      </dgm:t>
    </dgm:pt>
    <dgm:pt modelId="{2B39B07E-32BB-44D4-969F-245CA12A9912}" type="sibTrans" cxnId="{9AC76C83-964E-4DFB-8B87-E2C49D912FE7}">
      <dgm:prSet/>
      <dgm:spPr/>
      <dgm:t>
        <a:bodyPr/>
        <a:lstStyle/>
        <a:p>
          <a:endParaRPr lang="ru-RU"/>
        </a:p>
      </dgm:t>
    </dgm:pt>
    <dgm:pt modelId="{8A8A95D6-0F4B-45A2-A286-E4BFE31B55AC}">
      <dgm:prSet phldrT="[Текст]"/>
      <dgm:spPr/>
      <dgm:t>
        <a:bodyPr/>
        <a:lstStyle/>
        <a:p>
          <a:r>
            <a:rPr lang="ru-RU" dirty="0" smtClean="0"/>
            <a:t>Содержание мест захоронения</a:t>
          </a:r>
          <a:endParaRPr lang="ru-RU" dirty="0"/>
        </a:p>
      </dgm:t>
    </dgm:pt>
    <dgm:pt modelId="{4A3E2F13-B153-44F4-89C0-7DC303ED6776}" type="parTrans" cxnId="{54B5600A-46F9-4DBD-A885-C3EA929148E0}">
      <dgm:prSet/>
      <dgm:spPr/>
      <dgm:t>
        <a:bodyPr/>
        <a:lstStyle/>
        <a:p>
          <a:endParaRPr lang="ru-RU"/>
        </a:p>
      </dgm:t>
    </dgm:pt>
    <dgm:pt modelId="{7B5BFE2E-FF33-4DE0-B79D-6C7DF0977C33}" type="sibTrans" cxnId="{54B5600A-46F9-4DBD-A885-C3EA929148E0}">
      <dgm:prSet/>
      <dgm:spPr/>
      <dgm:t>
        <a:bodyPr/>
        <a:lstStyle/>
        <a:p>
          <a:endParaRPr lang="ru-RU"/>
        </a:p>
      </dgm:t>
    </dgm:pt>
    <dgm:pt modelId="{FAA2414B-39FF-4816-9868-522B12369ED9}">
      <dgm:prSet phldrT="[Текст]"/>
      <dgm:spPr/>
      <dgm:t>
        <a:bodyPr/>
        <a:lstStyle/>
        <a:p>
          <a:r>
            <a:rPr lang="ru-RU" dirty="0" smtClean="0"/>
            <a:t>Капитальный ремонт и ремонт дворовых территорий многоквартирных домов, проездов к дворовым территориям</a:t>
          </a:r>
          <a:endParaRPr lang="ru-RU" dirty="0"/>
        </a:p>
      </dgm:t>
    </dgm:pt>
    <dgm:pt modelId="{456C1605-5B36-4D28-ABE4-A0B031F927F1}" type="parTrans" cxnId="{813795C1-098B-4798-9632-6CD4F03E8896}">
      <dgm:prSet/>
      <dgm:spPr/>
      <dgm:t>
        <a:bodyPr/>
        <a:lstStyle/>
        <a:p>
          <a:endParaRPr lang="ru-RU"/>
        </a:p>
      </dgm:t>
    </dgm:pt>
    <dgm:pt modelId="{DE83A8DE-5201-4431-B7C0-C493F60A6057}" type="sibTrans" cxnId="{813795C1-098B-4798-9632-6CD4F03E8896}">
      <dgm:prSet/>
      <dgm:spPr/>
      <dgm:t>
        <a:bodyPr/>
        <a:lstStyle/>
        <a:p>
          <a:endParaRPr lang="ru-RU"/>
        </a:p>
      </dgm:t>
    </dgm:pt>
    <dgm:pt modelId="{5A69C56C-5893-496B-91A5-251FAE99E7E6}">
      <dgm:prSet phldrT="[Текст]"/>
      <dgm:spPr/>
      <dgm:t>
        <a:bodyPr/>
        <a:lstStyle/>
        <a:p>
          <a:r>
            <a:rPr lang="ru-RU" dirty="0" smtClean="0"/>
            <a:t>Переселение граждан из ветхого и аварийного жилищного фонда</a:t>
          </a:r>
          <a:endParaRPr lang="ru-RU" dirty="0"/>
        </a:p>
      </dgm:t>
    </dgm:pt>
    <dgm:pt modelId="{8D32983D-5E34-4BFF-B92F-7A8F5FA0C0E4}" type="parTrans" cxnId="{FF1AA56D-A838-452C-96D6-0FB9E27DCBCE}">
      <dgm:prSet/>
      <dgm:spPr/>
      <dgm:t>
        <a:bodyPr/>
        <a:lstStyle/>
        <a:p>
          <a:endParaRPr lang="ru-RU"/>
        </a:p>
      </dgm:t>
    </dgm:pt>
    <dgm:pt modelId="{4AFCA303-2F1A-4E14-9901-E0FF55463E54}" type="sibTrans" cxnId="{FF1AA56D-A838-452C-96D6-0FB9E27DCBCE}">
      <dgm:prSet/>
      <dgm:spPr/>
      <dgm:t>
        <a:bodyPr/>
        <a:lstStyle/>
        <a:p>
          <a:endParaRPr lang="ru-RU"/>
        </a:p>
      </dgm:t>
    </dgm:pt>
    <dgm:pt modelId="{E2049629-803B-47DA-8EEB-35945D1BBB39}">
      <dgm:prSet phldrT="[Текст]"/>
      <dgm:spPr/>
      <dgm:t>
        <a:bodyPr/>
        <a:lstStyle/>
        <a:p>
          <a:endParaRPr lang="ru-RU" dirty="0"/>
        </a:p>
      </dgm:t>
    </dgm:pt>
    <dgm:pt modelId="{79870798-130C-4FF2-A8FC-7740386E3E6C}" type="parTrans" cxnId="{CBDCB67A-735F-4A20-AEA8-802C6E1CA284}">
      <dgm:prSet/>
      <dgm:spPr/>
      <dgm:t>
        <a:bodyPr/>
        <a:lstStyle/>
        <a:p>
          <a:endParaRPr lang="ru-RU"/>
        </a:p>
      </dgm:t>
    </dgm:pt>
    <dgm:pt modelId="{DFF66CFF-094E-45EE-9F9F-63863E104D8C}" type="sibTrans" cxnId="{CBDCB67A-735F-4A20-AEA8-802C6E1CA284}">
      <dgm:prSet/>
      <dgm:spPr/>
      <dgm:t>
        <a:bodyPr/>
        <a:lstStyle/>
        <a:p>
          <a:endParaRPr lang="ru-RU"/>
        </a:p>
      </dgm:t>
    </dgm:pt>
    <dgm:pt modelId="{0B1552D0-4700-4772-B34C-429FB951C12E}">
      <dgm:prSet phldrT="[Текст]"/>
      <dgm:spPr/>
      <dgm:t>
        <a:bodyPr/>
        <a:lstStyle/>
        <a:p>
          <a:r>
            <a:rPr lang="ru-RU" dirty="0" smtClean="0"/>
            <a:t>Газификация муниципального образования </a:t>
          </a:r>
          <a:r>
            <a:rPr lang="ru-RU" dirty="0" err="1" smtClean="0"/>
            <a:t>Парабельский</a:t>
          </a:r>
          <a:r>
            <a:rPr lang="ru-RU" dirty="0" smtClean="0"/>
            <a:t> район</a:t>
          </a:r>
          <a:endParaRPr lang="ru-RU" dirty="0"/>
        </a:p>
      </dgm:t>
    </dgm:pt>
    <dgm:pt modelId="{BC0B2E66-ADA3-411A-B1DF-C872DA11FC01}" type="parTrans" cxnId="{D05CEA14-45FD-4AC4-BE8C-F59D27B9867A}">
      <dgm:prSet/>
      <dgm:spPr/>
      <dgm:t>
        <a:bodyPr/>
        <a:lstStyle/>
        <a:p>
          <a:endParaRPr lang="ru-RU"/>
        </a:p>
      </dgm:t>
    </dgm:pt>
    <dgm:pt modelId="{117BB524-7B15-4496-9D98-1D9802628BAD}" type="sibTrans" cxnId="{D05CEA14-45FD-4AC4-BE8C-F59D27B9867A}">
      <dgm:prSet/>
      <dgm:spPr/>
      <dgm:t>
        <a:bodyPr/>
        <a:lstStyle/>
        <a:p>
          <a:endParaRPr lang="ru-RU"/>
        </a:p>
      </dgm:t>
    </dgm:pt>
    <dgm:pt modelId="{329008B8-EEED-4CE7-89D1-A4886FC16F04}">
      <dgm:prSet phldrT="[Текст]"/>
      <dgm:spPr/>
      <dgm:t>
        <a:bodyPr/>
        <a:lstStyle/>
        <a:p>
          <a:r>
            <a:rPr lang="ru-RU" dirty="0" smtClean="0"/>
            <a:t>Озеленение территории</a:t>
          </a:r>
          <a:endParaRPr lang="ru-RU" dirty="0"/>
        </a:p>
      </dgm:t>
    </dgm:pt>
    <dgm:pt modelId="{9B83720D-BE8D-4C4F-B8FF-246A22563786}" type="parTrans" cxnId="{C6EFACBA-9ED5-46B5-B7D2-7547BE5ECFE6}">
      <dgm:prSet/>
      <dgm:spPr/>
      <dgm:t>
        <a:bodyPr/>
        <a:lstStyle/>
        <a:p>
          <a:endParaRPr lang="ru-RU"/>
        </a:p>
      </dgm:t>
    </dgm:pt>
    <dgm:pt modelId="{32F01B6C-630D-4571-8D80-856733BF3737}" type="sibTrans" cxnId="{C6EFACBA-9ED5-46B5-B7D2-7547BE5ECFE6}">
      <dgm:prSet/>
      <dgm:spPr/>
      <dgm:t>
        <a:bodyPr/>
        <a:lstStyle/>
        <a:p>
          <a:endParaRPr lang="ru-RU"/>
        </a:p>
      </dgm:t>
    </dgm:pt>
    <dgm:pt modelId="{4BB51521-C3AE-4C09-B767-36987D446522}">
      <dgm:prSet phldrT="[Текст]"/>
      <dgm:spPr/>
      <dgm:t>
        <a:bodyPr/>
        <a:lstStyle/>
        <a:p>
          <a:r>
            <a:rPr lang="ru-RU" dirty="0" smtClean="0"/>
            <a:t>Прочие мероприятия по благоустройству</a:t>
          </a:r>
          <a:endParaRPr lang="ru-RU" dirty="0"/>
        </a:p>
      </dgm:t>
    </dgm:pt>
    <dgm:pt modelId="{F157B5FF-F80C-46B3-8269-8941DE5397C1}" type="parTrans" cxnId="{45793E02-287F-41E5-93B4-5583A4442C1A}">
      <dgm:prSet/>
      <dgm:spPr/>
      <dgm:t>
        <a:bodyPr/>
        <a:lstStyle/>
        <a:p>
          <a:endParaRPr lang="ru-RU"/>
        </a:p>
      </dgm:t>
    </dgm:pt>
    <dgm:pt modelId="{75EF50ED-91D4-4888-9888-989B6B495F15}" type="sibTrans" cxnId="{45793E02-287F-41E5-93B4-5583A4442C1A}">
      <dgm:prSet/>
      <dgm:spPr/>
      <dgm:t>
        <a:bodyPr/>
        <a:lstStyle/>
        <a:p>
          <a:endParaRPr lang="ru-RU"/>
        </a:p>
      </dgm:t>
    </dgm:pt>
    <dgm:pt modelId="{9351DF8F-AA3F-48CF-8657-2F6DEB2613E9}" type="pres">
      <dgm:prSet presAssocID="{0497A99F-F117-4D4D-B92C-B396856E0751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F8870A8-AC37-40AC-95AB-F12BE200D87A}" type="pres">
      <dgm:prSet presAssocID="{49BC7AB3-698F-4379-A86F-29F2DAAC5605}" presName="composite" presStyleCnt="0"/>
      <dgm:spPr/>
    </dgm:pt>
    <dgm:pt modelId="{6C6021EA-F088-40E5-A142-9D35540D6961}" type="pres">
      <dgm:prSet presAssocID="{49BC7AB3-698F-4379-A86F-29F2DAAC5605}" presName="parTx" presStyleLbl="align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F1DADDC-5611-4304-AC28-3E468A985B97}" type="pres">
      <dgm:prSet presAssocID="{49BC7AB3-698F-4379-A86F-29F2DAAC5605}" presName="desTx" presStyleLbl="align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E0A4D2E-6646-4C72-B739-084E848C4F7F}" type="pres">
      <dgm:prSet presAssocID="{44096B75-4A12-4A41-9101-555A30D085DD}" presName="space" presStyleCnt="0"/>
      <dgm:spPr/>
    </dgm:pt>
    <dgm:pt modelId="{83CA8155-1844-4DD7-ABF9-9033D18C395D}" type="pres">
      <dgm:prSet presAssocID="{57A94ECA-622B-43EB-A5F9-4B308FAA2471}" presName="composite" presStyleCnt="0"/>
      <dgm:spPr/>
    </dgm:pt>
    <dgm:pt modelId="{E1C91811-3CF1-4EED-924D-321BD62B4171}" type="pres">
      <dgm:prSet presAssocID="{57A94ECA-622B-43EB-A5F9-4B308FAA2471}" presName="parTx" presStyleLbl="align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0A18560-28FD-41F8-8F8E-614D8D81159E}" type="pres">
      <dgm:prSet presAssocID="{57A94ECA-622B-43EB-A5F9-4B308FAA2471}" presName="desTx" presStyleLbl="align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2A0A724-6552-45EF-8768-2A225BBDDB08}" type="pres">
      <dgm:prSet presAssocID="{DB3982E4-B255-4DF9-BE8B-879AE6936066}" presName="space" presStyleCnt="0"/>
      <dgm:spPr/>
    </dgm:pt>
    <dgm:pt modelId="{B6DA1AED-D104-4FD2-844A-B8870D2E75FD}" type="pres">
      <dgm:prSet presAssocID="{0BFB2991-7459-4759-992A-CED5E880A8CF}" presName="composite" presStyleCnt="0"/>
      <dgm:spPr/>
    </dgm:pt>
    <dgm:pt modelId="{5446D618-E8E7-4748-9DF0-6DE398DCBA9D}" type="pres">
      <dgm:prSet presAssocID="{0BFB2991-7459-4759-992A-CED5E880A8CF}" presName="parTx" presStyleLbl="align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F1670A4-88CC-4E79-96AC-FE53E3008DED}" type="pres">
      <dgm:prSet presAssocID="{0BFB2991-7459-4759-992A-CED5E880A8CF}" presName="desTx" presStyleLbl="align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AC76C83-964E-4DFB-8B87-E2C49D912FE7}" srcId="{0BFB2991-7459-4759-992A-CED5E880A8CF}" destId="{EDCB6B24-A7D5-4822-868E-3B5826881BEE}" srcOrd="0" destOrd="0" parTransId="{2C9C8837-1436-4934-95DC-EF729D2E73B8}" sibTransId="{2B39B07E-32BB-44D4-969F-245CA12A9912}"/>
    <dgm:cxn modelId="{38DC54D1-A723-4F39-B070-D57D118E1517}" srcId="{0497A99F-F117-4D4D-B92C-B396856E0751}" destId="{49BC7AB3-698F-4379-A86F-29F2DAAC5605}" srcOrd="0" destOrd="0" parTransId="{6FD5FAB5-658C-461B-9B9C-6A002F457C61}" sibTransId="{44096B75-4A12-4A41-9101-555A30D085DD}"/>
    <dgm:cxn modelId="{CB9C5F07-06E6-44DA-9932-2DE585355CF6}" type="presOf" srcId="{57A94ECA-622B-43EB-A5F9-4B308FAA2471}" destId="{E1C91811-3CF1-4EED-924D-321BD62B4171}" srcOrd="0" destOrd="0" presId="urn:microsoft.com/office/officeart/2005/8/layout/hList1"/>
    <dgm:cxn modelId="{525AA34C-559B-40CB-83A4-AE6EDCB4F624}" type="presOf" srcId="{E2049629-803B-47DA-8EEB-35945D1BBB39}" destId="{60A18560-28FD-41F8-8F8E-614D8D81159E}" srcOrd="0" destOrd="3" presId="urn:microsoft.com/office/officeart/2005/8/layout/hList1"/>
    <dgm:cxn modelId="{D05CEA14-45FD-4AC4-BE8C-F59D27B9867A}" srcId="{57A94ECA-622B-43EB-A5F9-4B308FAA2471}" destId="{0B1552D0-4700-4772-B34C-429FB951C12E}" srcOrd="2" destOrd="0" parTransId="{BC0B2E66-ADA3-411A-B1DF-C872DA11FC01}" sibTransId="{117BB524-7B15-4496-9D98-1D9802628BAD}"/>
    <dgm:cxn modelId="{CBDCB67A-735F-4A20-AEA8-802C6E1CA284}" srcId="{57A94ECA-622B-43EB-A5F9-4B308FAA2471}" destId="{E2049629-803B-47DA-8EEB-35945D1BBB39}" srcOrd="3" destOrd="0" parTransId="{79870798-130C-4FF2-A8FC-7740386E3E6C}" sibTransId="{DFF66CFF-094E-45EE-9F9F-63863E104D8C}"/>
    <dgm:cxn modelId="{5B5A1672-6DF9-4CD8-9B94-E47C6B538B00}" type="presOf" srcId="{49BC7AB3-698F-4379-A86F-29F2DAAC5605}" destId="{6C6021EA-F088-40E5-A142-9D35540D6961}" srcOrd="0" destOrd="0" presId="urn:microsoft.com/office/officeart/2005/8/layout/hList1"/>
    <dgm:cxn modelId="{690349D2-C436-4742-9D4D-1AC4CEA205D1}" srcId="{0497A99F-F117-4D4D-B92C-B396856E0751}" destId="{0BFB2991-7459-4759-992A-CED5E880A8CF}" srcOrd="2" destOrd="0" parTransId="{563D7273-9BAD-43B5-93EA-2A95B83C7934}" sibTransId="{E6D471E3-8DF8-430D-8137-4D191522893B}"/>
    <dgm:cxn modelId="{BECFA364-5B9A-4392-9BE7-3B28E3B24E1C}" srcId="{57A94ECA-622B-43EB-A5F9-4B308FAA2471}" destId="{64C06AD2-29FF-4DA1-93CC-CEF1ED18B6AA}" srcOrd="1" destOrd="0" parTransId="{5F8C39E6-7109-41C8-A23D-D2224A745D38}" sibTransId="{277A96A6-3D5E-4E94-9172-5A9771599B31}"/>
    <dgm:cxn modelId="{45793E02-287F-41E5-93B4-5583A4442C1A}" srcId="{0BFB2991-7459-4759-992A-CED5E880A8CF}" destId="{4BB51521-C3AE-4C09-B767-36987D446522}" srcOrd="3" destOrd="0" parTransId="{F157B5FF-F80C-46B3-8269-8941DE5397C1}" sibTransId="{75EF50ED-91D4-4888-9888-989B6B495F15}"/>
    <dgm:cxn modelId="{F6AF8F90-6241-4B73-B64F-262AB6499D21}" type="presOf" srcId="{FAA2414B-39FF-4816-9868-522B12369ED9}" destId="{CF1DADDC-5611-4304-AC28-3E468A985B97}" srcOrd="0" destOrd="2" presId="urn:microsoft.com/office/officeart/2005/8/layout/hList1"/>
    <dgm:cxn modelId="{35B6950D-9688-43A9-A5EB-350383A798F6}" type="presOf" srcId="{0BFB2991-7459-4759-992A-CED5E880A8CF}" destId="{5446D618-E8E7-4748-9DF0-6DE398DCBA9D}" srcOrd="0" destOrd="0" presId="urn:microsoft.com/office/officeart/2005/8/layout/hList1"/>
    <dgm:cxn modelId="{DB0B4AF3-07C8-4D0D-B6A8-E970CAFCF51C}" type="presOf" srcId="{64C06AD2-29FF-4DA1-93CC-CEF1ED18B6AA}" destId="{60A18560-28FD-41F8-8F8E-614D8D81159E}" srcOrd="0" destOrd="1" presId="urn:microsoft.com/office/officeart/2005/8/layout/hList1"/>
    <dgm:cxn modelId="{20A1F22F-0A4D-4C59-96E5-BB39FEFF3794}" type="presOf" srcId="{4BB51521-C3AE-4C09-B767-36987D446522}" destId="{8F1670A4-88CC-4E79-96AC-FE53E3008DED}" srcOrd="0" destOrd="3" presId="urn:microsoft.com/office/officeart/2005/8/layout/hList1"/>
    <dgm:cxn modelId="{DA218C95-FB16-44C8-AC2E-9B48DD09861E}" type="presOf" srcId="{5A69C56C-5893-496B-91A5-251FAE99E7E6}" destId="{CF1DADDC-5611-4304-AC28-3E468A985B97}" srcOrd="0" destOrd="3" presId="urn:microsoft.com/office/officeart/2005/8/layout/hList1"/>
    <dgm:cxn modelId="{233DEB44-24D1-4C8E-A525-7A29667B74CB}" type="presOf" srcId="{0497A99F-F117-4D4D-B92C-B396856E0751}" destId="{9351DF8F-AA3F-48CF-8657-2F6DEB2613E9}" srcOrd="0" destOrd="0" presId="urn:microsoft.com/office/officeart/2005/8/layout/hList1"/>
    <dgm:cxn modelId="{15C26499-0B68-4CC7-A74A-B7D308CFFAF6}" type="presOf" srcId="{DD5DACA4-3F86-4DD9-BF8D-6EB3E50BC552}" destId="{60A18560-28FD-41F8-8F8E-614D8D81159E}" srcOrd="0" destOrd="0" presId="urn:microsoft.com/office/officeart/2005/8/layout/hList1"/>
    <dgm:cxn modelId="{DEA7EF0B-13A7-4625-B881-BA7F50E442E8}" srcId="{57A94ECA-622B-43EB-A5F9-4B308FAA2471}" destId="{DD5DACA4-3F86-4DD9-BF8D-6EB3E50BC552}" srcOrd="0" destOrd="0" parTransId="{A3B34ED7-7EBE-4F7B-A4D9-BF4C02C23EE8}" sibTransId="{58FB563B-C5A4-4360-86A6-B76E01FC8674}"/>
    <dgm:cxn modelId="{813795C1-098B-4798-9632-6CD4F03E8896}" srcId="{49BC7AB3-698F-4379-A86F-29F2DAAC5605}" destId="{FAA2414B-39FF-4816-9868-522B12369ED9}" srcOrd="2" destOrd="0" parTransId="{456C1605-5B36-4D28-ABE4-A0B031F927F1}" sibTransId="{DE83A8DE-5201-4431-B7C0-C493F60A6057}"/>
    <dgm:cxn modelId="{59F6C6E3-FF90-4125-8133-39834BB4B8C5}" type="presOf" srcId="{172A0F1E-97EA-47C2-8422-FAAC833D07D4}" destId="{CF1DADDC-5611-4304-AC28-3E468A985B97}" srcOrd="0" destOrd="1" presId="urn:microsoft.com/office/officeart/2005/8/layout/hList1"/>
    <dgm:cxn modelId="{D6459E33-34C6-45DD-9151-440E9967554F}" srcId="{0497A99F-F117-4D4D-B92C-B396856E0751}" destId="{57A94ECA-622B-43EB-A5F9-4B308FAA2471}" srcOrd="1" destOrd="0" parTransId="{B240F6E3-B712-420A-B82A-3BEE9935DF60}" sibTransId="{DB3982E4-B255-4DF9-BE8B-879AE6936066}"/>
    <dgm:cxn modelId="{E2C1FAC1-094A-4B87-9BDF-447C5E8D1EA2}" type="presOf" srcId="{EDCB6B24-A7D5-4822-868E-3B5826881BEE}" destId="{8F1670A4-88CC-4E79-96AC-FE53E3008DED}" srcOrd="0" destOrd="0" presId="urn:microsoft.com/office/officeart/2005/8/layout/hList1"/>
    <dgm:cxn modelId="{95840CBD-B252-4155-A71F-E502CD87EC38}" type="presOf" srcId="{329008B8-EEED-4CE7-89D1-A4886FC16F04}" destId="{8F1670A4-88CC-4E79-96AC-FE53E3008DED}" srcOrd="0" destOrd="1" presId="urn:microsoft.com/office/officeart/2005/8/layout/hList1"/>
    <dgm:cxn modelId="{C6EFACBA-9ED5-46B5-B7D2-7547BE5ECFE6}" srcId="{0BFB2991-7459-4759-992A-CED5E880A8CF}" destId="{329008B8-EEED-4CE7-89D1-A4886FC16F04}" srcOrd="1" destOrd="0" parTransId="{9B83720D-BE8D-4C4F-B8FF-246A22563786}" sibTransId="{32F01B6C-630D-4571-8D80-856733BF3737}"/>
    <dgm:cxn modelId="{BB45D9BA-A90C-4BAA-8109-C3496177E179}" type="presOf" srcId="{8A8A95D6-0F4B-45A2-A286-E4BFE31B55AC}" destId="{8F1670A4-88CC-4E79-96AC-FE53E3008DED}" srcOrd="0" destOrd="2" presId="urn:microsoft.com/office/officeart/2005/8/layout/hList1"/>
    <dgm:cxn modelId="{2B74C0FF-3336-430D-BF29-91B5677922D1}" type="presOf" srcId="{F853B6AE-5DF1-479A-A4E3-E527141B2D00}" destId="{CF1DADDC-5611-4304-AC28-3E468A985B97}" srcOrd="0" destOrd="0" presId="urn:microsoft.com/office/officeart/2005/8/layout/hList1"/>
    <dgm:cxn modelId="{FF1AA56D-A838-452C-96D6-0FB9E27DCBCE}" srcId="{49BC7AB3-698F-4379-A86F-29F2DAAC5605}" destId="{5A69C56C-5893-496B-91A5-251FAE99E7E6}" srcOrd="3" destOrd="0" parTransId="{8D32983D-5E34-4BFF-B92F-7A8F5FA0C0E4}" sibTransId="{4AFCA303-2F1A-4E14-9901-E0FF55463E54}"/>
    <dgm:cxn modelId="{9F742292-E77E-4643-9142-A1EF190219B6}" type="presOf" srcId="{0B1552D0-4700-4772-B34C-429FB951C12E}" destId="{60A18560-28FD-41F8-8F8E-614D8D81159E}" srcOrd="0" destOrd="2" presId="urn:microsoft.com/office/officeart/2005/8/layout/hList1"/>
    <dgm:cxn modelId="{832D2715-20B6-4B27-97A3-FEEB34DB4CFF}" srcId="{49BC7AB3-698F-4379-A86F-29F2DAAC5605}" destId="{F853B6AE-5DF1-479A-A4E3-E527141B2D00}" srcOrd="0" destOrd="0" parTransId="{144C9586-9EF5-4717-9ACF-01FABB63E640}" sibTransId="{43EAA4DF-1466-4445-A15A-B899521627B5}"/>
    <dgm:cxn modelId="{54B5600A-46F9-4DBD-A885-C3EA929148E0}" srcId="{0BFB2991-7459-4759-992A-CED5E880A8CF}" destId="{8A8A95D6-0F4B-45A2-A286-E4BFE31B55AC}" srcOrd="2" destOrd="0" parTransId="{4A3E2F13-B153-44F4-89C0-7DC303ED6776}" sibTransId="{7B5BFE2E-FF33-4DE0-B79D-6C7DF0977C33}"/>
    <dgm:cxn modelId="{6628A15E-8832-4FB9-964D-042B56F07D12}" srcId="{49BC7AB3-698F-4379-A86F-29F2DAAC5605}" destId="{172A0F1E-97EA-47C2-8422-FAAC833D07D4}" srcOrd="1" destOrd="0" parTransId="{839F5127-6E1B-4852-9494-6CDF0DECBDB0}" sibTransId="{810FBF4C-E905-4F9F-9ECF-EAE5A7C278C2}"/>
    <dgm:cxn modelId="{EB4B3315-DBDD-47E2-A3F1-68CF7BF4ACEA}" type="presParOf" srcId="{9351DF8F-AA3F-48CF-8657-2F6DEB2613E9}" destId="{6F8870A8-AC37-40AC-95AB-F12BE200D87A}" srcOrd="0" destOrd="0" presId="urn:microsoft.com/office/officeart/2005/8/layout/hList1"/>
    <dgm:cxn modelId="{7B5CDF08-48DD-42D6-97F0-F2D56A601E1C}" type="presParOf" srcId="{6F8870A8-AC37-40AC-95AB-F12BE200D87A}" destId="{6C6021EA-F088-40E5-A142-9D35540D6961}" srcOrd="0" destOrd="0" presId="urn:microsoft.com/office/officeart/2005/8/layout/hList1"/>
    <dgm:cxn modelId="{A23B6E10-53EA-41BF-8580-F5D538928ADB}" type="presParOf" srcId="{6F8870A8-AC37-40AC-95AB-F12BE200D87A}" destId="{CF1DADDC-5611-4304-AC28-3E468A985B97}" srcOrd="1" destOrd="0" presId="urn:microsoft.com/office/officeart/2005/8/layout/hList1"/>
    <dgm:cxn modelId="{EEDEDC2C-3995-4ECA-88E8-D0A1B8A2366D}" type="presParOf" srcId="{9351DF8F-AA3F-48CF-8657-2F6DEB2613E9}" destId="{0E0A4D2E-6646-4C72-B739-084E848C4F7F}" srcOrd="1" destOrd="0" presId="urn:microsoft.com/office/officeart/2005/8/layout/hList1"/>
    <dgm:cxn modelId="{2C83C67A-1B85-4997-B045-A749F0C82BD0}" type="presParOf" srcId="{9351DF8F-AA3F-48CF-8657-2F6DEB2613E9}" destId="{83CA8155-1844-4DD7-ABF9-9033D18C395D}" srcOrd="2" destOrd="0" presId="urn:microsoft.com/office/officeart/2005/8/layout/hList1"/>
    <dgm:cxn modelId="{DD3F26F9-4637-4524-ABFE-D88462FCB41D}" type="presParOf" srcId="{83CA8155-1844-4DD7-ABF9-9033D18C395D}" destId="{E1C91811-3CF1-4EED-924D-321BD62B4171}" srcOrd="0" destOrd="0" presId="urn:microsoft.com/office/officeart/2005/8/layout/hList1"/>
    <dgm:cxn modelId="{4AE6EEB5-5E8E-42E1-97A8-54E7F79147D4}" type="presParOf" srcId="{83CA8155-1844-4DD7-ABF9-9033D18C395D}" destId="{60A18560-28FD-41F8-8F8E-614D8D81159E}" srcOrd="1" destOrd="0" presId="urn:microsoft.com/office/officeart/2005/8/layout/hList1"/>
    <dgm:cxn modelId="{E5F183E5-364D-4EA1-B61A-CAD35DF82252}" type="presParOf" srcId="{9351DF8F-AA3F-48CF-8657-2F6DEB2613E9}" destId="{D2A0A724-6552-45EF-8768-2A225BBDDB08}" srcOrd="3" destOrd="0" presId="urn:microsoft.com/office/officeart/2005/8/layout/hList1"/>
    <dgm:cxn modelId="{89F7EEE3-B28F-4C02-B37B-DF86C0420A51}" type="presParOf" srcId="{9351DF8F-AA3F-48CF-8657-2F6DEB2613E9}" destId="{B6DA1AED-D104-4FD2-844A-B8870D2E75FD}" srcOrd="4" destOrd="0" presId="urn:microsoft.com/office/officeart/2005/8/layout/hList1"/>
    <dgm:cxn modelId="{29934769-3B71-4BF7-A40E-F911932E3DB3}" type="presParOf" srcId="{B6DA1AED-D104-4FD2-844A-B8870D2E75FD}" destId="{5446D618-E8E7-4748-9DF0-6DE398DCBA9D}" srcOrd="0" destOrd="0" presId="urn:microsoft.com/office/officeart/2005/8/layout/hList1"/>
    <dgm:cxn modelId="{B4948334-EBD8-4408-ADA1-F9769626D65F}" type="presParOf" srcId="{B6DA1AED-D104-4FD2-844A-B8870D2E75FD}" destId="{8F1670A4-88CC-4E79-96AC-FE53E3008DED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682A7D2C-AF82-44E6-87D0-43DFFBF41AD3}">
      <dsp:nvSpPr>
        <dsp:cNvPr id="0" name=""/>
        <dsp:cNvSpPr/>
      </dsp:nvSpPr>
      <dsp:spPr>
        <a:xfrm rot="10800000">
          <a:off x="555314" y="0"/>
          <a:ext cx="7437586" cy="685517"/>
        </a:xfrm>
        <a:prstGeom prst="homePlat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2294" tIns="76200" rIns="14224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/>
            <a:t>Составление</a:t>
          </a:r>
          <a:r>
            <a:rPr lang="ru-RU" sz="2000" b="1" kern="1200" baseline="0" dirty="0" smtClean="0"/>
            <a:t> проекта бюджета</a:t>
          </a:r>
          <a:endParaRPr lang="ru-RU" sz="2000" b="1" kern="1200" dirty="0"/>
        </a:p>
      </dsp:txBody>
      <dsp:txXfrm rot="10800000">
        <a:off x="555314" y="0"/>
        <a:ext cx="7437586" cy="685517"/>
      </dsp:txXfrm>
    </dsp:sp>
    <dsp:sp modelId="{C67878A6-EE19-4D9C-B877-8D600EB07AEC}">
      <dsp:nvSpPr>
        <dsp:cNvPr id="0" name=""/>
        <dsp:cNvSpPr/>
      </dsp:nvSpPr>
      <dsp:spPr>
        <a:xfrm>
          <a:off x="1104602" y="1177"/>
          <a:ext cx="685517" cy="685517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C36BFE4-E141-41F8-8887-6B1FBF98697B}">
      <dsp:nvSpPr>
        <dsp:cNvPr id="0" name=""/>
        <dsp:cNvSpPr/>
      </dsp:nvSpPr>
      <dsp:spPr>
        <a:xfrm rot="10800000">
          <a:off x="648059" y="891327"/>
          <a:ext cx="7344841" cy="685517"/>
        </a:xfrm>
        <a:prstGeom prst="homePlat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2294" tIns="76200" rIns="14224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/>
            <a:t>Рассмотрение</a:t>
          </a:r>
          <a:r>
            <a:rPr lang="ru-RU" sz="2000" b="1" kern="1200" baseline="0" dirty="0" smtClean="0"/>
            <a:t> и утверждение бюджета</a:t>
          </a:r>
          <a:endParaRPr lang="ru-RU" sz="2000" b="1" kern="1200" dirty="0"/>
        </a:p>
      </dsp:txBody>
      <dsp:txXfrm rot="10800000">
        <a:off x="648059" y="891327"/>
        <a:ext cx="7344841" cy="685517"/>
      </dsp:txXfrm>
    </dsp:sp>
    <dsp:sp modelId="{ABA6FE47-8655-4EAE-BE98-C1B99F9639A5}">
      <dsp:nvSpPr>
        <dsp:cNvPr id="0" name=""/>
        <dsp:cNvSpPr/>
      </dsp:nvSpPr>
      <dsp:spPr>
        <a:xfrm>
          <a:off x="1104602" y="891327"/>
          <a:ext cx="685517" cy="685517"/>
        </a:xfrm>
        <a:prstGeom prst="ellipse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E8E68FE-0BFC-4C08-BE0A-14DE7531FC93}">
      <dsp:nvSpPr>
        <dsp:cNvPr id="0" name=""/>
        <dsp:cNvSpPr/>
      </dsp:nvSpPr>
      <dsp:spPr>
        <a:xfrm rot="10800000">
          <a:off x="648059" y="1781477"/>
          <a:ext cx="7344841" cy="685517"/>
        </a:xfrm>
        <a:prstGeom prst="homePlat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2294" tIns="76200" rIns="14224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smtClean="0"/>
            <a:t>Исполнение бюджета</a:t>
          </a:r>
          <a:endParaRPr lang="ru-RU" sz="2000" b="1" kern="1200" dirty="0"/>
        </a:p>
      </dsp:txBody>
      <dsp:txXfrm rot="10800000">
        <a:off x="648059" y="1781477"/>
        <a:ext cx="7344841" cy="685517"/>
      </dsp:txXfrm>
    </dsp:sp>
    <dsp:sp modelId="{862B6A97-044F-4BDE-A8FE-99BC6077D973}">
      <dsp:nvSpPr>
        <dsp:cNvPr id="0" name=""/>
        <dsp:cNvSpPr/>
      </dsp:nvSpPr>
      <dsp:spPr>
        <a:xfrm>
          <a:off x="1104602" y="1781477"/>
          <a:ext cx="685517" cy="685517"/>
        </a:xfrm>
        <a:prstGeom prst="ellipse">
          <a:avLst/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2B28B3A-B306-45EA-AE97-1E37605E61AB}">
      <dsp:nvSpPr>
        <dsp:cNvPr id="0" name=""/>
        <dsp:cNvSpPr/>
      </dsp:nvSpPr>
      <dsp:spPr>
        <a:xfrm rot="10800000">
          <a:off x="648059" y="2671626"/>
          <a:ext cx="7344841" cy="685517"/>
        </a:xfrm>
        <a:prstGeom prst="homePlat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2294" tIns="76200" rIns="14224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/>
            <a:t>Составление, внешняя проверка и утверждение </a:t>
          </a:r>
          <a:endParaRPr lang="en-US" sz="2000" b="1" kern="1200" dirty="0" smtClean="0"/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/>
            <a:t>бюджетной</a:t>
          </a:r>
          <a:r>
            <a:rPr lang="ru-RU" sz="2000" b="1" kern="1200" baseline="0" dirty="0" smtClean="0"/>
            <a:t> отчетности</a:t>
          </a:r>
          <a:endParaRPr lang="ru-RU" sz="2000" b="1" kern="1200" dirty="0"/>
        </a:p>
      </dsp:txBody>
      <dsp:txXfrm rot="10800000">
        <a:off x="648059" y="2671626"/>
        <a:ext cx="7344841" cy="685517"/>
      </dsp:txXfrm>
    </dsp:sp>
    <dsp:sp modelId="{381EBC5D-19D8-444E-BA05-7E89F0C96006}">
      <dsp:nvSpPr>
        <dsp:cNvPr id="0" name=""/>
        <dsp:cNvSpPr/>
      </dsp:nvSpPr>
      <dsp:spPr>
        <a:xfrm>
          <a:off x="1104602" y="2671626"/>
          <a:ext cx="685517" cy="685517"/>
        </a:xfrm>
        <a:prstGeom prst="ellipse">
          <a:avLst/>
        </a:prstGeom>
        <a:blipFill rotWithShape="0">
          <a:blip xmlns:r="http://schemas.openxmlformats.org/officeDocument/2006/relationships" r:embed="rId4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687C771-2E44-4845-AD6A-3CC2D8F4CD03}">
      <dsp:nvSpPr>
        <dsp:cNvPr id="0" name=""/>
        <dsp:cNvSpPr/>
      </dsp:nvSpPr>
      <dsp:spPr>
        <a:xfrm rot="10800000">
          <a:off x="555314" y="3562954"/>
          <a:ext cx="7437586" cy="685517"/>
        </a:xfrm>
        <a:prstGeom prst="homePlat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2294" tIns="76200" rIns="14224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/>
            <a:t>Муниципальный финансовый контроль</a:t>
          </a:r>
          <a:endParaRPr lang="ru-RU" sz="2000" b="1" kern="1200" dirty="0"/>
        </a:p>
      </dsp:txBody>
      <dsp:txXfrm rot="10800000">
        <a:off x="555314" y="3562954"/>
        <a:ext cx="7437586" cy="685517"/>
      </dsp:txXfrm>
    </dsp:sp>
    <dsp:sp modelId="{5AB1F1D9-D685-4B30-B5C4-DD613126F68B}">
      <dsp:nvSpPr>
        <dsp:cNvPr id="0" name=""/>
        <dsp:cNvSpPr/>
      </dsp:nvSpPr>
      <dsp:spPr>
        <a:xfrm>
          <a:off x="1104602" y="3561776"/>
          <a:ext cx="685517" cy="685517"/>
        </a:xfrm>
        <a:prstGeom prst="ellipse">
          <a:avLst/>
        </a:prstGeom>
        <a:blipFill rotWithShape="0">
          <a:blip xmlns:r="http://schemas.openxmlformats.org/officeDocument/2006/relationships" r:embed="rId5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32922D6B-6B4E-4032-9B01-2309E09B9597}">
      <dsp:nvSpPr>
        <dsp:cNvPr id="0" name=""/>
        <dsp:cNvSpPr/>
      </dsp:nvSpPr>
      <dsp:spPr>
        <a:xfrm>
          <a:off x="0" y="0"/>
          <a:ext cx="8496944" cy="1219200"/>
        </a:xfrm>
        <a:prstGeom prst="rect">
          <a:avLst/>
        </a:prstGeom>
        <a:solidFill>
          <a:schemeClr val="accent5">
            <a:shade val="8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2800" b="1" kern="1200" cap="none" spc="0" dirty="0" smtClean="0">
              <a:ln w="17780" cmpd="sng">
                <a:prstDash val="solid"/>
                <a:miter lim="800000"/>
              </a:ln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rPr>
            <a:t>Составление проекта муниципального бюджета основывается на:</a:t>
          </a:r>
        </a:p>
        <a:p>
          <a:pPr lvl="0" defTabSz="2489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kern="1200" dirty="0"/>
        </a:p>
      </dsp:txBody>
      <dsp:txXfrm>
        <a:off x="0" y="0"/>
        <a:ext cx="8496944" cy="1219200"/>
      </dsp:txXfrm>
    </dsp:sp>
    <dsp:sp modelId="{AA0B4F96-58F0-4E2A-B826-87C7FB55052F}">
      <dsp:nvSpPr>
        <dsp:cNvPr id="0" name=""/>
        <dsp:cNvSpPr/>
      </dsp:nvSpPr>
      <dsp:spPr>
        <a:xfrm>
          <a:off x="0" y="1239912"/>
          <a:ext cx="2124236" cy="2560320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kern="1200" dirty="0" smtClean="0"/>
            <a:t>Бюджетном послании Президента Российской Федерации</a:t>
          </a:r>
          <a:endParaRPr lang="ru-RU" sz="2100" kern="1200" dirty="0"/>
        </a:p>
      </dsp:txBody>
      <dsp:txXfrm>
        <a:off x="0" y="1239912"/>
        <a:ext cx="2124236" cy="2560320"/>
      </dsp:txXfrm>
    </dsp:sp>
    <dsp:sp modelId="{DDABBEB5-3D5B-48FE-B7F2-B00EF4F06A30}">
      <dsp:nvSpPr>
        <dsp:cNvPr id="0" name=""/>
        <dsp:cNvSpPr/>
      </dsp:nvSpPr>
      <dsp:spPr>
        <a:xfrm>
          <a:off x="2124236" y="1219200"/>
          <a:ext cx="2124236" cy="2560320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kern="1200" dirty="0" smtClean="0"/>
            <a:t>Прогнозе социально-экономического развития муниципального района</a:t>
          </a:r>
          <a:endParaRPr lang="ru-RU" sz="2100" kern="1200" dirty="0"/>
        </a:p>
      </dsp:txBody>
      <dsp:txXfrm>
        <a:off x="2124236" y="1219200"/>
        <a:ext cx="2124236" cy="2560320"/>
      </dsp:txXfrm>
    </dsp:sp>
    <dsp:sp modelId="{92C0CF4C-3428-44F7-A80A-C86BFA77C7C8}">
      <dsp:nvSpPr>
        <dsp:cNvPr id="0" name=""/>
        <dsp:cNvSpPr/>
      </dsp:nvSpPr>
      <dsp:spPr>
        <a:xfrm>
          <a:off x="4248472" y="1219200"/>
          <a:ext cx="2124236" cy="2560320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kern="1200" dirty="0" smtClean="0"/>
            <a:t>Основных направлениях бюджетной и налоговой политики</a:t>
          </a:r>
          <a:endParaRPr lang="ru-RU" sz="2100" kern="1200" dirty="0"/>
        </a:p>
      </dsp:txBody>
      <dsp:txXfrm>
        <a:off x="4248472" y="1219200"/>
        <a:ext cx="2124236" cy="2560320"/>
      </dsp:txXfrm>
    </dsp:sp>
    <dsp:sp modelId="{236E7863-6CB2-4062-8D5B-FFAAAA8F00E0}">
      <dsp:nvSpPr>
        <dsp:cNvPr id="0" name=""/>
        <dsp:cNvSpPr/>
      </dsp:nvSpPr>
      <dsp:spPr>
        <a:xfrm>
          <a:off x="6372708" y="1219200"/>
          <a:ext cx="2124236" cy="2560320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kern="1200" dirty="0" smtClean="0"/>
            <a:t>Муниципальных программах муниципального района</a:t>
          </a:r>
          <a:endParaRPr lang="ru-RU" sz="2100" kern="1200" dirty="0"/>
        </a:p>
      </dsp:txBody>
      <dsp:txXfrm>
        <a:off x="6372708" y="1219200"/>
        <a:ext cx="2124236" cy="2560320"/>
      </dsp:txXfrm>
    </dsp:sp>
    <dsp:sp modelId="{91610374-EA05-43E7-B8E4-46081F22DABF}">
      <dsp:nvSpPr>
        <dsp:cNvPr id="0" name=""/>
        <dsp:cNvSpPr/>
      </dsp:nvSpPr>
      <dsp:spPr>
        <a:xfrm>
          <a:off x="0" y="3779520"/>
          <a:ext cx="8496944" cy="284480"/>
        </a:xfrm>
        <a:prstGeom prst="rect">
          <a:avLst/>
        </a:prstGeom>
        <a:solidFill>
          <a:schemeClr val="accent5">
            <a:shade val="8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6C6021EA-F088-40E5-A142-9D35540D6961}">
      <dsp:nvSpPr>
        <dsp:cNvPr id="0" name=""/>
        <dsp:cNvSpPr/>
      </dsp:nvSpPr>
      <dsp:spPr>
        <a:xfrm>
          <a:off x="2700" y="382123"/>
          <a:ext cx="2632792" cy="860508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904" tIns="69088" rIns="120904" bIns="69088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b="1" kern="1200" dirty="0" smtClean="0"/>
            <a:t>Мероприятия в области жилищного хозяйства</a:t>
          </a:r>
          <a:endParaRPr lang="ru-RU" sz="1700" b="1" kern="1200" dirty="0"/>
        </a:p>
      </dsp:txBody>
      <dsp:txXfrm>
        <a:off x="2700" y="382123"/>
        <a:ext cx="2632792" cy="860508"/>
      </dsp:txXfrm>
    </dsp:sp>
    <dsp:sp modelId="{CF1DADDC-5611-4304-AC28-3E468A985B97}">
      <dsp:nvSpPr>
        <dsp:cNvPr id="0" name=""/>
        <dsp:cNvSpPr/>
      </dsp:nvSpPr>
      <dsp:spPr>
        <a:xfrm>
          <a:off x="2700" y="1242632"/>
          <a:ext cx="2632792" cy="3919860"/>
        </a:xfrm>
        <a:prstGeom prst="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0678" tIns="90678" rIns="120904" bIns="136017" numCol="1" spcCol="1270" anchor="t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700" kern="1200" dirty="0" smtClean="0"/>
            <a:t>Капитальный ремонт многоквартирных домов;</a:t>
          </a:r>
          <a:endParaRPr lang="ru-RU" sz="1700" kern="1200" dirty="0"/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700" kern="1200" dirty="0" smtClean="0"/>
            <a:t>Ремонт специализированного жилищного фонда</a:t>
          </a:r>
          <a:endParaRPr lang="ru-RU" sz="1700" kern="1200" dirty="0"/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700" kern="1200" dirty="0" smtClean="0"/>
            <a:t>Капитальный ремонт и ремонт дворовых территорий многоквартирных домов, проездов к дворовым территориям</a:t>
          </a:r>
          <a:endParaRPr lang="ru-RU" sz="1700" kern="1200" dirty="0"/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700" kern="1200" dirty="0" smtClean="0"/>
            <a:t>Переселение граждан из ветхого и аварийного жилищного фонда</a:t>
          </a:r>
          <a:endParaRPr lang="ru-RU" sz="1700" kern="1200" dirty="0"/>
        </a:p>
      </dsp:txBody>
      <dsp:txXfrm>
        <a:off x="2700" y="1242632"/>
        <a:ext cx="2632792" cy="3919860"/>
      </dsp:txXfrm>
    </dsp:sp>
    <dsp:sp modelId="{E1C91811-3CF1-4EED-924D-321BD62B4171}">
      <dsp:nvSpPr>
        <dsp:cNvPr id="0" name=""/>
        <dsp:cNvSpPr/>
      </dsp:nvSpPr>
      <dsp:spPr>
        <a:xfrm>
          <a:off x="3004083" y="382123"/>
          <a:ext cx="2632792" cy="860508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904" tIns="69088" rIns="120904" bIns="69088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b="1" kern="1200" dirty="0" smtClean="0"/>
            <a:t>Мероприятия в области коммунального хозяйства</a:t>
          </a:r>
          <a:endParaRPr lang="ru-RU" sz="1700" b="1" kern="1200" dirty="0"/>
        </a:p>
      </dsp:txBody>
      <dsp:txXfrm>
        <a:off x="3004083" y="382123"/>
        <a:ext cx="2632792" cy="860508"/>
      </dsp:txXfrm>
    </dsp:sp>
    <dsp:sp modelId="{60A18560-28FD-41F8-8F8E-614D8D81159E}">
      <dsp:nvSpPr>
        <dsp:cNvPr id="0" name=""/>
        <dsp:cNvSpPr/>
      </dsp:nvSpPr>
      <dsp:spPr>
        <a:xfrm>
          <a:off x="3004083" y="1242632"/>
          <a:ext cx="2632792" cy="3919860"/>
        </a:xfrm>
        <a:prstGeom prst="rect">
          <a:avLst/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0678" tIns="90678" rIns="120904" bIns="136017" numCol="1" spcCol="1270" anchor="t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700" kern="1200" dirty="0" smtClean="0"/>
            <a:t>Проектирование и строительство систем водоснабжения</a:t>
          </a:r>
          <a:endParaRPr lang="ru-RU" sz="1700" kern="1200" dirty="0"/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700" kern="1200" dirty="0" smtClean="0"/>
            <a:t>Разработка схемы теплоснабжения муниципального образования </a:t>
          </a:r>
          <a:r>
            <a:rPr lang="ru-RU" sz="1700" kern="1200" dirty="0" err="1" smtClean="0"/>
            <a:t>Парабельский</a:t>
          </a:r>
          <a:r>
            <a:rPr lang="ru-RU" sz="1700" kern="1200" dirty="0" smtClean="0"/>
            <a:t> район</a:t>
          </a:r>
          <a:endParaRPr lang="ru-RU" sz="1700" kern="1200" dirty="0"/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700" kern="1200" dirty="0" smtClean="0"/>
            <a:t>Газификация муниципального образования </a:t>
          </a:r>
          <a:r>
            <a:rPr lang="ru-RU" sz="1700" kern="1200" dirty="0" err="1" smtClean="0"/>
            <a:t>Парабельский</a:t>
          </a:r>
          <a:r>
            <a:rPr lang="ru-RU" sz="1700" kern="1200" dirty="0" smtClean="0"/>
            <a:t> район</a:t>
          </a:r>
          <a:endParaRPr lang="ru-RU" sz="1700" kern="1200" dirty="0"/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700" kern="1200" dirty="0"/>
        </a:p>
      </dsp:txBody>
      <dsp:txXfrm>
        <a:off x="3004083" y="1242632"/>
        <a:ext cx="2632792" cy="3919860"/>
      </dsp:txXfrm>
    </dsp:sp>
    <dsp:sp modelId="{5446D618-E8E7-4748-9DF0-6DE398DCBA9D}">
      <dsp:nvSpPr>
        <dsp:cNvPr id="0" name=""/>
        <dsp:cNvSpPr/>
      </dsp:nvSpPr>
      <dsp:spPr>
        <a:xfrm>
          <a:off x="6005467" y="382123"/>
          <a:ext cx="2632792" cy="860508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904" tIns="69088" rIns="120904" bIns="69088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b="1" kern="1200" dirty="0" smtClean="0"/>
            <a:t>Благоустройство территории</a:t>
          </a:r>
          <a:endParaRPr lang="ru-RU" sz="1700" b="1" kern="1200" dirty="0"/>
        </a:p>
      </dsp:txBody>
      <dsp:txXfrm>
        <a:off x="6005467" y="382123"/>
        <a:ext cx="2632792" cy="860508"/>
      </dsp:txXfrm>
    </dsp:sp>
    <dsp:sp modelId="{8F1670A4-88CC-4E79-96AC-FE53E3008DED}">
      <dsp:nvSpPr>
        <dsp:cNvPr id="0" name=""/>
        <dsp:cNvSpPr/>
      </dsp:nvSpPr>
      <dsp:spPr>
        <a:xfrm>
          <a:off x="6005467" y="1242632"/>
          <a:ext cx="2632792" cy="3919860"/>
        </a:xfrm>
        <a:prstGeom prst="rect">
          <a:avLst/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0678" tIns="90678" rIns="120904" bIns="136017" numCol="1" spcCol="1270" anchor="t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700" kern="1200" dirty="0" smtClean="0"/>
            <a:t>Уличное освещения</a:t>
          </a:r>
          <a:endParaRPr lang="ru-RU" sz="1700" kern="1200" dirty="0"/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700" kern="1200" dirty="0" smtClean="0"/>
            <a:t>Озеленение территории</a:t>
          </a:r>
          <a:endParaRPr lang="ru-RU" sz="1700" kern="1200" dirty="0"/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700" kern="1200" dirty="0" smtClean="0"/>
            <a:t>Содержание мест захоронения</a:t>
          </a:r>
          <a:endParaRPr lang="ru-RU" sz="1700" kern="1200" dirty="0"/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700" kern="1200" dirty="0" smtClean="0"/>
            <a:t>Прочие мероприятия по благоустройству</a:t>
          </a:r>
          <a:endParaRPr lang="ru-RU" sz="1700" kern="1200" dirty="0"/>
        </a:p>
      </dsp:txBody>
      <dsp:txXfrm>
        <a:off x="6005467" y="1242632"/>
        <a:ext cx="2632792" cy="391986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3">
  <dgm:title val=""/>
  <dgm:desc val=""/>
  <dgm:catLst>
    <dgm:cat type="list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5" srcId="0" destId="1" srcOrd="0" destOrd="0"/>
        <dgm:cxn modelId="6" srcId="1" destId="2" srcOrd="0" destOrd="0"/>
        <dgm:cxn modelId="7" srcId="1" destId="3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6" srcId="0" destId="1" srcOrd="0" destOrd="0"/>
        <dgm:cxn modelId="7" srcId="1" destId="2" srcOrd="0" destOrd="0"/>
        <dgm:cxn modelId="8" srcId="1" destId="3" srcOrd="1" destOrd="0"/>
        <dgm:cxn modelId="9" srcId="1" destId="4" srcOrd="2" destOrd="0"/>
        <dgm:cxn modelId="10" srcId="1" destId="5" srcOrd="3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roof" refType="w"/>
      <dgm:constr type="h" for="ch" forName="roof" refType="h" fact="0.3"/>
      <dgm:constr type="primFontSz" for="ch" forName="roof" val="65"/>
      <dgm:constr type="w" for="ch" forName="pillars" refType="w"/>
      <dgm:constr type="h" for="ch" forName="pillars" refType="h" fact="0.63"/>
      <dgm:constr type="t" for="ch" forName="pillars" refType="h" fact="0.3"/>
      <dgm:constr type="primFontSz" for="des" forName="pillar1" val="65"/>
      <dgm:constr type="primFontSz" for="des" forName="pillarX" refType="primFontSz" refFor="des" refForName="pillar1" op="equ"/>
      <dgm:constr type="w" for="ch" forName="base" refType="w"/>
      <dgm:constr type="h" for="ch" forName="base" refType="h" fact="0.07"/>
      <dgm:constr type="t" for="ch" forName="base" refType="h" fact="0.93"/>
    </dgm:constrLst>
    <dgm:ruleLst/>
    <dgm:forEach name="Name0" axis="ch" ptType="node" cnt="1">
      <dgm:layoutNode name="roof" styleLbl="dkBgShp">
        <dgm:alg type="tx"/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illars" styleLbl="node1">
        <dgm:choose name="Name1">
          <dgm:if name="Name2" func="var" arg="dir" op="equ" val="norm">
            <dgm:alg type="lin">
              <dgm:param type="linDir" val="fromL"/>
            </dgm:alg>
          </dgm:if>
          <dgm:else name="Name3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illar1" refType="w"/>
          <dgm:constr type="h" for="ch" forName="pillar1" refType="h"/>
          <dgm:constr type="w" for="ch" forName="pillarX" refType="w"/>
          <dgm:constr type="h" for="ch" forName="pillarX" refType="h"/>
        </dgm:constrLst>
        <dgm:ruleLst/>
        <dgm:layoutNode name="pillar1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forEach name="Name4" axis="ch" ptType="node" st="2">
          <dgm:layoutNode name="pillarX" styleLbl="node1">
            <dgm:varLst>
              <dgm:bulletEnabled val="1"/>
            </dgm:varLst>
            <dgm:alg type="tx"/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forEach>
      </dgm:layoutNode>
      <dgm:layoutNode name="base" styleLbl="dkBgShp">
        <dgm:alg type="sp"/>
        <dgm:shape xmlns:r="http://schemas.openxmlformats.org/officeDocument/2006/relationships" type="rect" r:blip="">
          <dgm:adjLst/>
        </dgm:shape>
        <dgm:presOf/>
        <dgm:constrLst/>
        <dgm:ruleLst/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0.82287</cdr:x>
      <cdr:y>0.59259</cdr:y>
    </cdr:from>
    <cdr:to>
      <cdr:x>0.8465</cdr:x>
      <cdr:y>0.7037</cdr:y>
    </cdr:to>
    <cdr:sp macro="" textlink="">
      <cdr:nvSpPr>
        <cdr:cNvPr id="3" name="Прямая соединительная линия 2"/>
        <cdr:cNvSpPr/>
      </cdr:nvSpPr>
      <cdr:spPr>
        <a:xfrm xmlns:a="http://schemas.openxmlformats.org/drawingml/2006/main" flipV="1">
          <a:off x="7524328" y="3456384"/>
          <a:ext cx="216024" cy="648072"/>
        </a:xfrm>
        <a:prstGeom xmlns:a="http://schemas.openxmlformats.org/drawingml/2006/main" prst="line">
          <a:avLst/>
        </a:prstGeom>
      </cdr:spPr>
      <cdr:style>
        <a:lnRef xmlns:a="http://schemas.openxmlformats.org/drawingml/2006/main" idx="1">
          <a:schemeClr val="dk1"/>
        </a:lnRef>
        <a:fillRef xmlns:a="http://schemas.openxmlformats.org/drawingml/2006/main" idx="0">
          <a:schemeClr val="dk1"/>
        </a:fillRef>
        <a:effectRef xmlns:a="http://schemas.openxmlformats.org/drawingml/2006/main" idx="0">
          <a:schemeClr val="dk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vertOverflow="clip" vert="horz" wrap="square" lIns="91436" tIns="45718" rIns="91436" bIns="45718" numCol="1" rtlCol="0" anchor="ctr" anchorCtr="0" compatLnSpc="1">
          <a:prstTxWarp prst="textNoShape">
            <a:avLst/>
          </a:prstTxWarp>
        </a:bodyPr>
        <a:lstStyle xmlns:a="http://schemas.openxmlformats.org/drawingml/2006/main"/>
        <a:p xmlns:a="http://schemas.openxmlformats.org/drawingml/2006/main">
          <a:endParaRPr lang="ru-RU"/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0.31148</cdr:x>
      <cdr:y>0.95122</cdr:y>
    </cdr:from>
    <cdr:to>
      <cdr:x>0.41556</cdr:x>
      <cdr:y>1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2736304" y="5616624"/>
          <a:ext cx="914400" cy="28803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600" b="1" dirty="0" smtClean="0"/>
            <a:t>Тыс. руб.</a:t>
          </a:r>
          <a:endParaRPr lang="ru-RU" sz="1600" b="1" dirty="0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938" cy="49101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777607" y="0"/>
            <a:ext cx="2889938" cy="49101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8E6D5ED-2FF5-493A-99BA-292F2F985B41}" type="datetimeFigureOut">
              <a:rPr lang="en-US" smtClean="0"/>
              <a:pPr/>
              <a:t>11/17/2014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879475" y="736600"/>
            <a:ext cx="4910138" cy="3683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66909" y="4664631"/>
            <a:ext cx="5335270" cy="44191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327557"/>
            <a:ext cx="2889938" cy="49101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777607" y="9327557"/>
            <a:ext cx="2889938" cy="49101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2B49D86-B153-4439-AFA4-3C13CF73A29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5476257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 algn="r" defTabSz="914400">
              <a:buNone/>
            </a:pPr>
            <a:fld id="{81331B57-0BE5-4F82-AA58-76F53EFF3ADA}" type="datetime8">
              <a:rPr lang="en-US" sz="1200" b="0" i="0">
                <a:latin typeface="Calibri"/>
                <a:ea typeface="+mn-ea"/>
                <a:cs typeface="+mn-cs"/>
              </a:rPr>
              <a:pPr algn="r" defTabSz="914400">
                <a:buNone/>
              </a:pPr>
              <a:t>11/17/2014 9:34 AM</a:t>
            </a:fld>
            <a:endParaRPr lang="en-US" sz="1200" b="0" i="0"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>
          <a:xfrm>
            <a:off x="0" y="9327557"/>
            <a:ext cx="6002179" cy="491014"/>
          </a:xfrm>
        </p:spPr>
        <p:txBody>
          <a:bodyPr/>
          <a:lstStyle/>
          <a:p>
            <a:pPr algn="l" defTabSz="914400">
              <a:buNone/>
            </a:pPr>
            <a:r>
              <a:rPr lang="en-US" sz="500" b="0" i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© Корпорация Майкрософт (Microsoft Corporation), 2007. Все права защищены. Microsoft, Windows, Windows Vista и другие названия продуктов являются или могут являться зарегистрированными товарными знаками и/или товарными знаками в США и/или других странах.</a:t>
            </a:r>
          </a:p>
          <a:p>
            <a:pPr algn="l" defTabSz="914400">
              <a:buNone/>
            </a:pPr>
            <a:r>
              <a:rPr lang="en-US" sz="500" b="0" i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Информация приведена в этом документе только в демонстрационных целях и не отражает точку зрения представителей корпорации Майкрософт на момент составления данной презентации.  Поскольку корпорация Майкрософт вынуждена учитывать меняющиеся рыночные условия, она не гарантирует точность информации, указанной после составления этой презентации, а также не берет на себя подобной обязанности.  </a:t>
            </a:r>
            <a:br>
              <a:rPr lang="en-US" sz="500" b="0" i="0">
                <a:solidFill>
                  <a:srgbClr val="000000"/>
                </a:solidFill>
                <a:latin typeface="Calibri"/>
                <a:ea typeface="+mn-ea"/>
                <a:cs typeface="+mn-cs"/>
              </a:rPr>
            </a:br>
            <a:r>
              <a:rPr lang="en-US" sz="500" b="0" i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КОРПОРАЦИЯ МАЙКРОСОФТ НЕ ДАЕТ НИКАКИХ ЯВНЫХ, ПОДРАЗУМЕВАЕМЫХ ИЛИ ЗАКРЕПЛЕННЫХ ЗАКОНОДАТЕЛЬСТВОМ ГАРАНТИЙ В ОТНОШЕНИИ СВЕДЕНИЙ ИЗ ЭТОЙ ПРЕЗЕНТАЦИИ.</a:t>
            </a:r>
          </a:p>
          <a:p>
            <a:pPr algn="l" defTabSz="914400">
              <a:buNone/>
            </a:pPr>
            <a:endParaRPr lang="en-US" sz="500" dirty="0" smtClean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>
          <a:xfrm>
            <a:off x="6002178" y="9327557"/>
            <a:ext cx="665366" cy="491014"/>
          </a:xfrm>
        </p:spPr>
        <p:txBody>
          <a:bodyPr/>
          <a:lstStyle/>
          <a:p>
            <a:pPr algn="r" defTabSz="914400">
              <a:buNone/>
            </a:pPr>
            <a:fld id="{EC87E0CF-87F6-4B58-B8B8-DCAB2DAAF3CA}" type="slidenum">
              <a:rPr lang="en-US" sz="1200" b="0" i="0">
                <a:latin typeface="Calibri"/>
                <a:ea typeface="+mn-ea"/>
                <a:cs typeface="+mn-cs"/>
              </a:rPr>
              <a:pPr algn="r" defTabSz="914400">
                <a:buNone/>
              </a:pPr>
              <a:t>5</a:t>
            </a:fld>
            <a:endParaRPr lang="en-US" sz="1200" b="0" i="0"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 algn="r" defTabSz="914400">
              <a:buNone/>
            </a:pPr>
            <a:fld id="{81331B57-0BE5-4F82-AA58-76F53EFF3ADA}" type="datetime8">
              <a:rPr lang="en-US" sz="1200" b="0" i="0">
                <a:latin typeface="Calibri"/>
                <a:ea typeface="+mn-ea"/>
                <a:cs typeface="+mn-cs"/>
              </a:rPr>
              <a:pPr algn="r" defTabSz="914400">
                <a:buNone/>
              </a:pPr>
              <a:t>11/17/2014 9:34 AM</a:t>
            </a:fld>
            <a:endParaRPr lang="en-US" sz="1200" b="0" i="0"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algn="l" defTabSz="914400">
              <a:buNone/>
            </a:pPr>
            <a:r>
              <a:rPr lang="en-US" sz="1200" b="0" i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© Корпорация Майкрософт (Microsoft Corporation), 2007. Все права защищены. Microsoft, Windows, Windows Vista и другие названия продуктов являются или могут являться зарегистрированными товарными знаками и/или товарными знаками в США и/или других странах.</a:t>
            </a:r>
          </a:p>
          <a:p>
            <a:pPr algn="l" defTabSz="914400">
              <a:buNone/>
            </a:pPr>
            <a:r>
              <a:rPr lang="en-US" sz="1200" b="0" i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Информация приведена в этом документе только в демонстрационных целях и не отражает точку зрения представителей корпорации Майкрософт на момент составления данной презентации.  Поскольку корпорация Майкрософт вынуждена учитывать меняющиеся рыночные условия, она не гарантирует точность информации, указанной после составления этой презентации, а также не берет на себя подобной обязанности.  </a:t>
            </a:r>
            <a:br>
              <a:rPr lang="en-US" sz="1200" b="0" i="0">
                <a:solidFill>
                  <a:srgbClr val="000000"/>
                </a:solidFill>
                <a:latin typeface="Calibri"/>
                <a:ea typeface="+mn-ea"/>
                <a:cs typeface="+mn-cs"/>
              </a:rPr>
            </a:br>
            <a:r>
              <a:rPr lang="en-US" sz="1200" b="0" i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КОРПОРАЦИЯ МАЙКРОСОФТ НЕ ДАЕТ НИКАКИХ ЯВНЫХ, ПОДРАЗУМЕВАЕМЫХ ИЛИ ЗАКРЕПЛЕННЫХ ЗАКОНОДАТЕЛЬСТВОМ ГАРАНТИЙ В ОТНОШЕНИИ СВЕДЕНИЙ ИЗ ЭТОЙ ПРЕЗЕНТАЦИИ.</a:t>
            </a:r>
          </a:p>
          <a:p>
            <a:pPr algn="l" defTabSz="914400">
              <a:buNone/>
            </a:pPr>
            <a:endParaRPr lang="en-US" dirty="0" smtClean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 algn="r" defTabSz="914400">
              <a:buNone/>
            </a:pPr>
            <a:fld id="{EC87E0CF-87F6-4B58-B8B8-DCAB2DAAF3CA}" type="slidenum">
              <a:rPr lang="en-US" sz="1200" b="0" i="0">
                <a:latin typeface="Calibri"/>
                <a:ea typeface="+mn-ea"/>
                <a:cs typeface="+mn-cs"/>
              </a:rPr>
              <a:pPr algn="r" defTabSz="914400">
                <a:buNone/>
              </a:pPr>
              <a:t>33</a:t>
            </a:fld>
            <a:endParaRPr lang="en-US" sz="1200" b="0" i="0"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 algn="r" defTabSz="914400">
              <a:buNone/>
            </a:pPr>
            <a:fld id="{81331B57-0BE5-4F82-AA58-76F53EFF3ADA}" type="datetime8">
              <a:rPr lang="en-US" sz="1200" b="0" i="0">
                <a:latin typeface="Calibri"/>
                <a:ea typeface="+mn-ea"/>
                <a:cs typeface="+mn-cs"/>
              </a:rPr>
              <a:pPr algn="r" defTabSz="914400">
                <a:buNone/>
              </a:pPr>
              <a:t>11/17/2014 9:34 AM</a:t>
            </a:fld>
            <a:endParaRPr lang="en-US" sz="1200" b="0" i="0"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algn="l" defTabSz="914400">
              <a:buNone/>
            </a:pPr>
            <a:r>
              <a:rPr lang="en-US" sz="1200" b="0" i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© Корпорация Майкрософт (Microsoft Corporation), 2007. Все права защищены. Microsoft, Windows, Windows Vista и другие названия продуктов являются или могут являться зарегистрированными товарными знаками и/или товарными знаками в США и/или других странах.</a:t>
            </a:r>
          </a:p>
          <a:p>
            <a:pPr algn="l" defTabSz="914400">
              <a:buNone/>
            </a:pPr>
            <a:r>
              <a:rPr lang="en-US" sz="1200" b="0" i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Информация приведена в этом документе только в демонстрационных целях и не отражает точку зрения представителей корпорации Майкрософт на момент составления данной презентации.  Поскольку корпорация Майкрософт вынуждена учитывать меняющиеся рыночные условия, она не гарантирует точность информации, указанной после составления этой презентации, а также не берет на себя подобной обязанности.  </a:t>
            </a:r>
            <a:br>
              <a:rPr lang="en-US" sz="1200" b="0" i="0">
                <a:solidFill>
                  <a:srgbClr val="000000"/>
                </a:solidFill>
                <a:latin typeface="Calibri"/>
                <a:ea typeface="+mn-ea"/>
                <a:cs typeface="+mn-cs"/>
              </a:rPr>
            </a:br>
            <a:r>
              <a:rPr lang="en-US" sz="1200" b="0" i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КОРПОРАЦИЯ МАЙКРОСОФТ НЕ ДАЕТ НИКАКИХ ЯВНЫХ, ПОДРАЗУМЕВАЕМЫХ ИЛИ ЗАКРЕПЛЕННЫХ ЗАКОНОДАТЕЛЬСТВОМ ГАРАНТИЙ В ОТНОШЕНИИ СВЕДЕНИЙ ИЗ ЭТОЙ ПРЕЗЕНТАЦИИ.</a:t>
            </a:r>
          </a:p>
          <a:p>
            <a:pPr algn="l" defTabSz="914400">
              <a:buNone/>
            </a:pPr>
            <a:endParaRPr lang="en-US" dirty="0" smtClean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 algn="r" defTabSz="914400">
              <a:buNone/>
            </a:pPr>
            <a:fld id="{EC87E0CF-87F6-4B58-B8B8-DCAB2DAAF3CA}" type="slidenum">
              <a:rPr lang="en-US" sz="1200" b="0" i="0">
                <a:latin typeface="Calibri"/>
                <a:ea typeface="+mn-ea"/>
                <a:cs typeface="+mn-cs"/>
              </a:rPr>
              <a:pPr algn="r" defTabSz="914400">
                <a:buNone/>
              </a:pPr>
              <a:t>34</a:t>
            </a:fld>
            <a:endParaRPr lang="en-US" sz="1200" b="0" i="0"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 algn="r" defTabSz="914400">
              <a:buNone/>
            </a:pPr>
            <a:fld id="{81331B57-0BE5-4F82-AA58-76F53EFF3ADA}" type="datetime8">
              <a:rPr lang="en-US" sz="1200" b="0" i="0">
                <a:latin typeface="Calibri"/>
                <a:ea typeface="+mn-ea"/>
                <a:cs typeface="+mn-cs"/>
              </a:rPr>
              <a:pPr algn="r" defTabSz="914400">
                <a:buNone/>
              </a:pPr>
              <a:t>11/17/2014 9:34 AM</a:t>
            </a:fld>
            <a:endParaRPr lang="en-US" sz="1200" b="0" i="0"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algn="l" defTabSz="914400">
              <a:buNone/>
            </a:pPr>
            <a:r>
              <a:rPr lang="en-US" sz="1200" b="0" i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© Корпорация Майкрософт (Microsoft Corporation), 2007. Все права защищены. Microsoft, Windows, Windows Vista и другие названия продуктов являются или могут являться зарегистрированными товарными знаками и/или товарными знаками в США и/или других странах.</a:t>
            </a:r>
          </a:p>
          <a:p>
            <a:pPr algn="l" defTabSz="914400">
              <a:buNone/>
            </a:pPr>
            <a:r>
              <a:rPr lang="en-US" sz="1200" b="0" i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Информация приведена в этом документе только в демонстрационных целях и не отражает точку зрения представителей корпорации Майкрософт на момент составления данной презентации.  Поскольку корпорация Майкрософт вынуждена учитывать меняющиеся рыночные условия, она не гарантирует точность информации, указанной после составления этой презентации, а также не берет на себя подобной обязанности.  </a:t>
            </a:r>
            <a:br>
              <a:rPr lang="en-US" sz="1200" b="0" i="0">
                <a:solidFill>
                  <a:srgbClr val="000000"/>
                </a:solidFill>
                <a:latin typeface="Calibri"/>
                <a:ea typeface="+mn-ea"/>
                <a:cs typeface="+mn-cs"/>
              </a:rPr>
            </a:br>
            <a:r>
              <a:rPr lang="en-US" sz="1200" b="0" i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КОРПОРАЦИЯ МАЙКРОСОФТ НЕ ДАЕТ НИКАКИХ ЯВНЫХ, ПОДРАЗУМЕВАЕМЫХ ИЛИ ЗАКРЕПЛЕННЫХ ЗАКОНОДАТЕЛЬСТВОМ ГАРАНТИЙ В ОТНОШЕНИИ СВЕДЕНИЙ ИЗ ЭТОЙ ПРЕЗЕНТАЦИИ.</a:t>
            </a:r>
          </a:p>
          <a:p>
            <a:pPr algn="l" defTabSz="914400">
              <a:buNone/>
            </a:pPr>
            <a:endParaRPr lang="en-US" dirty="0" smtClean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 algn="r" defTabSz="914400">
              <a:buNone/>
            </a:pPr>
            <a:fld id="{EC87E0CF-87F6-4B58-B8B8-DCAB2DAAF3CA}" type="slidenum">
              <a:rPr lang="en-US" sz="1200" b="0" i="0">
                <a:latin typeface="Calibri"/>
                <a:ea typeface="+mn-ea"/>
                <a:cs typeface="+mn-cs"/>
              </a:rPr>
              <a:pPr algn="r" defTabSz="914400">
                <a:buNone/>
              </a:pPr>
              <a:t>8</a:t>
            </a:fld>
            <a:endParaRPr lang="en-US" sz="1200" b="0" i="0"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 defTabSz="914400">
              <a:buNone/>
            </a:pPr>
            <a:fld id="{8B263312-38AA-4E1E-B2B5-0F8F122B24FE}" type="slidenum">
              <a:rPr lang="en-US" sz="1200" b="0" i="0">
                <a:latin typeface="Calibri"/>
                <a:ea typeface="+mn-ea"/>
                <a:cs typeface="+mn-cs"/>
              </a:rPr>
              <a:pPr algn="r" defTabSz="914400">
                <a:buNone/>
              </a:pPr>
              <a:t>10</a:t>
            </a:fld>
            <a:endParaRPr lang="en-US" sz="1200" b="0" i="0"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 defTabSz="914400">
              <a:buNone/>
            </a:pPr>
            <a:fld id="{8B263312-38AA-4E1E-B2B5-0F8F122B24FE}" type="slidenum">
              <a:rPr lang="en-US" sz="1200" b="0" i="0">
                <a:latin typeface="Calibri"/>
                <a:ea typeface="+mn-ea"/>
                <a:cs typeface="+mn-cs"/>
              </a:rPr>
              <a:pPr algn="r" defTabSz="914400">
                <a:buNone/>
              </a:pPr>
              <a:t>11</a:t>
            </a:fld>
            <a:endParaRPr lang="en-US" sz="1200" b="0" i="0"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 defTabSz="914400">
              <a:buNone/>
            </a:pPr>
            <a:fld id="{8B263312-38AA-4E1E-B2B5-0F8F122B24FE}" type="slidenum">
              <a:rPr lang="en-US" sz="1200" b="0" i="0">
                <a:latin typeface="Calibri"/>
                <a:ea typeface="+mn-ea"/>
                <a:cs typeface="+mn-cs"/>
              </a:rPr>
              <a:pPr algn="r" defTabSz="914400">
                <a:buNone/>
              </a:pPr>
              <a:t>12</a:t>
            </a:fld>
            <a:endParaRPr lang="en-US" sz="1200" b="0" i="0"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 algn="r" defTabSz="914400">
              <a:buNone/>
            </a:pPr>
            <a:fld id="{81331B57-0BE5-4F82-AA58-76F53EFF3ADA}" type="datetime8">
              <a:rPr lang="en-US" sz="1200" b="0" i="0">
                <a:latin typeface="Calibri"/>
                <a:ea typeface="+mn-ea"/>
                <a:cs typeface="+mn-cs"/>
              </a:rPr>
              <a:pPr algn="r" defTabSz="914400">
                <a:buNone/>
              </a:pPr>
              <a:t>11/17/2014 9:34 AM</a:t>
            </a:fld>
            <a:endParaRPr lang="en-US" sz="1200" b="0" i="0"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algn="l" defTabSz="914400">
              <a:buNone/>
            </a:pPr>
            <a:r>
              <a:rPr lang="en-US" sz="1200" b="0" i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© Корпорация Майкрософт (Microsoft Corporation), 2007. Все права защищены. Microsoft, Windows, Windows Vista и другие названия продуктов являются или могут являться зарегистрированными товарными знаками и/или товарными знаками в США и/или других странах.</a:t>
            </a:r>
          </a:p>
          <a:p>
            <a:pPr algn="l" defTabSz="914400">
              <a:buNone/>
            </a:pPr>
            <a:r>
              <a:rPr lang="en-US" sz="1200" b="0" i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Информация приведена в этом документе только в демонстрационных целях и не отражает точку зрения представителей корпорации Майкрософт на момент составления данной презентации.  Поскольку корпорация Майкрософт вынуждена учитывать меняющиеся рыночные условия, она не гарантирует точность информации, указанной после составления этой презентации, а также не берет на себя подобной обязанности.  </a:t>
            </a:r>
            <a:br>
              <a:rPr lang="en-US" sz="1200" b="0" i="0">
                <a:solidFill>
                  <a:srgbClr val="000000"/>
                </a:solidFill>
                <a:latin typeface="Calibri"/>
                <a:ea typeface="+mn-ea"/>
                <a:cs typeface="+mn-cs"/>
              </a:rPr>
            </a:br>
            <a:r>
              <a:rPr lang="en-US" sz="1200" b="0" i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КОРПОРАЦИЯ МАЙКРОСОФТ НЕ ДАЕТ НИКАКИХ ЯВНЫХ, ПОДРАЗУМЕВАЕМЫХ ИЛИ ЗАКРЕПЛЕННЫХ ЗАКОНОДАТЕЛЬСТВОМ ГАРАНТИЙ В ОТНОШЕНИИ СВЕДЕНИЙ ИЗ ЭТОЙ ПРЕЗЕНТАЦИИ.</a:t>
            </a:r>
          </a:p>
          <a:p>
            <a:pPr algn="l" defTabSz="914400">
              <a:buNone/>
            </a:pPr>
            <a:endParaRPr lang="en-US" dirty="0" smtClean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 algn="r" defTabSz="914400">
              <a:buNone/>
            </a:pPr>
            <a:fld id="{EC87E0CF-87F6-4B58-B8B8-DCAB2DAAF3CA}" type="slidenum">
              <a:rPr lang="en-US" sz="1200" b="0" i="0">
                <a:latin typeface="Calibri"/>
                <a:ea typeface="+mn-ea"/>
                <a:cs typeface="+mn-cs"/>
              </a:rPr>
              <a:pPr algn="r" defTabSz="914400">
                <a:buNone/>
              </a:pPr>
              <a:t>13</a:t>
            </a:fld>
            <a:endParaRPr lang="en-US" sz="1200" b="0" i="0"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 defTabSz="914400">
              <a:buNone/>
            </a:pPr>
            <a:fld id="{8B263312-38AA-4E1E-B2B5-0F8F122B24FE}" type="slidenum">
              <a:rPr lang="en-US" sz="1200" b="0" i="0">
                <a:latin typeface="Calibri"/>
                <a:ea typeface="+mn-ea"/>
                <a:cs typeface="+mn-cs"/>
              </a:rPr>
              <a:pPr algn="r" defTabSz="914400">
                <a:buNone/>
              </a:pPr>
              <a:t>14</a:t>
            </a:fld>
            <a:endParaRPr lang="en-US" sz="1200" b="0" i="0"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 algn="r" defTabSz="914400">
              <a:buNone/>
            </a:pPr>
            <a:fld id="{81331B57-0BE5-4F82-AA58-76F53EFF3ADA}" type="datetime8">
              <a:rPr lang="en-US" sz="1200" b="0" i="0">
                <a:latin typeface="Calibri"/>
                <a:ea typeface="+mn-ea"/>
                <a:cs typeface="+mn-cs"/>
              </a:rPr>
              <a:pPr algn="r" defTabSz="914400">
                <a:buNone/>
              </a:pPr>
              <a:t>11/17/2014 9:34 AM</a:t>
            </a:fld>
            <a:endParaRPr lang="en-US" sz="1200" b="0" i="0"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algn="l" defTabSz="914400">
              <a:buNone/>
            </a:pPr>
            <a:r>
              <a:rPr lang="en-US" sz="1200" b="0" i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© Корпорация Майкрософт (Microsoft Corporation), 2007. Все права защищены. Microsoft, Windows, Windows Vista и другие названия продуктов являются или могут являться зарегистрированными товарными знаками и/или товарными знаками в США и/или других странах.</a:t>
            </a:r>
          </a:p>
          <a:p>
            <a:pPr algn="l" defTabSz="914400">
              <a:buNone/>
            </a:pPr>
            <a:r>
              <a:rPr lang="en-US" sz="1200" b="0" i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Информация приведена в этом документе только в демонстрационных целях и не отражает точку зрения представителей корпорации Майкрософт на момент составления данной презентации.  Поскольку корпорация Майкрософт вынуждена учитывать меняющиеся рыночные условия, она не гарантирует точность информации, указанной после составления этой презентации, а также не берет на себя подобной обязанности.  </a:t>
            </a:r>
            <a:br>
              <a:rPr lang="en-US" sz="1200" b="0" i="0">
                <a:solidFill>
                  <a:srgbClr val="000000"/>
                </a:solidFill>
                <a:latin typeface="Calibri"/>
                <a:ea typeface="+mn-ea"/>
                <a:cs typeface="+mn-cs"/>
              </a:rPr>
            </a:br>
            <a:r>
              <a:rPr lang="en-US" sz="1200" b="0" i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КОРПОРАЦИЯ МАЙКРОСОФТ НЕ ДАЕТ НИКАКИХ ЯВНЫХ, ПОДРАЗУМЕВАЕМЫХ ИЛИ ЗАКРЕПЛЕННЫХ ЗАКОНОДАТЕЛЬСТВОМ ГАРАНТИЙ В ОТНОШЕНИИ СВЕДЕНИЙ ИЗ ЭТОЙ ПРЕЗЕНТАЦИИ.</a:t>
            </a:r>
          </a:p>
          <a:p>
            <a:pPr algn="l" defTabSz="914400">
              <a:buNone/>
            </a:pPr>
            <a:endParaRPr lang="en-US" dirty="0" smtClean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 algn="r" defTabSz="914400">
              <a:buNone/>
            </a:pPr>
            <a:fld id="{EC87E0CF-87F6-4B58-B8B8-DCAB2DAAF3CA}" type="slidenum">
              <a:rPr lang="en-US" sz="1200" b="0" i="0">
                <a:latin typeface="Calibri"/>
                <a:ea typeface="+mn-ea"/>
                <a:cs typeface="+mn-cs"/>
              </a:rPr>
              <a:pPr algn="r" defTabSz="914400">
                <a:buNone/>
              </a:pPr>
              <a:t>18</a:t>
            </a:fld>
            <a:endParaRPr lang="en-US" sz="1200" b="0" i="0"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 defTabSz="914400">
              <a:buNone/>
            </a:pPr>
            <a:fld id="{8B263312-38AA-4E1E-B2B5-0F8F122B24FE}" type="slidenum">
              <a:rPr lang="en-US" sz="1200" b="0" i="0">
                <a:latin typeface="Calibri"/>
                <a:ea typeface="+mn-ea"/>
                <a:cs typeface="+mn-cs"/>
              </a:rPr>
              <a:pPr algn="r" defTabSz="914400">
                <a:buNone/>
              </a:pPr>
              <a:t>20</a:t>
            </a:fld>
            <a:endParaRPr lang="en-US" sz="1200" b="0" i="0"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30250" y="1905000"/>
            <a:ext cx="7681913" cy="1523495"/>
          </a:xfrm>
        </p:spPr>
        <p:txBody>
          <a:bodyPr>
            <a:noAutofit/>
          </a:bodyPr>
          <a:lstStyle>
            <a:lvl1pPr>
              <a:lnSpc>
                <a:spcPct val="90000"/>
              </a:lnSpc>
              <a:defRPr sz="5400"/>
            </a:lvl1pPr>
          </a:lstStyle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30249" y="4344988"/>
            <a:ext cx="7681913" cy="461665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>
                <a:solidFill>
                  <a:schemeClr val="tx1"/>
                </a:solidFill>
              </a:defRPr>
            </a:lvl1pPr>
            <a:lvl2pPr marL="4571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noProof="0" smtClean="0"/>
              <a:t>Образец подзаголовка</a:t>
            </a:r>
            <a:endParaRPr lang="ru-RU" noProof="0"/>
          </a:p>
        </p:txBody>
      </p:sp>
    </p:spTree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Заголовок и объект">
    <p:bg bwMode="black"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white"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10"/>
          </p:nvPr>
        </p:nvSpPr>
        <p:spPr bwMode="white">
          <a:xfrm>
            <a:off x="381000" y="1411553"/>
            <a:ext cx="8382000" cy="2200602"/>
          </a:xfrm>
        </p:spPr>
        <p:txBody>
          <a:bodyPr/>
          <a:lstStyle>
            <a:lvl1pPr>
              <a:buClr>
                <a:srgbClr val="FFFFFF"/>
              </a:buClr>
              <a:buSzPct val="70000"/>
              <a:buFont typeface="Wingdings" pitchFamily="2" charset="2"/>
              <a:buChar char="l"/>
              <a:defRPr>
                <a:solidFill>
                  <a:srgbClr val="FFFFFF"/>
                </a:solidFill>
              </a:defRPr>
            </a:lvl1pPr>
            <a:lvl2pPr>
              <a:buClr>
                <a:srgbClr val="FFFFFF"/>
              </a:buClr>
              <a:buSzPct val="70000"/>
              <a:buFont typeface="Wingdings" pitchFamily="2" charset="2"/>
              <a:buChar char="l"/>
              <a:defRPr>
                <a:solidFill>
                  <a:srgbClr val="FFFFFF"/>
                </a:solidFill>
              </a:defRPr>
            </a:lvl2pPr>
            <a:lvl3pPr>
              <a:buClr>
                <a:srgbClr val="FFFFFF"/>
              </a:buClr>
              <a:buSzPct val="70000"/>
              <a:buFont typeface="Wingdings" pitchFamily="2" charset="2"/>
              <a:buChar char="l"/>
              <a:defRPr>
                <a:solidFill>
                  <a:srgbClr val="FFFFFF"/>
                </a:solidFill>
              </a:defRPr>
            </a:lvl3pPr>
            <a:lvl4pPr>
              <a:buClr>
                <a:srgbClr val="FFFFFF"/>
              </a:buClr>
              <a:buSzPct val="70000"/>
              <a:buFont typeface="Wingdings" pitchFamily="2" charset="2"/>
              <a:buChar char="l"/>
              <a:defRPr>
                <a:solidFill>
                  <a:srgbClr val="FFFFFF"/>
                </a:solidFill>
              </a:defRPr>
            </a:lvl4pPr>
            <a:lvl5pPr>
              <a:buClr>
                <a:srgbClr val="FFFFFF"/>
              </a:buClr>
              <a:buSzPct val="70000"/>
              <a:buFont typeface="Wingdings" pitchFamily="2" charset="2"/>
              <a:buChar char="l"/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</p:spTree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Заголовок и объект">
    <p:bg bwMode="black"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white"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10"/>
          </p:nvPr>
        </p:nvSpPr>
        <p:spPr bwMode="white">
          <a:xfrm>
            <a:off x="381000" y="1411553"/>
            <a:ext cx="8382000" cy="2200602"/>
          </a:xfrm>
        </p:spPr>
        <p:txBody>
          <a:bodyPr/>
          <a:lstStyle>
            <a:lvl1pPr>
              <a:buClr>
                <a:srgbClr val="FFFFFF"/>
              </a:buClr>
              <a:buSzPct val="70000"/>
              <a:buFont typeface="Wingdings" pitchFamily="2" charset="2"/>
              <a:buChar char="l"/>
              <a:defRPr>
                <a:solidFill>
                  <a:srgbClr val="FFFFFF"/>
                </a:solidFill>
              </a:defRPr>
            </a:lvl1pPr>
            <a:lvl2pPr>
              <a:buClr>
                <a:srgbClr val="FFFFFF"/>
              </a:buClr>
              <a:buSzPct val="70000"/>
              <a:buFont typeface="Wingdings" pitchFamily="2" charset="2"/>
              <a:buChar char="l"/>
              <a:defRPr>
                <a:solidFill>
                  <a:srgbClr val="FFFFFF"/>
                </a:solidFill>
              </a:defRPr>
            </a:lvl2pPr>
            <a:lvl3pPr>
              <a:buClr>
                <a:srgbClr val="FFFFFF"/>
              </a:buClr>
              <a:buSzPct val="70000"/>
              <a:buFont typeface="Wingdings" pitchFamily="2" charset="2"/>
              <a:buChar char="l"/>
              <a:defRPr>
                <a:solidFill>
                  <a:srgbClr val="FFFFFF"/>
                </a:solidFill>
              </a:defRPr>
            </a:lvl3pPr>
            <a:lvl4pPr>
              <a:buClr>
                <a:srgbClr val="FFFFFF"/>
              </a:buClr>
              <a:buSzPct val="70000"/>
              <a:buFont typeface="Wingdings" pitchFamily="2" charset="2"/>
              <a:buChar char="l"/>
              <a:defRPr>
                <a:solidFill>
                  <a:srgbClr val="FFFFFF"/>
                </a:solidFill>
              </a:defRPr>
            </a:lvl4pPr>
            <a:lvl5pPr>
              <a:buClr>
                <a:srgbClr val="FFFFFF"/>
              </a:buClr>
              <a:buSzPct val="70000"/>
              <a:buFont typeface="Wingdings" pitchFamily="2" charset="2"/>
              <a:buChar char="l"/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4" name="Текст 6"/>
          <p:cNvSpPr>
            <a:spLocks noGrp="1"/>
          </p:cNvSpPr>
          <p:nvPr>
            <p:ph type="body" sz="quarter" idx="11"/>
          </p:nvPr>
        </p:nvSpPr>
        <p:spPr>
          <a:xfrm>
            <a:off x="0" y="6238875"/>
            <a:ext cx="9144001" cy="619125"/>
          </a:xfrm>
          <a:solidFill>
            <a:srgbClr val="FFFF99"/>
          </a:solidFill>
        </p:spPr>
        <p:txBody>
          <a:bodyPr wrap="square" lIns="152394" tIns="76197" rIns="152394" bIns="76197" anchor="b" anchorCtr="0">
            <a:noAutofit/>
          </a:bodyPr>
          <a:lstStyle>
            <a:lvl1pPr algn="r">
              <a:buFont typeface="Arial" pitchFamily="34" charset="0"/>
              <a:buNone/>
              <a:defRPr>
                <a:solidFill>
                  <a:srgbClr val="000000"/>
                </a:solidFill>
                <a:effectLst/>
                <a:latin typeface="+mj-lt"/>
              </a:defRPr>
            </a:lvl1pPr>
          </a:lstStyle>
          <a:p>
            <a:pPr lvl="0"/>
            <a:r>
              <a:rPr lang="ru-RU" noProof="0" smtClean="0"/>
              <a:t>Образец текста</a:t>
            </a:r>
          </a:p>
        </p:txBody>
      </p:sp>
    </p:spTree>
  </p:cSld>
  <p:clrMapOvr>
    <a:masterClrMapping/>
  </p:clrMapOvr>
  <p:transition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ролик, видео и прочие особые слайд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69219" y="649805"/>
            <a:ext cx="7043208" cy="1523494"/>
          </a:xfrm>
        </p:spPr>
        <p:txBody>
          <a:bodyPr anchor="ctr" anchorCtr="0">
            <a:noAutofit/>
          </a:bodyPr>
          <a:lstStyle>
            <a:lvl1pPr>
              <a:lnSpc>
                <a:spcPct val="90000"/>
              </a:lnSpc>
              <a:defRPr sz="5400"/>
            </a:lvl1pPr>
          </a:lstStyle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68955" y="4344988"/>
            <a:ext cx="7043208" cy="461665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>
                <a:solidFill>
                  <a:schemeClr val="tx1"/>
                </a:solidFill>
              </a:defRPr>
            </a:lvl1pPr>
            <a:lvl2pPr marL="4571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noProof="0" smtClean="0"/>
              <a:t>Образец подзаголовка</a:t>
            </a:r>
            <a:endParaRPr lang="ru-RU" noProof="0"/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0" hasCustomPrompt="1"/>
          </p:nvPr>
        </p:nvSpPr>
        <p:spPr>
          <a:xfrm>
            <a:off x="722049" y="2355850"/>
            <a:ext cx="7690114" cy="1384994"/>
          </a:xfrm>
        </p:spPr>
        <p:txBody>
          <a:bodyPr anchor="t" anchorCtr="0">
            <a:noAutofit/>
            <a:scene3d>
              <a:camera prst="orthographicFront"/>
              <a:lightRig rig="flat" dir="t"/>
            </a:scene3d>
            <a:sp3d extrusionH="88900" contourW="2540">
              <a:bevelT w="38100" h="31750"/>
              <a:contourClr>
                <a:srgbClr val="F4A234"/>
              </a:contourClr>
            </a:sp3d>
          </a:bodyPr>
          <a:lstStyle>
            <a:lvl1pPr marL="0" indent="0" algn="l">
              <a:buFont typeface="Arial" pitchFamily="34" charset="0"/>
              <a:buNone/>
              <a:defRPr kumimoji="0" lang="en-US" sz="7500" b="1" i="1" u="none" strike="noStrike" kern="1200" cap="none" spc="-642" normalizeH="0" baseline="0" noProof="0" dirty="0" smtClean="0">
                <a:ln w="11430"/>
                <a:gradFill>
                  <a:gsLst>
                    <a:gs pos="0">
                      <a:srgbClr val="0066FF"/>
                    </a:gs>
                    <a:gs pos="28000">
                      <a:srgbClr val="2E59B0"/>
                    </a:gs>
                    <a:gs pos="62000">
                      <a:srgbClr val="2B395F"/>
                    </a:gs>
                    <a:gs pos="88000">
                      <a:srgbClr val="000000"/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 noProof="0" smtClean="0"/>
              <a:t>щелкните, чтобы…</a:t>
            </a:r>
          </a:p>
        </p:txBody>
      </p:sp>
    </p:spTree>
  </p:cSld>
  <p:clrMapOvr>
    <a:masterClrMapping/>
  </p:clrMapOvr>
  <p:transition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пользуется для слайдов с кодом программного обеспечени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10"/>
          </p:nvPr>
        </p:nvSpPr>
        <p:spPr>
          <a:xfrm>
            <a:off x="722313" y="1905000"/>
            <a:ext cx="8040688" cy="2117503"/>
          </a:xfrm>
        </p:spPr>
        <p:txBody>
          <a:bodyPr/>
          <a:lstStyle>
            <a:lvl1pPr>
              <a:lnSpc>
                <a:spcPct val="90000"/>
              </a:lnSpc>
              <a:defRPr/>
            </a:lvl1pPr>
            <a:lvl2pPr>
              <a:lnSpc>
                <a:spcPct val="90000"/>
              </a:lnSpc>
              <a:defRPr/>
            </a:lvl2pPr>
            <a:lvl3pPr>
              <a:lnSpc>
                <a:spcPct val="90000"/>
              </a:lnSpc>
              <a:defRPr/>
            </a:lvl3pPr>
            <a:lvl4pPr>
              <a:lnSpc>
                <a:spcPct val="90000"/>
              </a:lnSpc>
              <a:defRPr/>
            </a:lvl4pPr>
            <a:lvl5pPr>
              <a:lnSpc>
                <a:spcPct val="90000"/>
              </a:lnSpc>
              <a:defRPr/>
            </a:lvl5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</p:spTree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ролик, видео и прочие особые слайд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69219" y="649805"/>
            <a:ext cx="7043208" cy="1523494"/>
          </a:xfrm>
        </p:spPr>
        <p:txBody>
          <a:bodyPr anchor="ctr" anchorCtr="0">
            <a:noAutofit/>
          </a:bodyPr>
          <a:lstStyle>
            <a:lvl1pPr>
              <a:lnSpc>
                <a:spcPct val="90000"/>
              </a:lnSpc>
              <a:defRPr sz="5400"/>
            </a:lvl1pPr>
          </a:lstStyle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68955" y="4344988"/>
            <a:ext cx="7043208" cy="461665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>
                <a:solidFill>
                  <a:schemeClr val="tx1"/>
                </a:solidFill>
              </a:defRPr>
            </a:lvl1pPr>
            <a:lvl2pPr marL="4571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noProof="0" smtClean="0"/>
              <a:t>Образец подзаголовка</a:t>
            </a:r>
            <a:endParaRPr lang="ru-RU" noProof="0"/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0" hasCustomPrompt="1"/>
          </p:nvPr>
        </p:nvSpPr>
        <p:spPr>
          <a:xfrm>
            <a:off x="722049" y="2355850"/>
            <a:ext cx="7690114" cy="1384994"/>
          </a:xfrm>
        </p:spPr>
        <p:txBody>
          <a:bodyPr anchor="t" anchorCtr="0">
            <a:noAutofit/>
            <a:scene3d>
              <a:camera prst="orthographicFront"/>
              <a:lightRig rig="flat" dir="t"/>
            </a:scene3d>
            <a:sp3d extrusionH="88900" contourW="2540">
              <a:bevelT w="38100" h="31750"/>
              <a:contourClr>
                <a:srgbClr val="F4A234"/>
              </a:contourClr>
            </a:sp3d>
          </a:bodyPr>
          <a:lstStyle>
            <a:lvl1pPr marL="0" indent="0" algn="l">
              <a:buFont typeface="Arial" pitchFamily="34" charset="0"/>
              <a:buNone/>
              <a:defRPr kumimoji="0" lang="en-US" sz="7500" b="1" i="1" u="none" strike="noStrike" kern="1200" cap="none" spc="-642" normalizeH="0" baseline="0" noProof="0" dirty="0" smtClean="0">
                <a:ln w="11430"/>
                <a:gradFill>
                  <a:gsLst>
                    <a:gs pos="0">
                      <a:srgbClr val="0066FF"/>
                    </a:gs>
                    <a:gs pos="28000">
                      <a:srgbClr val="2E59B0"/>
                    </a:gs>
                    <a:gs pos="62000">
                      <a:srgbClr val="2B395F"/>
                    </a:gs>
                    <a:gs pos="88000">
                      <a:srgbClr val="000000"/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 noProof="0" smtClean="0"/>
              <a:t>щелкните, чтобы…</a:t>
            </a:r>
          </a:p>
        </p:txBody>
      </p:sp>
    </p:spTree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10"/>
          </p:nvPr>
        </p:nvSpPr>
        <p:spPr>
          <a:xfrm>
            <a:off x="381000" y="1411552"/>
            <a:ext cx="8382000" cy="2210862"/>
          </a:xfrm>
        </p:spPr>
        <p:txBody>
          <a:bodyPr/>
          <a:lstStyle>
            <a:lvl1pPr>
              <a:lnSpc>
                <a:spcPct val="90000"/>
              </a:lnSpc>
              <a:defRPr/>
            </a:lvl1pPr>
            <a:lvl2pPr>
              <a:lnSpc>
                <a:spcPct val="90000"/>
              </a:lnSpc>
              <a:defRPr/>
            </a:lvl2pPr>
            <a:lvl3pPr>
              <a:lnSpc>
                <a:spcPct val="90000"/>
              </a:lnSpc>
              <a:defRPr/>
            </a:lvl3pPr>
            <a:lvl4pPr>
              <a:lnSpc>
                <a:spcPct val="90000"/>
              </a:lnSpc>
              <a:defRPr/>
            </a:lvl4pPr>
            <a:lvl5pPr>
              <a:lnSpc>
                <a:spcPct val="90000"/>
              </a:lnSpc>
              <a:defRPr/>
            </a:lvl5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</p:spTree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1000" y="1412875"/>
            <a:ext cx="8382000" cy="2210862"/>
          </a:xfrm>
        </p:spPr>
        <p:txBody>
          <a:bodyPr/>
          <a:lstStyle>
            <a:lvl1pPr>
              <a:lnSpc>
                <a:spcPct val="90000"/>
              </a:lnSpc>
              <a:defRPr/>
            </a:lvl1pPr>
            <a:lvl2pPr>
              <a:lnSpc>
                <a:spcPct val="90000"/>
              </a:lnSpc>
              <a:defRPr/>
            </a:lvl2pPr>
            <a:lvl3pPr>
              <a:lnSpc>
                <a:spcPct val="90000"/>
              </a:lnSpc>
              <a:defRPr/>
            </a:lvl3pPr>
            <a:lvl4pPr>
              <a:lnSpc>
                <a:spcPct val="90000"/>
              </a:lnSpc>
              <a:defRPr/>
            </a:lvl4pPr>
            <a:lvl5pPr>
              <a:lnSpc>
                <a:spcPct val="90000"/>
              </a:lnSpc>
              <a:defRPr/>
            </a:lvl5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381000" y="1411553"/>
            <a:ext cx="4114800" cy="1742015"/>
          </a:xfrm>
        </p:spPr>
        <p:txBody>
          <a:bodyPr/>
          <a:lstStyle>
            <a:lvl1pPr marL="339976" indent="-339976">
              <a:lnSpc>
                <a:spcPct val="90000"/>
              </a:lnSpc>
              <a:defRPr sz="2800"/>
            </a:lvl1pPr>
            <a:lvl2pPr marL="673338" indent="-325424">
              <a:lnSpc>
                <a:spcPct val="90000"/>
              </a:lnSpc>
              <a:defRPr sz="2400"/>
            </a:lvl2pPr>
            <a:lvl3pPr marL="953785" indent="-288384">
              <a:lnSpc>
                <a:spcPct val="90000"/>
              </a:lnSpc>
              <a:defRPr sz="2000"/>
            </a:lvl3pPr>
            <a:lvl4pPr marL="1227618" indent="-273833">
              <a:lnSpc>
                <a:spcPct val="90000"/>
              </a:lnSpc>
              <a:defRPr sz="1800"/>
            </a:lvl4pPr>
            <a:lvl5pPr marL="1516002" indent="-280447">
              <a:lnSpc>
                <a:spcPct val="90000"/>
              </a:lnSpc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411553"/>
            <a:ext cx="4114800" cy="1742015"/>
          </a:xfrm>
        </p:spPr>
        <p:txBody>
          <a:bodyPr/>
          <a:lstStyle>
            <a:lvl1pPr marL="347914" indent="-347914">
              <a:lnSpc>
                <a:spcPct val="90000"/>
              </a:lnSpc>
              <a:defRPr sz="2800"/>
            </a:lvl1pPr>
            <a:lvl2pPr marL="673338" indent="-339976">
              <a:lnSpc>
                <a:spcPct val="90000"/>
              </a:lnSpc>
              <a:defRPr sz="2400"/>
            </a:lvl2pPr>
            <a:lvl3pPr marL="961722" indent="-302936">
              <a:lnSpc>
                <a:spcPct val="90000"/>
              </a:lnSpc>
              <a:defRPr sz="2000"/>
            </a:lvl3pPr>
            <a:lvl4pPr marL="1227618" indent="-265896">
              <a:lnSpc>
                <a:spcPct val="90000"/>
              </a:lnSpc>
              <a:defRPr sz="1800"/>
            </a:lvl4pPr>
            <a:lvl5pPr marL="1516002" indent="-273833">
              <a:lnSpc>
                <a:spcPct val="90000"/>
              </a:lnSpc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</p:spTree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1757802"/>
            <a:ext cx="4114800" cy="346249"/>
          </a:xfrm>
        </p:spPr>
        <p:txBody>
          <a:bodyPr anchor="b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500" b="1"/>
            </a:lvl1pPr>
            <a:lvl2pPr marL="457182" indent="0">
              <a:buNone/>
              <a:defRPr sz="2000" b="1"/>
            </a:lvl2pPr>
            <a:lvl3pPr marL="914363" indent="0">
              <a:buNone/>
              <a:defRPr sz="1800" b="1"/>
            </a:lvl3pPr>
            <a:lvl4pPr marL="1371545" indent="0">
              <a:buNone/>
              <a:defRPr sz="1600" b="1"/>
            </a:lvl4pPr>
            <a:lvl5pPr marL="1828727" indent="0">
              <a:buNone/>
              <a:defRPr sz="1600" b="1"/>
            </a:lvl5pPr>
            <a:lvl6pPr marL="2285909" indent="0">
              <a:buNone/>
              <a:defRPr sz="1600" b="1"/>
            </a:lvl6pPr>
            <a:lvl7pPr marL="2743090" indent="0">
              <a:buNone/>
              <a:defRPr sz="1600" b="1"/>
            </a:lvl7pPr>
            <a:lvl8pPr marL="3200272" indent="0">
              <a:buNone/>
              <a:defRPr sz="1600" b="1"/>
            </a:lvl8pPr>
            <a:lvl9pPr marL="3657454" indent="0">
              <a:buNone/>
              <a:defRPr sz="1600" b="1"/>
            </a:lvl9pPr>
          </a:lstStyle>
          <a:p>
            <a:pPr lvl="0"/>
            <a:r>
              <a:rPr lang="ru-RU" noProof="0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380999" y="2174875"/>
            <a:ext cx="4114800" cy="1537344"/>
          </a:xfrm>
        </p:spPr>
        <p:txBody>
          <a:bodyPr/>
          <a:lstStyle>
            <a:lvl1pPr marL="281770" indent="-281770">
              <a:defRPr sz="2300"/>
            </a:lvl1pPr>
            <a:lvl2pPr marL="562218" indent="-265896">
              <a:defRPr sz="2000"/>
            </a:lvl2pPr>
            <a:lvl3pPr marL="813562" indent="-243407">
              <a:defRPr sz="1800"/>
            </a:lvl3pPr>
            <a:lvl4pPr marL="1050354" indent="-228856">
              <a:defRPr sz="1700"/>
            </a:lvl4pPr>
            <a:lvl5pPr marL="1279210" indent="-206367">
              <a:defRPr sz="17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981" y="1757802"/>
            <a:ext cx="4117019" cy="346249"/>
          </a:xfrm>
        </p:spPr>
        <p:txBody>
          <a:bodyPr anchor="b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500" b="1"/>
            </a:lvl1pPr>
            <a:lvl2pPr marL="457182" indent="0">
              <a:buNone/>
              <a:defRPr sz="2000" b="1"/>
            </a:lvl2pPr>
            <a:lvl3pPr marL="914363" indent="0">
              <a:buNone/>
              <a:defRPr sz="1800" b="1"/>
            </a:lvl3pPr>
            <a:lvl4pPr marL="1371545" indent="0">
              <a:buNone/>
              <a:defRPr sz="1600" b="1"/>
            </a:lvl4pPr>
            <a:lvl5pPr marL="1828727" indent="0">
              <a:buNone/>
              <a:defRPr sz="1600" b="1"/>
            </a:lvl5pPr>
            <a:lvl6pPr marL="2285909" indent="0">
              <a:buNone/>
              <a:defRPr sz="1600" b="1"/>
            </a:lvl6pPr>
            <a:lvl7pPr marL="2743090" indent="0">
              <a:buNone/>
              <a:defRPr sz="1600" b="1"/>
            </a:lvl7pPr>
            <a:lvl8pPr marL="3200272" indent="0">
              <a:buNone/>
              <a:defRPr sz="1600" b="1"/>
            </a:lvl8pPr>
            <a:lvl9pPr marL="3657454" indent="0">
              <a:buNone/>
              <a:defRPr sz="1600" b="1"/>
            </a:lvl9pPr>
          </a:lstStyle>
          <a:p>
            <a:pPr lvl="0"/>
            <a:r>
              <a:rPr lang="ru-RU" noProof="0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117974" cy="1537344"/>
          </a:xfrm>
        </p:spPr>
        <p:txBody>
          <a:bodyPr/>
          <a:lstStyle>
            <a:lvl1pPr marL="296321" indent="-296321">
              <a:defRPr sz="2300"/>
            </a:lvl1pPr>
            <a:lvl2pPr marL="570155" indent="-273833">
              <a:defRPr sz="2000"/>
            </a:lvl2pPr>
            <a:lvl3pPr marL="821499" indent="-244730">
              <a:defRPr sz="1800"/>
            </a:lvl3pPr>
            <a:lvl4pPr marL="1050354" indent="-236793">
              <a:defRPr sz="1700"/>
            </a:lvl4pPr>
            <a:lvl5pPr marL="1279210" indent="-220919">
              <a:defRPr sz="17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</p:spTree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</p:spTree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WALKIN: печать с использованием оттенков серог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4" cstate="print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230188"/>
            <a:ext cx="8382000" cy="664797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1412875"/>
            <a:ext cx="8382000" cy="2135969"/>
          </a:xfrm>
          <a:prstGeom prst="rect">
            <a:avLst/>
          </a:prstGeom>
        </p:spPr>
        <p:txBody>
          <a:bodyPr vert="horz" lIns="0" tIns="0" rIns="0" bIns="0" rtlCol="0">
            <a:sp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  <p:sldLayoutId id="2147483661" r:id="rId12"/>
  </p:sldLayoutIdLst>
  <p:transition>
    <p:fade/>
  </p:transition>
  <p:txStyles>
    <p:titleStyle>
      <a:lvl1pPr algn="l" defTabSz="914363" rtl="0" eaLnBrk="1" latinLnBrk="0" hangingPunct="1">
        <a:lnSpc>
          <a:spcPct val="90000"/>
        </a:lnSpc>
        <a:spcBef>
          <a:spcPct val="0"/>
        </a:spcBef>
        <a:buNone/>
        <a:defRPr lang="en-US" sz="4800" b="0" kern="1200" cap="none" spc="-150" dirty="0" smtClean="0">
          <a:ln w="3175">
            <a:noFill/>
          </a:ln>
          <a:gradFill>
            <a:gsLst>
              <a:gs pos="0">
                <a:srgbClr val="2E59B0"/>
              </a:gs>
              <a:gs pos="49000">
                <a:srgbClr val="161D32"/>
              </a:gs>
              <a:gs pos="100000">
                <a:srgbClr val="000000"/>
              </a:gs>
            </a:gsLst>
            <a:lin ang="5400000" scaled="0"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latin typeface="+mj-lt"/>
          <a:ea typeface="+mn-ea"/>
          <a:cs typeface="Arial" charset="0"/>
        </a:defRPr>
      </a:lvl1pPr>
    </p:titleStyle>
    <p:bodyStyle>
      <a:lvl1pPr marL="396875" indent="-396875" algn="l" defTabSz="914363" rtl="0" eaLnBrk="1" latinLnBrk="0" hangingPunct="1">
        <a:lnSpc>
          <a:spcPct val="90000"/>
        </a:lnSpc>
        <a:spcBef>
          <a:spcPct val="20000"/>
        </a:spcBef>
        <a:buFontTx/>
        <a:buBlip>
          <a:blip r:embed="rId15"/>
        </a:buBlip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indent="-396875" algn="l" defTabSz="914363" rtl="0" eaLnBrk="1" latinLnBrk="0" hangingPunct="1">
        <a:lnSpc>
          <a:spcPct val="90000"/>
        </a:lnSpc>
        <a:spcBef>
          <a:spcPct val="20000"/>
        </a:spcBef>
        <a:buFontTx/>
        <a:buBlip>
          <a:blip r:embed="rId16"/>
        </a:buBlip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258888" indent="-344488" algn="l" defTabSz="914363" rtl="0" eaLnBrk="1" latinLnBrk="0" hangingPunct="1">
        <a:lnSpc>
          <a:spcPct val="90000"/>
        </a:lnSpc>
        <a:spcBef>
          <a:spcPct val="20000"/>
        </a:spcBef>
        <a:buFontTx/>
        <a:buBlip>
          <a:blip r:embed="rId16"/>
        </a:buBlip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4963" indent="-346075" algn="l" defTabSz="914363" rtl="0" eaLnBrk="1" latinLnBrk="0" hangingPunct="1">
        <a:lnSpc>
          <a:spcPct val="90000"/>
        </a:lnSpc>
        <a:spcBef>
          <a:spcPct val="20000"/>
        </a:spcBef>
        <a:buFontTx/>
        <a:buBlip>
          <a:blip r:embed="rId16"/>
        </a:buBlip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1941513" indent="-336550" algn="l" defTabSz="914363" rtl="0" eaLnBrk="1" latinLnBrk="0" hangingPunct="1">
        <a:lnSpc>
          <a:spcPct val="90000"/>
        </a:lnSpc>
        <a:spcBef>
          <a:spcPct val="20000"/>
        </a:spcBef>
        <a:buFontTx/>
        <a:buBlip>
          <a:blip r:embed="rId16"/>
        </a:buBlip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99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81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63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45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2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63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45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27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09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90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72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54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" cstate="print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white rectangle.png"/>
          <p:cNvPicPr>
            <a:picLocks noChangeAspect="1"/>
          </p:cNvPicPr>
          <p:nvPr/>
        </p:nvPicPr>
        <p:blipFill>
          <a:blip r:embed="rId4" cstate="print"/>
          <a:srcRect b="10453"/>
          <a:stretch>
            <a:fillRect/>
          </a:stretch>
        </p:blipFill>
        <p:spPr>
          <a:xfrm>
            <a:off x="0" y="1299706"/>
            <a:ext cx="9144000" cy="555829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230188"/>
            <a:ext cx="8382000" cy="664797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2" y="1905000"/>
            <a:ext cx="8040688" cy="210826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</p:sldLayoutIdLst>
  <p:transition>
    <p:fade/>
  </p:transition>
  <p:txStyles>
    <p:titleStyle>
      <a:lvl1pPr algn="l" defTabSz="914363" rtl="0" eaLnBrk="1" latinLnBrk="0" hangingPunct="1">
        <a:lnSpc>
          <a:spcPct val="90000"/>
        </a:lnSpc>
        <a:spcBef>
          <a:spcPct val="0"/>
        </a:spcBef>
        <a:buNone/>
        <a:defRPr lang="en-US" sz="4800" b="0" kern="1200" cap="none" spc="-125" dirty="0" smtClean="0">
          <a:ln w="3175">
            <a:noFill/>
          </a:ln>
          <a:gradFill>
            <a:gsLst>
              <a:gs pos="0">
                <a:srgbClr val="2E59B0"/>
              </a:gs>
              <a:gs pos="49000">
                <a:srgbClr val="161D32"/>
              </a:gs>
              <a:gs pos="100000">
                <a:srgbClr val="000000"/>
              </a:gs>
            </a:gsLst>
            <a:lin ang="5400000" scaled="0"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latin typeface="+mj-lt"/>
          <a:ea typeface="+mn-ea"/>
          <a:cs typeface="Arial" charset="0"/>
        </a:defRPr>
      </a:lvl1pPr>
    </p:titleStyle>
    <p:bodyStyle>
      <a:lvl1pPr marL="0" indent="0" algn="l" defTabSz="914363" rtl="0" eaLnBrk="1" latinLnBrk="0" hangingPunct="1">
        <a:lnSpc>
          <a:spcPct val="90000"/>
        </a:lnSpc>
        <a:spcBef>
          <a:spcPct val="20000"/>
        </a:spcBef>
        <a:buFont typeface="Arial" pitchFamily="34" charset="0"/>
        <a:buNone/>
        <a:defRPr sz="3000" b="1" kern="1200">
          <a:solidFill>
            <a:schemeClr val="tx1"/>
          </a:solidFill>
          <a:latin typeface="Courier New" pitchFamily="49" charset="0"/>
          <a:ea typeface="+mn-ea"/>
          <a:cs typeface="Courier New" pitchFamily="49" charset="0"/>
        </a:defRPr>
      </a:lvl1pPr>
      <a:lvl2pPr marL="384954" indent="-7937" algn="l" defTabSz="914363" rtl="0" eaLnBrk="1" latinLnBrk="0" hangingPunct="1">
        <a:lnSpc>
          <a:spcPct val="90000"/>
        </a:lnSpc>
        <a:spcBef>
          <a:spcPct val="20000"/>
        </a:spcBef>
        <a:buFont typeface="Arial" pitchFamily="34" charset="0"/>
        <a:buNone/>
        <a:defRPr sz="2800" b="1" kern="1200">
          <a:solidFill>
            <a:schemeClr val="tx1"/>
          </a:solidFill>
          <a:latin typeface="Courier New" pitchFamily="49" charset="0"/>
          <a:ea typeface="+mn-ea"/>
          <a:cs typeface="Courier New" pitchFamily="49" charset="0"/>
        </a:defRPr>
      </a:lvl2pPr>
      <a:lvl3pPr marL="761970" indent="-7937" algn="l" defTabSz="914363" rtl="0" eaLnBrk="1" latinLnBrk="0" hangingPunct="1">
        <a:lnSpc>
          <a:spcPct val="90000"/>
        </a:lnSpc>
        <a:spcBef>
          <a:spcPct val="20000"/>
        </a:spcBef>
        <a:buFont typeface="Arial" pitchFamily="34" charset="0"/>
        <a:buNone/>
        <a:defRPr sz="2400" b="1" kern="1200">
          <a:solidFill>
            <a:schemeClr val="tx1"/>
          </a:solidFill>
          <a:latin typeface="Courier New" pitchFamily="49" charset="0"/>
          <a:ea typeface="+mn-ea"/>
          <a:cs typeface="Courier New" pitchFamily="49" charset="0"/>
        </a:defRPr>
      </a:lvl3pPr>
      <a:lvl4pPr marL="1094009" indent="7937" algn="l" defTabSz="914363" rtl="0" eaLnBrk="1" latinLnBrk="0" hangingPunct="1">
        <a:lnSpc>
          <a:spcPct val="90000"/>
        </a:lnSpc>
        <a:spcBef>
          <a:spcPct val="20000"/>
        </a:spcBef>
        <a:buFont typeface="Arial" pitchFamily="34" charset="0"/>
        <a:buNone/>
        <a:defRPr sz="2400" b="1" kern="1200">
          <a:solidFill>
            <a:schemeClr val="tx1"/>
          </a:solidFill>
          <a:latin typeface="Courier New" pitchFamily="49" charset="0"/>
          <a:ea typeface="+mn-ea"/>
          <a:cs typeface="Courier New" pitchFamily="49" charset="0"/>
        </a:defRPr>
      </a:lvl4pPr>
      <a:lvl5pPr marL="1426047" indent="0" algn="l" defTabSz="914363" rtl="0" eaLnBrk="1" latinLnBrk="0" hangingPunct="1">
        <a:lnSpc>
          <a:spcPct val="90000"/>
        </a:lnSpc>
        <a:spcBef>
          <a:spcPct val="20000"/>
        </a:spcBef>
        <a:buFont typeface="Arial" pitchFamily="34" charset="0"/>
        <a:buNone/>
        <a:defRPr sz="2400" b="1" kern="1200">
          <a:solidFill>
            <a:schemeClr val="tx1"/>
          </a:solidFill>
          <a:latin typeface="Courier New" pitchFamily="49" charset="0"/>
          <a:ea typeface="+mn-ea"/>
          <a:cs typeface="Courier New" pitchFamily="49" charset="0"/>
        </a:defRPr>
      </a:lvl5pPr>
      <a:lvl6pPr marL="2514499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81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63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45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2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63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45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27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09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90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72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54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jpe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2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png"/><Relationship Id="rId3" Type="http://schemas.openxmlformats.org/officeDocument/2006/relationships/image" Target="../media/image44.png"/><Relationship Id="rId7" Type="http://schemas.openxmlformats.org/officeDocument/2006/relationships/image" Target="../media/image4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7.png"/><Relationship Id="rId5" Type="http://schemas.openxmlformats.org/officeDocument/2006/relationships/image" Target="../media/image46.png"/><Relationship Id="rId10" Type="http://schemas.openxmlformats.org/officeDocument/2006/relationships/image" Target="../media/image51.png"/><Relationship Id="rId4" Type="http://schemas.openxmlformats.org/officeDocument/2006/relationships/image" Target="../media/image45.png"/><Relationship Id="rId9" Type="http://schemas.openxmlformats.org/officeDocument/2006/relationships/image" Target="../media/image50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hyperlink" Target="http://parabel.tomsk.ru/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2" descr="D:\бюджет для граждан\RUS_Парабельский_район_COA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87824" y="908720"/>
            <a:ext cx="3158480" cy="4432359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835696" y="5445224"/>
            <a:ext cx="5566845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smtClean="0"/>
              <a:t>БЮДЖЕТ ДЛЯ ГРАЖДАН</a:t>
            </a:r>
          </a:p>
          <a:p>
            <a:pPr algn="ctr"/>
            <a:r>
              <a:rPr lang="ru-RU" sz="4000" b="1" dirty="0" smtClean="0"/>
              <a:t>на 2015 год</a:t>
            </a:r>
            <a:endParaRPr lang="ru-RU" sz="4000" b="1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0"/>
            <a:ext cx="8382000" cy="664797"/>
          </a:xfrm>
        </p:spPr>
        <p:txBody>
          <a:bodyPr/>
          <a:lstStyle/>
          <a:p>
            <a:pPr algn="ctr" defTabSz="914400">
              <a:lnSpc>
                <a:spcPct val="90000"/>
              </a:lnSpc>
              <a:spcBef>
                <a:spcPts val="0"/>
              </a:spcBef>
              <a:buNone/>
            </a:pPr>
            <a:r>
              <a:rPr lang="ru-RU" sz="2400" b="1" dirty="0" smtClean="0">
                <a:solidFill>
                  <a:schemeClr val="bg1"/>
                </a:solidFill>
                <a:effectLst>
                  <a:outerShdw blurRad="50800" dist="38100" dir="2700000" algn="tl">
                    <a:prstClr val="black">
                      <a:alpha val="40000"/>
                    </a:prstClr>
                  </a:outerShdw>
                </a:effectLst>
                <a:latin typeface="Calibri"/>
                <a:cs typeface="Arial"/>
              </a:rPr>
              <a:t>Основные параметры проекта решения Думы </a:t>
            </a:r>
            <a:r>
              <a:rPr lang="ru-RU" sz="2400" b="1" dirty="0" err="1" smtClean="0">
                <a:solidFill>
                  <a:schemeClr val="bg1"/>
                </a:solidFill>
                <a:effectLst>
                  <a:outerShdw blurRad="50800" dist="38100" dir="2700000" algn="tl">
                    <a:prstClr val="black">
                      <a:alpha val="40000"/>
                    </a:prstClr>
                  </a:outerShdw>
                </a:effectLst>
                <a:latin typeface="Calibri"/>
                <a:cs typeface="Arial"/>
              </a:rPr>
              <a:t>Парабельского</a:t>
            </a:r>
            <a:r>
              <a:rPr lang="ru-RU" sz="2400" b="1" dirty="0" smtClean="0">
                <a:solidFill>
                  <a:schemeClr val="bg1"/>
                </a:solidFill>
                <a:effectLst>
                  <a:outerShdw blurRad="50800" dist="38100" dir="2700000" algn="tl">
                    <a:prstClr val="black">
                      <a:alpha val="40000"/>
                    </a:prstClr>
                  </a:outerShdw>
                </a:effectLst>
                <a:latin typeface="Calibri"/>
                <a:cs typeface="Arial"/>
              </a:rPr>
              <a:t> района </a:t>
            </a:r>
            <a:br>
              <a:rPr lang="ru-RU" sz="2400" b="1" dirty="0" smtClean="0">
                <a:solidFill>
                  <a:schemeClr val="bg1"/>
                </a:solidFill>
                <a:effectLst>
                  <a:outerShdw blurRad="50800" dist="38100" dir="2700000" algn="tl">
                    <a:prstClr val="black">
                      <a:alpha val="40000"/>
                    </a:prstClr>
                  </a:outerShdw>
                </a:effectLst>
                <a:latin typeface="Calibri"/>
                <a:cs typeface="Arial"/>
              </a:rPr>
            </a:br>
            <a:r>
              <a:rPr lang="ru-RU" sz="2400" b="1" dirty="0" smtClean="0">
                <a:solidFill>
                  <a:schemeClr val="bg1"/>
                </a:solidFill>
                <a:effectLst>
                  <a:outerShdw blurRad="50800" dist="38100" dir="2700000" algn="tl">
                    <a:prstClr val="black">
                      <a:alpha val="40000"/>
                    </a:prstClr>
                  </a:outerShdw>
                </a:effectLst>
                <a:latin typeface="Calibri"/>
                <a:cs typeface="Arial"/>
              </a:rPr>
              <a:t>«О бюджете </a:t>
            </a:r>
            <a:r>
              <a:rPr lang="ru-RU" sz="2400" b="1" dirty="0" err="1" smtClean="0">
                <a:solidFill>
                  <a:schemeClr val="bg1"/>
                </a:solidFill>
                <a:effectLst>
                  <a:outerShdw blurRad="50800" dist="38100" dir="2700000" algn="tl">
                    <a:prstClr val="black">
                      <a:alpha val="40000"/>
                    </a:prstClr>
                  </a:outerShdw>
                </a:effectLst>
                <a:latin typeface="Calibri"/>
                <a:cs typeface="Arial"/>
              </a:rPr>
              <a:t>Парабельского</a:t>
            </a:r>
            <a:r>
              <a:rPr lang="ru-RU" sz="2400" b="1" dirty="0" smtClean="0">
                <a:solidFill>
                  <a:schemeClr val="bg1"/>
                </a:solidFill>
                <a:effectLst>
                  <a:outerShdw blurRad="50800" dist="38100" dir="2700000" algn="tl">
                    <a:prstClr val="black">
                      <a:alpha val="40000"/>
                    </a:prstClr>
                  </a:outerShdw>
                </a:effectLst>
                <a:latin typeface="Calibri"/>
                <a:cs typeface="Arial"/>
              </a:rPr>
              <a:t> района на 2015 год»</a:t>
            </a:r>
            <a:endParaRPr lang="ru-RU" sz="2400" b="1" i="0" spc="-150" dirty="0">
              <a:solidFill>
                <a:schemeClr val="bg1"/>
              </a:solidFill>
              <a:effectLst>
                <a:outerShdw blurRad="50800" dist="38100" dir="2700000" algn="tl">
                  <a:prstClr val="black">
                    <a:alpha val="40000"/>
                  </a:prstClr>
                </a:outerShdw>
              </a:effectLst>
              <a:latin typeface="Calibri"/>
              <a:ea typeface="+mn-ea"/>
              <a:cs typeface="Arial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251520" y="1397000"/>
          <a:ext cx="8496944" cy="407924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3240360"/>
                <a:gridCol w="1512168"/>
                <a:gridCol w="1296144"/>
                <a:gridCol w="1224136"/>
                <a:gridCol w="1224136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Наименование показателей</a:t>
                      </a:r>
                      <a:endParaRPr lang="ru-RU" sz="1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2014</a:t>
                      </a:r>
                    </a:p>
                    <a:p>
                      <a:pPr algn="ctr"/>
                      <a:r>
                        <a:rPr lang="ru-RU" sz="1400" dirty="0" smtClean="0"/>
                        <a:t>(оценка)</a:t>
                      </a:r>
                      <a:endParaRPr lang="ru-RU" sz="1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2015</a:t>
                      </a:r>
                      <a:endParaRPr lang="ru-RU" sz="1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2016</a:t>
                      </a:r>
                      <a:endParaRPr lang="ru-RU" sz="1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2017</a:t>
                      </a:r>
                      <a:endParaRPr lang="ru-RU" sz="1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 smtClean="0"/>
                        <a:t>I. </a:t>
                      </a:r>
                      <a:r>
                        <a:rPr lang="ru-RU" b="1" dirty="0" smtClean="0"/>
                        <a:t>Доходы, всего</a:t>
                      </a:r>
                      <a:endParaRPr lang="ru-RU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596 261,4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514 861,2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563 092,8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580 139,0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Из них: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i="1" dirty="0" smtClean="0"/>
                        <a:t>Налоговые и неналоговые доходы</a:t>
                      </a:r>
                      <a:endParaRPr lang="ru-RU" sz="1600" i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221 123,6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209 963,0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213 925,0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36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223 338,0</a:t>
                      </a:r>
                    </a:p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i="1" dirty="0" smtClean="0"/>
                        <a:t>Безвозмездные поступления</a:t>
                      </a:r>
                      <a:endParaRPr lang="ru-RU" sz="1600" i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375 137,8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304 898,2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349 167,8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356 801,0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 smtClean="0"/>
                        <a:t>II.</a:t>
                      </a:r>
                      <a:r>
                        <a:rPr lang="ru-RU" b="1" dirty="0" smtClean="0"/>
                        <a:t> Расходы, всего</a:t>
                      </a:r>
                      <a:endParaRPr lang="ru-RU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651 153,4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514 861,2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563 092,8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580 139,0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 smtClean="0"/>
                        <a:t>III.</a:t>
                      </a:r>
                      <a:r>
                        <a:rPr lang="ru-RU" b="1" dirty="0" smtClean="0"/>
                        <a:t> Дефицит (-), </a:t>
                      </a:r>
                      <a:r>
                        <a:rPr lang="ru-RU" b="1" dirty="0" err="1" smtClean="0"/>
                        <a:t>профицит</a:t>
                      </a:r>
                      <a:r>
                        <a:rPr lang="ru-RU" b="1" dirty="0" smtClean="0"/>
                        <a:t> (+)</a:t>
                      </a:r>
                      <a:endParaRPr lang="ru-RU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-54 892,0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0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0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0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 smtClean="0"/>
                        <a:t>VI.</a:t>
                      </a:r>
                      <a:r>
                        <a:rPr lang="ru-RU" b="1" dirty="0" smtClean="0"/>
                        <a:t> Источники финансирования дефицита</a:t>
                      </a:r>
                      <a:endParaRPr lang="en-US" b="1" dirty="0" smtClean="0"/>
                    </a:p>
                    <a:p>
                      <a:r>
                        <a:rPr lang="en-US" sz="1400" b="0" i="1" dirty="0" smtClean="0"/>
                        <a:t>(</a:t>
                      </a:r>
                      <a:r>
                        <a:rPr lang="ru-RU" sz="1400" b="0" i="1" dirty="0" smtClean="0"/>
                        <a:t>остаток</a:t>
                      </a:r>
                      <a:r>
                        <a:rPr lang="ru-RU" sz="1400" b="0" i="1" baseline="0" dirty="0" smtClean="0"/>
                        <a:t> средств на начало текущего года</a:t>
                      </a:r>
                      <a:r>
                        <a:rPr lang="en-US" sz="1400" b="0" i="1" dirty="0" smtClean="0"/>
                        <a:t>)</a:t>
                      </a:r>
                      <a:endParaRPr lang="ru-RU" sz="1400" b="0" i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54 892,0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0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0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0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0"/>
            <a:ext cx="8382000" cy="664797"/>
          </a:xfrm>
        </p:spPr>
        <p:txBody>
          <a:bodyPr/>
          <a:lstStyle/>
          <a:p>
            <a:pPr algn="ctr" defTabSz="914400">
              <a:lnSpc>
                <a:spcPct val="90000"/>
              </a:lnSpc>
              <a:spcBef>
                <a:spcPts val="0"/>
              </a:spcBef>
              <a:buNone/>
            </a:pPr>
            <a:r>
              <a:rPr lang="ru-RU" sz="2400" b="1" dirty="0" smtClean="0">
                <a:solidFill>
                  <a:schemeClr val="bg1"/>
                </a:solidFill>
                <a:effectLst>
                  <a:outerShdw blurRad="50800" dist="38100" dir="2700000" algn="tl">
                    <a:prstClr val="black">
                      <a:alpha val="40000"/>
                    </a:prstClr>
                  </a:outerShdw>
                </a:effectLst>
                <a:latin typeface="Calibri"/>
                <a:cs typeface="Arial"/>
              </a:rPr>
              <a:t>Основные параметры консолидированного бюджета</a:t>
            </a:r>
            <a:br>
              <a:rPr lang="ru-RU" sz="2400" b="1" dirty="0" smtClean="0">
                <a:solidFill>
                  <a:schemeClr val="bg1"/>
                </a:solidFill>
                <a:effectLst>
                  <a:outerShdw blurRad="50800" dist="38100" dir="2700000" algn="tl">
                    <a:prstClr val="black">
                      <a:alpha val="40000"/>
                    </a:prstClr>
                  </a:outerShdw>
                </a:effectLst>
                <a:latin typeface="Calibri"/>
                <a:cs typeface="Arial"/>
              </a:rPr>
            </a:br>
            <a:r>
              <a:rPr lang="ru-RU" sz="2400" b="1" dirty="0" err="1" smtClean="0">
                <a:solidFill>
                  <a:schemeClr val="bg1"/>
                </a:solidFill>
                <a:effectLst>
                  <a:outerShdw blurRad="50800" dist="38100" dir="2700000" algn="tl">
                    <a:prstClr val="black">
                      <a:alpha val="40000"/>
                    </a:prstClr>
                  </a:outerShdw>
                </a:effectLst>
                <a:latin typeface="Calibri"/>
                <a:cs typeface="Arial"/>
              </a:rPr>
              <a:t>Парабельского</a:t>
            </a:r>
            <a:r>
              <a:rPr lang="ru-RU" sz="2400" b="1" dirty="0" smtClean="0">
                <a:solidFill>
                  <a:schemeClr val="bg1"/>
                </a:solidFill>
                <a:effectLst>
                  <a:outerShdw blurRad="50800" dist="38100" dir="2700000" algn="tl">
                    <a:prstClr val="black">
                      <a:alpha val="40000"/>
                    </a:prstClr>
                  </a:outerShdw>
                </a:effectLst>
                <a:latin typeface="Calibri"/>
                <a:cs typeface="Arial"/>
              </a:rPr>
              <a:t> района на 2015 год</a:t>
            </a:r>
            <a:endParaRPr lang="ru-RU" sz="2400" b="1" i="0" spc="-150" dirty="0">
              <a:solidFill>
                <a:schemeClr val="bg1"/>
              </a:solidFill>
              <a:effectLst>
                <a:outerShdw blurRad="50800" dist="38100" dir="2700000" algn="tl">
                  <a:prstClr val="black">
                    <a:alpha val="40000"/>
                  </a:prstClr>
                </a:outerShdw>
              </a:effectLst>
              <a:latin typeface="Calibri"/>
              <a:ea typeface="+mn-ea"/>
              <a:cs typeface="Arial"/>
            </a:endParaRPr>
          </a:p>
        </p:txBody>
      </p:sp>
      <p:sp>
        <p:nvSpPr>
          <p:cNvPr id="5" name="Пятиугольник 4"/>
          <p:cNvSpPr/>
          <p:nvPr/>
        </p:nvSpPr>
        <p:spPr bwMode="auto">
          <a:xfrm>
            <a:off x="395536" y="1412776"/>
            <a:ext cx="2304256" cy="1152128"/>
          </a:xfrm>
          <a:prstGeom prst="homePlate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099" fontAlgn="base">
              <a:spcBef>
                <a:spcPct val="0"/>
              </a:spcBef>
              <a:spcAft>
                <a:spcPct val="0"/>
              </a:spcAft>
            </a:pPr>
            <a:endParaRPr lang="ru-RU" sz="1600" b="1" dirty="0" smtClean="0">
              <a:solidFill>
                <a:schemeClr val="bg1"/>
              </a:solidFill>
              <a:latin typeface="Segoe" pitchFamily="34" charset="0"/>
            </a:endParaRPr>
          </a:p>
          <a:p>
            <a:pPr algn="ctr" defTabSz="914099" fontAlgn="base">
              <a:spcBef>
                <a:spcPct val="0"/>
              </a:spcBef>
              <a:spcAft>
                <a:spcPct val="0"/>
              </a:spcAft>
            </a:pPr>
            <a:r>
              <a:rPr lang="ru-RU" sz="1600" b="1" dirty="0" smtClean="0">
                <a:solidFill>
                  <a:schemeClr val="bg1"/>
                </a:solidFill>
                <a:latin typeface="Segoe" pitchFamily="34" charset="0"/>
              </a:rPr>
              <a:t>Налоговые доходы</a:t>
            </a:r>
          </a:p>
          <a:p>
            <a:pPr algn="ctr" defTabSz="914099" fontAlgn="base">
              <a:spcBef>
                <a:spcPct val="0"/>
              </a:spcBef>
              <a:spcAft>
                <a:spcPct val="0"/>
              </a:spcAft>
            </a:pPr>
            <a:r>
              <a:rPr lang="ru-RU" sz="1600" b="1" dirty="0" smtClean="0">
                <a:solidFill>
                  <a:schemeClr val="bg1"/>
                </a:solidFill>
                <a:latin typeface="Segoe" pitchFamily="34" charset="0"/>
              </a:rPr>
              <a:t>168 622</a:t>
            </a:r>
          </a:p>
          <a:p>
            <a:pPr algn="ctr" defTabSz="914099" fontAlgn="base">
              <a:spcBef>
                <a:spcPct val="0"/>
              </a:spcBef>
              <a:spcAft>
                <a:spcPct val="0"/>
              </a:spcAft>
            </a:pPr>
            <a:r>
              <a:rPr lang="ru-RU" sz="1600" b="1" dirty="0" smtClean="0">
                <a:solidFill>
                  <a:schemeClr val="bg1"/>
                </a:solidFill>
                <a:latin typeface="Segoe" pitchFamily="34" charset="0"/>
              </a:rPr>
              <a:t>тыс. руб.</a:t>
            </a:r>
          </a:p>
          <a:p>
            <a:pPr algn="ctr" defTabSz="914099" fontAlgn="base">
              <a:spcBef>
                <a:spcPct val="0"/>
              </a:spcBef>
              <a:spcAft>
                <a:spcPct val="0"/>
              </a:spcAft>
            </a:pPr>
            <a:endParaRPr lang="ru-RU" sz="1600" b="1" dirty="0" smtClean="0">
              <a:solidFill>
                <a:schemeClr val="bg1"/>
              </a:solidFill>
              <a:latin typeface="Segoe" pitchFamily="34" charset="0"/>
            </a:endParaRPr>
          </a:p>
        </p:txBody>
      </p:sp>
      <p:sp>
        <p:nvSpPr>
          <p:cNvPr id="6" name="Пятиугольник 5"/>
          <p:cNvSpPr/>
          <p:nvPr/>
        </p:nvSpPr>
        <p:spPr bwMode="auto">
          <a:xfrm>
            <a:off x="395536" y="2924944"/>
            <a:ext cx="2304256" cy="1152128"/>
          </a:xfrm>
          <a:prstGeom prst="homePlate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099" fontAlgn="base">
              <a:spcBef>
                <a:spcPct val="0"/>
              </a:spcBef>
              <a:spcAft>
                <a:spcPct val="0"/>
              </a:spcAft>
            </a:pPr>
            <a:r>
              <a:rPr lang="ru-RU" sz="1600" b="1" dirty="0" smtClean="0">
                <a:solidFill>
                  <a:schemeClr val="bg1"/>
                </a:solidFill>
                <a:latin typeface="Segoe" pitchFamily="34" charset="0"/>
              </a:rPr>
              <a:t>Неналоговые доходы</a:t>
            </a:r>
          </a:p>
          <a:p>
            <a:pPr algn="ctr" defTabSz="914099" fontAlgn="base">
              <a:spcBef>
                <a:spcPct val="0"/>
              </a:spcBef>
              <a:spcAft>
                <a:spcPct val="0"/>
              </a:spcAft>
            </a:pPr>
            <a:r>
              <a:rPr lang="ru-RU" sz="1600" b="1" dirty="0" smtClean="0">
                <a:solidFill>
                  <a:schemeClr val="bg1"/>
                </a:solidFill>
                <a:latin typeface="Segoe" pitchFamily="34" charset="0"/>
              </a:rPr>
              <a:t>70 122</a:t>
            </a:r>
          </a:p>
          <a:p>
            <a:pPr algn="ctr" defTabSz="914099" fontAlgn="base">
              <a:spcBef>
                <a:spcPct val="0"/>
              </a:spcBef>
              <a:spcAft>
                <a:spcPct val="0"/>
              </a:spcAft>
            </a:pPr>
            <a:r>
              <a:rPr lang="ru-RU" sz="1600" b="1" dirty="0" smtClean="0">
                <a:solidFill>
                  <a:schemeClr val="bg1"/>
                </a:solidFill>
                <a:latin typeface="Segoe" pitchFamily="34" charset="0"/>
              </a:rPr>
              <a:t>тыс. руб.</a:t>
            </a:r>
          </a:p>
        </p:txBody>
      </p:sp>
      <p:sp>
        <p:nvSpPr>
          <p:cNvPr id="7" name="Пятиугольник 6"/>
          <p:cNvSpPr/>
          <p:nvPr/>
        </p:nvSpPr>
        <p:spPr bwMode="auto">
          <a:xfrm>
            <a:off x="395536" y="4653136"/>
            <a:ext cx="2304256" cy="1152128"/>
          </a:xfrm>
          <a:prstGeom prst="homePlate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099" fontAlgn="base">
              <a:spcBef>
                <a:spcPct val="0"/>
              </a:spcBef>
              <a:spcAft>
                <a:spcPct val="0"/>
              </a:spcAft>
            </a:pPr>
            <a:r>
              <a:rPr lang="ru-RU" sz="1600" b="1" dirty="0" smtClean="0">
                <a:solidFill>
                  <a:schemeClr val="bg1"/>
                </a:solidFill>
                <a:latin typeface="Segoe" pitchFamily="34" charset="0"/>
              </a:rPr>
              <a:t>Безвозмездные поступления</a:t>
            </a:r>
          </a:p>
          <a:p>
            <a:pPr algn="ctr" defTabSz="914099" fontAlgn="base">
              <a:spcBef>
                <a:spcPct val="0"/>
              </a:spcBef>
              <a:spcAft>
                <a:spcPct val="0"/>
              </a:spcAft>
            </a:pPr>
            <a:r>
              <a:rPr lang="ru-RU" sz="1600" b="1" dirty="0" smtClean="0">
                <a:solidFill>
                  <a:schemeClr val="bg1"/>
                </a:solidFill>
                <a:latin typeface="Segoe" pitchFamily="34" charset="0"/>
              </a:rPr>
              <a:t>304 832,2</a:t>
            </a:r>
          </a:p>
          <a:p>
            <a:pPr algn="ctr" defTabSz="914099" fontAlgn="base">
              <a:spcBef>
                <a:spcPct val="0"/>
              </a:spcBef>
              <a:spcAft>
                <a:spcPct val="0"/>
              </a:spcAft>
            </a:pPr>
            <a:r>
              <a:rPr lang="ru-RU" sz="1600" b="1" dirty="0" smtClean="0">
                <a:solidFill>
                  <a:schemeClr val="bg1"/>
                </a:solidFill>
                <a:latin typeface="Segoe" pitchFamily="34" charset="0"/>
              </a:rPr>
              <a:t>тыс. руб.</a:t>
            </a:r>
          </a:p>
        </p:txBody>
      </p:sp>
      <p:sp>
        <p:nvSpPr>
          <p:cNvPr id="8" name="Прямоугольник 7"/>
          <p:cNvSpPr/>
          <p:nvPr/>
        </p:nvSpPr>
        <p:spPr bwMode="auto">
          <a:xfrm>
            <a:off x="2915816" y="1196752"/>
            <a:ext cx="432048" cy="4824536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vert270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099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dirty="0" smtClean="0">
                <a:solidFill>
                  <a:schemeClr val="bg1"/>
                </a:solidFill>
                <a:latin typeface="Segoe" pitchFamily="34" charset="0"/>
              </a:rPr>
              <a:t>Доходы бюджета 543 582,2 тыс. руб.</a:t>
            </a:r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5868144" y="1196752"/>
            <a:ext cx="504056" cy="4824536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vert270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099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dirty="0" smtClean="0">
                <a:solidFill>
                  <a:schemeClr val="bg1"/>
                </a:solidFill>
                <a:latin typeface="Segoe" pitchFamily="34" charset="0"/>
              </a:rPr>
              <a:t>Расходы бюджета 543 582,2 тыс.руб</a:t>
            </a:r>
            <a:r>
              <a:rPr lang="ru-RU" sz="2400" b="1" dirty="0" smtClean="0">
                <a:solidFill>
                  <a:schemeClr val="bg1"/>
                </a:solidFill>
                <a:latin typeface="Segoe" pitchFamily="34" charset="0"/>
              </a:rPr>
              <a:t>. </a:t>
            </a:r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563888" y="1196752"/>
            <a:ext cx="2160240" cy="109149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099" fontAlgn="base">
              <a:spcBef>
                <a:spcPct val="0"/>
              </a:spcBef>
              <a:spcAft>
                <a:spcPct val="0"/>
              </a:spcAft>
            </a:pPr>
            <a:r>
              <a:rPr lang="ru-RU" sz="1400" b="1" dirty="0" smtClean="0">
                <a:solidFill>
                  <a:schemeClr val="bg1"/>
                </a:solidFill>
                <a:latin typeface="Segoe" pitchFamily="34" charset="0"/>
              </a:rPr>
              <a:t>Доходы в расчете </a:t>
            </a:r>
          </a:p>
          <a:p>
            <a:pPr algn="ctr" defTabSz="914099" fontAlgn="base">
              <a:spcBef>
                <a:spcPct val="0"/>
              </a:spcBef>
              <a:spcAft>
                <a:spcPct val="0"/>
              </a:spcAft>
            </a:pPr>
            <a:r>
              <a:rPr lang="ru-RU" sz="1400" b="1" dirty="0" smtClean="0">
                <a:solidFill>
                  <a:schemeClr val="bg1"/>
                </a:solidFill>
                <a:latin typeface="Segoe" pitchFamily="34" charset="0"/>
              </a:rPr>
              <a:t>на 1 человека </a:t>
            </a:r>
          </a:p>
          <a:p>
            <a:pPr algn="ctr" defTabSz="914099" fontAlgn="base">
              <a:spcBef>
                <a:spcPct val="0"/>
              </a:spcBef>
              <a:spcAft>
                <a:spcPct val="0"/>
              </a:spcAft>
            </a:pPr>
            <a:r>
              <a:rPr lang="ru-RU" sz="1400" b="1" dirty="0" smtClean="0">
                <a:solidFill>
                  <a:schemeClr val="bg1"/>
                </a:solidFill>
                <a:latin typeface="Segoe" pitchFamily="34" charset="0"/>
              </a:rPr>
              <a:t>43 837 руб.</a:t>
            </a:r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3491880" y="4797152"/>
            <a:ext cx="2160240" cy="1152128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099" fontAlgn="base">
              <a:spcBef>
                <a:spcPct val="0"/>
              </a:spcBef>
              <a:spcAft>
                <a:spcPct val="0"/>
              </a:spcAft>
            </a:pPr>
            <a:r>
              <a:rPr lang="ru-RU" sz="1400" b="1" dirty="0" smtClean="0">
                <a:solidFill>
                  <a:schemeClr val="bg1"/>
                </a:solidFill>
                <a:latin typeface="Segoe" pitchFamily="34" charset="0"/>
              </a:rPr>
              <a:t>Расходы в расчете </a:t>
            </a:r>
          </a:p>
          <a:p>
            <a:pPr algn="ctr" defTabSz="914099" fontAlgn="base">
              <a:spcBef>
                <a:spcPct val="0"/>
              </a:spcBef>
              <a:spcAft>
                <a:spcPct val="0"/>
              </a:spcAft>
            </a:pPr>
            <a:r>
              <a:rPr lang="ru-RU" sz="1400" b="1" dirty="0" smtClean="0">
                <a:solidFill>
                  <a:schemeClr val="bg1"/>
                </a:solidFill>
                <a:latin typeface="Segoe" pitchFamily="34" charset="0"/>
              </a:rPr>
              <a:t>на 1 человека </a:t>
            </a:r>
          </a:p>
          <a:p>
            <a:pPr algn="ctr" defTabSz="914099" fontAlgn="base">
              <a:spcBef>
                <a:spcPct val="0"/>
              </a:spcBef>
              <a:spcAft>
                <a:spcPct val="0"/>
              </a:spcAft>
            </a:pPr>
            <a:r>
              <a:rPr lang="ru-RU" sz="1400" b="1" dirty="0" smtClean="0">
                <a:solidFill>
                  <a:schemeClr val="bg1"/>
                </a:solidFill>
                <a:latin typeface="Segoe" pitchFamily="34" charset="0"/>
              </a:rPr>
              <a:t>43 837руб.</a:t>
            </a:r>
          </a:p>
        </p:txBody>
      </p:sp>
      <p:sp>
        <p:nvSpPr>
          <p:cNvPr id="12" name="Пятиугольник 11"/>
          <p:cNvSpPr/>
          <p:nvPr/>
        </p:nvSpPr>
        <p:spPr bwMode="auto">
          <a:xfrm rot="10800000" flipV="1">
            <a:off x="6804248" y="1268760"/>
            <a:ext cx="2088232" cy="576064"/>
          </a:xfrm>
          <a:prstGeom prst="homePlate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099" fontAlgn="base">
              <a:spcBef>
                <a:spcPct val="0"/>
              </a:spcBef>
              <a:spcAft>
                <a:spcPct val="0"/>
              </a:spcAft>
            </a:pPr>
            <a:r>
              <a:rPr lang="ru-RU" sz="1400" b="1" dirty="0" smtClean="0">
                <a:solidFill>
                  <a:schemeClr val="bg1"/>
                </a:solidFill>
                <a:latin typeface="Segoe" pitchFamily="34" charset="0"/>
              </a:rPr>
              <a:t>Образование</a:t>
            </a:r>
          </a:p>
          <a:p>
            <a:pPr algn="ctr" defTabSz="914099" fontAlgn="base">
              <a:spcBef>
                <a:spcPct val="0"/>
              </a:spcBef>
              <a:spcAft>
                <a:spcPct val="0"/>
              </a:spcAft>
            </a:pPr>
            <a:r>
              <a:rPr lang="ru-RU" sz="1400" b="1" dirty="0" smtClean="0">
                <a:solidFill>
                  <a:schemeClr val="bg1"/>
                </a:solidFill>
                <a:latin typeface="Segoe" pitchFamily="34" charset="0"/>
              </a:rPr>
              <a:t>295 998 тыс. руб.</a:t>
            </a:r>
          </a:p>
        </p:txBody>
      </p:sp>
      <p:sp>
        <p:nvSpPr>
          <p:cNvPr id="19" name="Выноска со стрелками влево/вправо 18"/>
          <p:cNvSpPr/>
          <p:nvPr/>
        </p:nvSpPr>
        <p:spPr bwMode="auto">
          <a:xfrm>
            <a:off x="3419872" y="2996952"/>
            <a:ext cx="2376264" cy="864096"/>
          </a:xfrm>
          <a:prstGeom prst="leftRightArrowCallout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099" fontAlgn="base">
              <a:spcBef>
                <a:spcPct val="0"/>
              </a:spcBef>
              <a:spcAft>
                <a:spcPct val="0"/>
              </a:spcAft>
            </a:pPr>
            <a:r>
              <a:rPr lang="ru-RU" sz="1600" b="1" dirty="0" smtClean="0">
                <a:solidFill>
                  <a:schemeClr val="bg1"/>
                </a:solidFill>
                <a:latin typeface="Segoe" pitchFamily="34" charset="0"/>
              </a:rPr>
              <a:t>БЮДЖЕТ</a:t>
            </a:r>
          </a:p>
        </p:txBody>
      </p:sp>
      <p:sp>
        <p:nvSpPr>
          <p:cNvPr id="23" name="Пятиугольник 22"/>
          <p:cNvSpPr/>
          <p:nvPr/>
        </p:nvSpPr>
        <p:spPr bwMode="auto">
          <a:xfrm rot="10800000" flipV="1">
            <a:off x="6804248" y="2204864"/>
            <a:ext cx="2088232" cy="576064"/>
          </a:xfrm>
          <a:prstGeom prst="homePlate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099" fontAlgn="base">
              <a:spcBef>
                <a:spcPct val="0"/>
              </a:spcBef>
              <a:spcAft>
                <a:spcPct val="0"/>
              </a:spcAft>
            </a:pPr>
            <a:r>
              <a:rPr lang="ru-RU" sz="1400" b="1" dirty="0" smtClean="0">
                <a:solidFill>
                  <a:schemeClr val="bg1"/>
                </a:solidFill>
                <a:latin typeface="Segoe" pitchFamily="34" charset="0"/>
              </a:rPr>
              <a:t>ЖКХ</a:t>
            </a:r>
          </a:p>
          <a:p>
            <a:pPr algn="ctr" defTabSz="914099" fontAlgn="base">
              <a:spcBef>
                <a:spcPct val="0"/>
              </a:spcBef>
              <a:spcAft>
                <a:spcPct val="0"/>
              </a:spcAft>
            </a:pPr>
            <a:r>
              <a:rPr lang="ru-RU" sz="1400" b="1" dirty="0" smtClean="0">
                <a:solidFill>
                  <a:schemeClr val="bg1"/>
                </a:solidFill>
                <a:latin typeface="Segoe" pitchFamily="34" charset="0"/>
              </a:rPr>
              <a:t>25 876,2 тыс. руб.</a:t>
            </a:r>
          </a:p>
        </p:txBody>
      </p:sp>
      <p:sp>
        <p:nvSpPr>
          <p:cNvPr id="24" name="Пятиугольник 23"/>
          <p:cNvSpPr/>
          <p:nvPr/>
        </p:nvSpPr>
        <p:spPr bwMode="auto">
          <a:xfrm rot="10800000" flipV="1">
            <a:off x="6804248" y="3140968"/>
            <a:ext cx="2088232" cy="576064"/>
          </a:xfrm>
          <a:prstGeom prst="homePlate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099" fontAlgn="base">
              <a:spcBef>
                <a:spcPct val="0"/>
              </a:spcBef>
              <a:spcAft>
                <a:spcPct val="0"/>
              </a:spcAft>
            </a:pPr>
            <a:r>
              <a:rPr lang="ru-RU" sz="1400" b="1" dirty="0" smtClean="0">
                <a:solidFill>
                  <a:schemeClr val="bg1"/>
                </a:solidFill>
                <a:latin typeface="Segoe" pitchFamily="34" charset="0"/>
              </a:rPr>
              <a:t>Социальная политика</a:t>
            </a:r>
          </a:p>
          <a:p>
            <a:pPr algn="ctr" defTabSz="914099" fontAlgn="base">
              <a:spcBef>
                <a:spcPct val="0"/>
              </a:spcBef>
              <a:spcAft>
                <a:spcPct val="0"/>
              </a:spcAft>
            </a:pPr>
            <a:r>
              <a:rPr lang="ru-RU" sz="1400" b="1" dirty="0" smtClean="0">
                <a:solidFill>
                  <a:schemeClr val="bg1"/>
                </a:solidFill>
                <a:latin typeface="Segoe" pitchFamily="34" charset="0"/>
              </a:rPr>
              <a:t>18 579,3 тыс. руб.</a:t>
            </a:r>
          </a:p>
        </p:txBody>
      </p:sp>
      <p:sp>
        <p:nvSpPr>
          <p:cNvPr id="25" name="Пятиугольник 24"/>
          <p:cNvSpPr/>
          <p:nvPr/>
        </p:nvSpPr>
        <p:spPr bwMode="auto">
          <a:xfrm rot="10800000" flipV="1">
            <a:off x="6804248" y="4077072"/>
            <a:ext cx="2088232" cy="576064"/>
          </a:xfrm>
          <a:prstGeom prst="homePlate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099" fontAlgn="base">
              <a:spcBef>
                <a:spcPct val="0"/>
              </a:spcBef>
              <a:spcAft>
                <a:spcPct val="0"/>
              </a:spcAft>
            </a:pPr>
            <a:r>
              <a:rPr lang="ru-RU" sz="1400" b="1" dirty="0" smtClean="0">
                <a:solidFill>
                  <a:schemeClr val="bg1"/>
                </a:solidFill>
                <a:latin typeface="Segoe" pitchFamily="34" charset="0"/>
              </a:rPr>
              <a:t>Культура</a:t>
            </a:r>
          </a:p>
          <a:p>
            <a:pPr algn="ctr" defTabSz="914099" fontAlgn="base">
              <a:spcBef>
                <a:spcPct val="0"/>
              </a:spcBef>
              <a:spcAft>
                <a:spcPct val="0"/>
              </a:spcAft>
            </a:pPr>
            <a:r>
              <a:rPr lang="ru-RU" sz="1400" b="1" dirty="0" smtClean="0">
                <a:solidFill>
                  <a:schemeClr val="bg1"/>
                </a:solidFill>
                <a:latin typeface="Segoe" pitchFamily="34" charset="0"/>
              </a:rPr>
              <a:t>60 085,3 тыс. руб.</a:t>
            </a:r>
          </a:p>
        </p:txBody>
      </p:sp>
      <p:sp>
        <p:nvSpPr>
          <p:cNvPr id="26" name="Пятиугольник 25"/>
          <p:cNvSpPr/>
          <p:nvPr/>
        </p:nvSpPr>
        <p:spPr bwMode="auto">
          <a:xfrm rot="10800000" flipV="1">
            <a:off x="6804248" y="5013176"/>
            <a:ext cx="2088232" cy="576064"/>
          </a:xfrm>
          <a:prstGeom prst="homePlate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099" fontAlgn="base">
              <a:spcBef>
                <a:spcPct val="0"/>
              </a:spcBef>
              <a:spcAft>
                <a:spcPct val="0"/>
              </a:spcAft>
            </a:pPr>
            <a:r>
              <a:rPr lang="ru-RU" sz="1400" b="1" dirty="0" smtClean="0">
                <a:solidFill>
                  <a:schemeClr val="bg1"/>
                </a:solidFill>
                <a:latin typeface="Segoe" pitchFamily="34" charset="0"/>
              </a:rPr>
              <a:t>Дорожное хозяйство</a:t>
            </a:r>
          </a:p>
          <a:p>
            <a:pPr algn="ctr" defTabSz="914099" fontAlgn="base">
              <a:spcBef>
                <a:spcPct val="0"/>
              </a:spcBef>
              <a:spcAft>
                <a:spcPct val="0"/>
              </a:spcAft>
            </a:pPr>
            <a:r>
              <a:rPr lang="ru-RU" sz="1400" b="1" dirty="0" smtClean="0">
                <a:solidFill>
                  <a:schemeClr val="bg1"/>
                </a:solidFill>
                <a:latin typeface="Segoe" pitchFamily="34" charset="0"/>
              </a:rPr>
              <a:t>4 478 тыс. руб.</a:t>
            </a:r>
          </a:p>
        </p:txBody>
      </p:sp>
      <p:sp>
        <p:nvSpPr>
          <p:cNvPr id="27" name="Пятиугольник 26"/>
          <p:cNvSpPr/>
          <p:nvPr/>
        </p:nvSpPr>
        <p:spPr bwMode="auto">
          <a:xfrm rot="10800000" flipV="1">
            <a:off x="6804248" y="5949280"/>
            <a:ext cx="2088232" cy="576064"/>
          </a:xfrm>
          <a:prstGeom prst="homePlate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099" fontAlgn="base">
              <a:spcBef>
                <a:spcPct val="0"/>
              </a:spcBef>
              <a:spcAft>
                <a:spcPct val="0"/>
              </a:spcAft>
            </a:pPr>
            <a:r>
              <a:rPr lang="ru-RU" sz="1400" b="1" dirty="0" smtClean="0">
                <a:solidFill>
                  <a:schemeClr val="bg1"/>
                </a:solidFill>
                <a:latin typeface="Segoe" pitchFamily="34" charset="0"/>
              </a:rPr>
              <a:t>Прочие расходы</a:t>
            </a:r>
          </a:p>
          <a:p>
            <a:pPr algn="ctr" defTabSz="914099" fontAlgn="base">
              <a:spcBef>
                <a:spcPct val="0"/>
              </a:spcBef>
              <a:spcAft>
                <a:spcPct val="0"/>
              </a:spcAft>
            </a:pPr>
            <a:r>
              <a:rPr lang="ru-RU" sz="1400" b="1" dirty="0" smtClean="0">
                <a:solidFill>
                  <a:schemeClr val="bg1"/>
                </a:solidFill>
                <a:latin typeface="Segoe" pitchFamily="34" charset="0"/>
              </a:rPr>
              <a:t>138 565,4 тыс. руб.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0"/>
            <a:ext cx="8382000" cy="664797"/>
          </a:xfrm>
        </p:spPr>
        <p:txBody>
          <a:bodyPr/>
          <a:lstStyle/>
          <a:p>
            <a:pPr algn="ctr" defTabSz="914400">
              <a:lnSpc>
                <a:spcPct val="90000"/>
              </a:lnSpc>
              <a:spcBef>
                <a:spcPts val="0"/>
              </a:spcBef>
              <a:buNone/>
            </a:pPr>
            <a:r>
              <a:rPr lang="ru-RU" sz="4800" b="0" i="0" spc="-150" dirty="0" smtClean="0">
                <a:solidFill>
                  <a:schemeClr val="bg1">
                    <a:lumMod val="95000"/>
                  </a:schemeClr>
                </a:solidFill>
                <a:effectLst>
                  <a:outerShdw blurRad="50800" dist="38100" dir="2700000" algn="tl">
                    <a:prstClr val="black">
                      <a:alpha val="40000"/>
                    </a:prstClr>
                  </a:outerShdw>
                </a:effectLst>
                <a:latin typeface="Calibri"/>
                <a:ea typeface="+mn-ea"/>
                <a:cs typeface="Arial"/>
              </a:rPr>
              <a:t>Доходы бюджета</a:t>
            </a:r>
            <a:endParaRPr lang="ru-RU" sz="4800" b="0" i="0" spc="-150" dirty="0">
              <a:solidFill>
                <a:schemeClr val="bg1">
                  <a:lumMod val="95000"/>
                </a:schemeClr>
              </a:solidFill>
              <a:effectLst>
                <a:outerShdw blurRad="50800" dist="38100" dir="2700000" algn="tl">
                  <a:prstClr val="black">
                    <a:alpha val="40000"/>
                  </a:prstClr>
                </a:outerShdw>
              </a:effectLst>
              <a:latin typeface="Calibri"/>
              <a:ea typeface="+mn-ea"/>
              <a:cs typeface="Arial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403648" y="836712"/>
            <a:ext cx="647972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000" b="1" dirty="0" smtClean="0"/>
              <a:t>Доходы бюджета </a:t>
            </a:r>
            <a:r>
              <a:rPr lang="ru-RU" sz="2000" dirty="0" smtClean="0"/>
              <a:t>– это безвозмездные и безвозвратные </a:t>
            </a:r>
          </a:p>
          <a:p>
            <a:pPr algn="ctr"/>
            <a:r>
              <a:rPr lang="ru-RU" sz="2000" dirty="0" smtClean="0"/>
              <a:t>поступления денежных средств в бюджет</a:t>
            </a:r>
            <a:endParaRPr lang="ru-RU" sz="2000" dirty="0"/>
          </a:p>
        </p:txBody>
      </p:sp>
      <p:sp>
        <p:nvSpPr>
          <p:cNvPr id="6" name="Скругленный прямоугольник 5"/>
          <p:cNvSpPr/>
          <p:nvPr/>
        </p:nvSpPr>
        <p:spPr bwMode="auto">
          <a:xfrm>
            <a:off x="3203848" y="1628800"/>
            <a:ext cx="2736304" cy="648072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099" fontAlgn="base">
              <a:spcBef>
                <a:spcPct val="0"/>
              </a:spcBef>
              <a:spcAft>
                <a:spcPct val="0"/>
              </a:spcAft>
            </a:pPr>
            <a:r>
              <a:rPr lang="ru-RU" sz="2300" dirty="0" smtClean="0">
                <a:solidFill>
                  <a:schemeClr val="bg1"/>
                </a:solidFill>
                <a:latin typeface="Segoe" pitchFamily="34" charset="0"/>
              </a:rPr>
              <a:t>Доходы бюджета</a:t>
            </a:r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4572000" y="2276872"/>
            <a:ext cx="0" cy="720080"/>
          </a:xfrm>
          <a:prstGeom prst="line">
            <a:avLst/>
          </a:prstGeom>
          <a:ln w="25400" cmpd="sng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Скругленный прямоугольник 8"/>
          <p:cNvSpPr/>
          <p:nvPr/>
        </p:nvSpPr>
        <p:spPr bwMode="auto">
          <a:xfrm>
            <a:off x="6228184" y="2780928"/>
            <a:ext cx="2736304" cy="648072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099" fontAlgn="base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solidFill>
                  <a:schemeClr val="bg1"/>
                </a:solidFill>
                <a:latin typeface="Segoe" pitchFamily="34" charset="0"/>
              </a:rPr>
              <a:t>Безвозмездные поступления</a:t>
            </a:r>
          </a:p>
        </p:txBody>
      </p:sp>
      <p:sp>
        <p:nvSpPr>
          <p:cNvPr id="10" name="Скругленный прямоугольник 9"/>
          <p:cNvSpPr/>
          <p:nvPr/>
        </p:nvSpPr>
        <p:spPr bwMode="auto">
          <a:xfrm>
            <a:off x="3203848" y="2780928"/>
            <a:ext cx="2736304" cy="648072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099" fontAlgn="base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solidFill>
                  <a:schemeClr val="bg1"/>
                </a:solidFill>
                <a:latin typeface="Segoe" pitchFamily="34" charset="0"/>
              </a:rPr>
              <a:t>Неналоговые доходы</a:t>
            </a:r>
          </a:p>
        </p:txBody>
      </p:sp>
      <p:sp>
        <p:nvSpPr>
          <p:cNvPr id="11" name="Скругленный прямоугольник 10"/>
          <p:cNvSpPr/>
          <p:nvPr/>
        </p:nvSpPr>
        <p:spPr bwMode="auto">
          <a:xfrm>
            <a:off x="179512" y="2780928"/>
            <a:ext cx="2736304" cy="648072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099" fontAlgn="base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solidFill>
                  <a:schemeClr val="bg1"/>
                </a:solidFill>
                <a:latin typeface="Segoe" pitchFamily="34" charset="0"/>
              </a:rPr>
              <a:t>Налоговые доходы</a:t>
            </a:r>
          </a:p>
        </p:txBody>
      </p:sp>
      <p:cxnSp>
        <p:nvCxnSpPr>
          <p:cNvPr id="13" name="Прямая соединительная линия 12"/>
          <p:cNvCxnSpPr/>
          <p:nvPr/>
        </p:nvCxnSpPr>
        <p:spPr>
          <a:xfrm>
            <a:off x="1475656" y="2420888"/>
            <a:ext cx="6192688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1475656" y="2420888"/>
            <a:ext cx="0" cy="36004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/>
          <p:nvPr/>
        </p:nvCxnSpPr>
        <p:spPr>
          <a:xfrm>
            <a:off x="7668344" y="2420888"/>
            <a:ext cx="0" cy="36004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Скругленный прямоугольник 19"/>
          <p:cNvSpPr/>
          <p:nvPr/>
        </p:nvSpPr>
        <p:spPr bwMode="auto">
          <a:xfrm>
            <a:off x="179512" y="3429000"/>
            <a:ext cx="2736304" cy="3024336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099" fontAlgn="base">
              <a:spcBef>
                <a:spcPct val="0"/>
              </a:spcBef>
              <a:spcAft>
                <a:spcPct val="0"/>
              </a:spcAft>
            </a:pPr>
            <a:r>
              <a:rPr lang="ru-RU" sz="1200" b="1" dirty="0" smtClean="0">
                <a:solidFill>
                  <a:schemeClr val="tx1"/>
                </a:solidFill>
                <a:latin typeface="Segoe" pitchFamily="34" charset="0"/>
              </a:rPr>
              <a:t>Поступления от уплаты налогов, установленных Налоговым кодексом Российской Федерации</a:t>
            </a:r>
            <a:r>
              <a:rPr lang="ru-RU" sz="1200" dirty="0" smtClean="0">
                <a:solidFill>
                  <a:schemeClr val="tx1"/>
                </a:solidFill>
                <a:latin typeface="Segoe" pitchFamily="34" charset="0"/>
              </a:rPr>
              <a:t>, </a:t>
            </a:r>
          </a:p>
          <a:p>
            <a:pPr algn="ctr" defTabSz="914099" fontAlgn="base">
              <a:spcBef>
                <a:spcPct val="0"/>
              </a:spcBef>
              <a:spcAft>
                <a:spcPct val="0"/>
              </a:spcAft>
            </a:pPr>
            <a:r>
              <a:rPr lang="ru-RU" sz="1200" dirty="0" smtClean="0">
                <a:solidFill>
                  <a:schemeClr val="tx1"/>
                </a:solidFill>
                <a:latin typeface="Segoe" pitchFamily="34" charset="0"/>
              </a:rPr>
              <a:t>например:</a:t>
            </a:r>
          </a:p>
          <a:p>
            <a:pPr algn="ctr" defTabSz="914099" fontAlgn="base">
              <a:spcBef>
                <a:spcPct val="0"/>
              </a:spcBef>
              <a:spcAft>
                <a:spcPct val="0"/>
              </a:spcAft>
            </a:pPr>
            <a:endParaRPr lang="ru-RU" sz="1200" dirty="0" smtClean="0">
              <a:solidFill>
                <a:schemeClr val="tx1"/>
              </a:solidFill>
              <a:latin typeface="Segoe" pitchFamily="34" charset="0"/>
            </a:endParaRPr>
          </a:p>
          <a:p>
            <a:pPr defTabSz="914099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</a:pPr>
            <a:r>
              <a:rPr lang="ru-RU" sz="1200" dirty="0" smtClean="0">
                <a:solidFill>
                  <a:schemeClr val="tx1"/>
                </a:solidFill>
                <a:latin typeface="Segoe" pitchFamily="34" charset="0"/>
              </a:rPr>
              <a:t>Налоги на совокупный доход</a:t>
            </a:r>
          </a:p>
          <a:p>
            <a:pPr defTabSz="914099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</a:pPr>
            <a:r>
              <a:rPr lang="ru-RU" sz="1200" dirty="0" smtClean="0">
                <a:solidFill>
                  <a:schemeClr val="tx1"/>
                </a:solidFill>
                <a:latin typeface="Segoe" pitchFamily="34" charset="0"/>
              </a:rPr>
              <a:t>Акцизы</a:t>
            </a:r>
          </a:p>
          <a:p>
            <a:pPr defTabSz="914099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</a:pPr>
            <a:r>
              <a:rPr lang="ru-RU" sz="1200" dirty="0" smtClean="0">
                <a:solidFill>
                  <a:schemeClr val="tx1"/>
                </a:solidFill>
                <a:latin typeface="Segoe" pitchFamily="34" charset="0"/>
              </a:rPr>
              <a:t>Налог на доходы физических лиц</a:t>
            </a:r>
          </a:p>
          <a:p>
            <a:pPr defTabSz="914099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</a:pPr>
            <a:r>
              <a:rPr lang="ru-RU" sz="1200" dirty="0" smtClean="0">
                <a:solidFill>
                  <a:schemeClr val="tx1"/>
                </a:solidFill>
                <a:latin typeface="Segoe" pitchFamily="34" charset="0"/>
              </a:rPr>
              <a:t>Другие налоги</a:t>
            </a:r>
          </a:p>
        </p:txBody>
      </p:sp>
      <p:sp>
        <p:nvSpPr>
          <p:cNvPr id="21" name="Скругленный прямоугольник 20"/>
          <p:cNvSpPr/>
          <p:nvPr/>
        </p:nvSpPr>
        <p:spPr bwMode="auto">
          <a:xfrm>
            <a:off x="3203848" y="3429000"/>
            <a:ext cx="2736304" cy="3024336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099" fontAlgn="base">
              <a:spcBef>
                <a:spcPct val="0"/>
              </a:spcBef>
              <a:spcAft>
                <a:spcPct val="0"/>
              </a:spcAft>
            </a:pPr>
            <a:r>
              <a:rPr lang="ru-RU" sz="1200" b="1" dirty="0" smtClean="0">
                <a:solidFill>
                  <a:schemeClr val="tx1"/>
                </a:solidFill>
                <a:latin typeface="Segoe" pitchFamily="34" charset="0"/>
              </a:rPr>
              <a:t>Поступления от уплаты других пошлин и сборов, установленных законодательством, а также штрафов за нарушение законодательства</a:t>
            </a:r>
          </a:p>
          <a:p>
            <a:pPr algn="ctr" defTabSz="914099" fontAlgn="base">
              <a:spcBef>
                <a:spcPct val="0"/>
              </a:spcBef>
              <a:spcAft>
                <a:spcPct val="0"/>
              </a:spcAft>
            </a:pPr>
            <a:r>
              <a:rPr lang="ru-RU" sz="1200" dirty="0" smtClean="0">
                <a:solidFill>
                  <a:schemeClr val="tx1"/>
                </a:solidFill>
                <a:latin typeface="Segoe" pitchFamily="34" charset="0"/>
              </a:rPr>
              <a:t>например:</a:t>
            </a:r>
          </a:p>
          <a:p>
            <a:pPr algn="ctr" defTabSz="914099" fontAlgn="base">
              <a:spcBef>
                <a:spcPct val="0"/>
              </a:spcBef>
              <a:spcAft>
                <a:spcPct val="0"/>
              </a:spcAft>
            </a:pPr>
            <a:endParaRPr lang="ru-RU" sz="1200" dirty="0" smtClean="0">
              <a:solidFill>
                <a:schemeClr val="tx1"/>
              </a:solidFill>
              <a:latin typeface="Segoe" pitchFamily="34" charset="0"/>
            </a:endParaRPr>
          </a:p>
          <a:p>
            <a:pPr defTabSz="914099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</a:pPr>
            <a:r>
              <a:rPr lang="ru-RU" sz="1200" dirty="0" smtClean="0">
                <a:solidFill>
                  <a:schemeClr val="tx1"/>
                </a:solidFill>
                <a:latin typeface="Segoe" pitchFamily="34" charset="0"/>
              </a:rPr>
              <a:t>Доходы от использования государственного имущества и земли</a:t>
            </a:r>
          </a:p>
          <a:p>
            <a:pPr defTabSz="914099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</a:pPr>
            <a:r>
              <a:rPr lang="ru-RU" sz="1200" dirty="0" smtClean="0">
                <a:solidFill>
                  <a:schemeClr val="tx1"/>
                </a:solidFill>
                <a:latin typeface="Segoe" pitchFamily="34" charset="0"/>
              </a:rPr>
              <a:t> Штрафные санкции</a:t>
            </a:r>
          </a:p>
          <a:p>
            <a:pPr defTabSz="914099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</a:pPr>
            <a:r>
              <a:rPr lang="ru-RU" sz="1200" dirty="0" smtClean="0">
                <a:solidFill>
                  <a:schemeClr val="tx1"/>
                </a:solidFill>
                <a:latin typeface="Segoe" pitchFamily="34" charset="0"/>
              </a:rPr>
              <a:t>Плата за негативное воздействие на окружающую среду</a:t>
            </a:r>
          </a:p>
        </p:txBody>
      </p:sp>
      <p:sp>
        <p:nvSpPr>
          <p:cNvPr id="22" name="Скругленный прямоугольник 21"/>
          <p:cNvSpPr/>
          <p:nvPr/>
        </p:nvSpPr>
        <p:spPr bwMode="auto">
          <a:xfrm>
            <a:off x="6228184" y="3429000"/>
            <a:ext cx="2736304" cy="3024336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099" fontAlgn="base">
              <a:spcBef>
                <a:spcPct val="0"/>
              </a:spcBef>
              <a:spcAft>
                <a:spcPct val="0"/>
              </a:spcAft>
            </a:pPr>
            <a:r>
              <a:rPr lang="ru-RU" sz="1400" b="1" dirty="0" smtClean="0">
                <a:solidFill>
                  <a:schemeClr val="tx1"/>
                </a:solidFill>
                <a:latin typeface="Segoe" pitchFamily="34" charset="0"/>
              </a:rPr>
              <a:t>Поступления от других бюджетов бюджетной системы (межбюджетные трансферты), организаций, граждан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0" y="6786563"/>
            <a:ext cx="9144000" cy="7143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800" dirty="0"/>
          </a:p>
        </p:txBody>
      </p:sp>
      <p:sp>
        <p:nvSpPr>
          <p:cNvPr id="19" name="Заголовок 1"/>
          <p:cNvSpPr txBox="1">
            <a:spLocks/>
          </p:cNvSpPr>
          <p:nvPr/>
        </p:nvSpPr>
        <p:spPr>
          <a:xfrm>
            <a:off x="323528" y="116632"/>
            <a:ext cx="8382000" cy="553998"/>
          </a:xfrm>
          <a:prstGeom prst="rect">
            <a:avLst/>
          </a:prstGeom>
        </p:spPr>
        <p:txBody>
          <a:bodyPr vert="horz" wrap="square" lIns="0" tIns="0" rIns="0" bIns="0" rtlCol="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1200" cap="none" spc="-150" normalizeH="0" baseline="0" noProof="0" dirty="0" smtClean="0">
                <a:ln w="3175">
                  <a:noFill/>
                </a:ln>
                <a:solidFill>
                  <a:schemeClr val="bg1"/>
                </a:solidFill>
                <a:effectLst>
                  <a:outerShdw blurRad="50800" dist="38100" dir="2700000" algn="tl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/>
                <a:ea typeface="+mn-ea"/>
                <a:cs typeface="Arial"/>
              </a:rPr>
              <a:t>Межбюджетные трансферты</a:t>
            </a:r>
            <a:r>
              <a:rPr kumimoji="0" lang="ru-RU" sz="2800" b="1" i="0" u="none" strike="noStrike" kern="1200" cap="none" spc="-150" normalizeH="0" noProof="0" dirty="0" smtClean="0">
                <a:ln w="3175">
                  <a:noFill/>
                </a:ln>
                <a:solidFill>
                  <a:schemeClr val="bg1"/>
                </a:solidFill>
                <a:effectLst>
                  <a:outerShdw blurRad="50800" dist="38100" dir="2700000" algn="tl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/>
                <a:ea typeface="+mn-ea"/>
                <a:cs typeface="Arial"/>
              </a:rPr>
              <a:t> – основной вид безвозмездных перечислений</a:t>
            </a:r>
            <a:endParaRPr kumimoji="0" lang="ru-RU" sz="2800" b="1" i="0" u="none" strike="noStrike" kern="1200" cap="none" spc="-150" normalizeH="0" baseline="0" noProof="0" dirty="0">
              <a:ln w="3175">
                <a:noFill/>
              </a:ln>
              <a:solidFill>
                <a:schemeClr val="bg1"/>
              </a:solidFill>
              <a:effectLst>
                <a:outerShdw blurRad="50800" dist="38100" dir="2700000" algn="tl">
                  <a:prstClr val="black">
                    <a:alpha val="40000"/>
                  </a:prstClr>
                </a:outerShdw>
              </a:effectLst>
              <a:uLnTx/>
              <a:uFillTx/>
              <a:latin typeface="Calibri"/>
              <a:ea typeface="+mn-ea"/>
              <a:cs typeface="Arial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99592" y="1196752"/>
            <a:ext cx="752552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err="1" smtClean="0"/>
              <a:t>Межбюдждетные</a:t>
            </a:r>
            <a:r>
              <a:rPr lang="ru-RU" b="1" dirty="0" smtClean="0"/>
              <a:t> трансферты </a:t>
            </a:r>
            <a:r>
              <a:rPr lang="ru-RU" dirty="0" smtClean="0"/>
              <a:t>– это денежные средства, перечисляемые </a:t>
            </a:r>
          </a:p>
          <a:p>
            <a:r>
              <a:rPr lang="ru-RU" dirty="0" smtClean="0"/>
              <a:t>из одного бюджета бюджетной системы Российской Федерации другому</a:t>
            </a:r>
            <a:endParaRPr lang="ru-RU" dirty="0"/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395536" y="2060848"/>
          <a:ext cx="8424936" cy="3268960"/>
        </p:xfrm>
        <a:graphic>
          <a:graphicData uri="http://schemas.openxmlformats.org/drawingml/2006/table">
            <a:tbl>
              <a:tblPr firstRow="1" bandRow="1">
                <a:tableStyleId>{9DCAF9ED-07DC-4A11-8D7F-57B35C25682E}</a:tableStyleId>
              </a:tblPr>
              <a:tblGrid>
                <a:gridCol w="4212468"/>
                <a:gridCol w="4212468"/>
              </a:tblGrid>
              <a:tr h="72008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Виды межбюджетных трансфертов</a:t>
                      </a:r>
                      <a:endParaRPr lang="ru-RU" dirty="0"/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Назначение</a:t>
                      </a:r>
                      <a:endParaRPr lang="ru-RU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2008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Дотации (от латинского «</a:t>
                      </a:r>
                      <a:r>
                        <a:rPr lang="en-US" dirty="0" err="1" smtClean="0"/>
                        <a:t>Dotatio</a:t>
                      </a:r>
                      <a:r>
                        <a:rPr lang="ru-RU" dirty="0" smtClean="0"/>
                        <a:t>»</a:t>
                      </a:r>
                      <a:r>
                        <a:rPr lang="en-US" dirty="0" smtClean="0"/>
                        <a:t> - </a:t>
                      </a:r>
                      <a:r>
                        <a:rPr lang="ru-RU" dirty="0" smtClean="0"/>
                        <a:t>дар, пожертвование)</a:t>
                      </a:r>
                      <a:endParaRPr lang="ru-RU" dirty="0"/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Предоставляются без определения конкретной цели использования</a:t>
                      </a:r>
                      <a:endParaRPr lang="ru-RU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2008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Субвенции (от латинского «</a:t>
                      </a:r>
                      <a:r>
                        <a:rPr lang="en-US" dirty="0" err="1" smtClean="0"/>
                        <a:t>Subvenire</a:t>
                      </a:r>
                      <a:r>
                        <a:rPr lang="ru-RU" dirty="0" smtClean="0"/>
                        <a:t>»</a:t>
                      </a:r>
                      <a:r>
                        <a:rPr lang="en-US" dirty="0" smtClean="0"/>
                        <a:t> - </a:t>
                      </a:r>
                      <a:r>
                        <a:rPr lang="ru-RU" dirty="0" smtClean="0"/>
                        <a:t>приходить на помощь)</a:t>
                      </a:r>
                      <a:endParaRPr lang="ru-RU" dirty="0"/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Предоставляются на финансирование «переданных» другим публично-правовым образованиям полномочий</a:t>
                      </a:r>
                      <a:endParaRPr lang="ru-RU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2008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Субсидии (от латинского «</a:t>
                      </a:r>
                      <a:r>
                        <a:rPr lang="en-US" dirty="0" err="1" smtClean="0"/>
                        <a:t>Subsidium</a:t>
                      </a:r>
                      <a:r>
                        <a:rPr lang="ru-RU" dirty="0" smtClean="0"/>
                        <a:t>»</a:t>
                      </a:r>
                      <a:r>
                        <a:rPr lang="en-US" dirty="0" smtClean="0"/>
                        <a:t> - </a:t>
                      </a:r>
                      <a:r>
                        <a:rPr lang="ru-RU" dirty="0" smtClean="0"/>
                        <a:t>поддержка)</a:t>
                      </a:r>
                      <a:endParaRPr lang="ru-RU" dirty="0"/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Предоставляются на условиях долевого </a:t>
                      </a:r>
                      <a:r>
                        <a:rPr lang="ru-RU" dirty="0" err="1" smtClean="0"/>
                        <a:t>софинансирования</a:t>
                      </a:r>
                      <a:r>
                        <a:rPr lang="ru-RU" dirty="0" smtClean="0"/>
                        <a:t> расходов других бюджетов</a:t>
                      </a:r>
                      <a:endParaRPr lang="ru-RU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</a:tbl>
          </a:graphicData>
        </a:graphic>
      </p:graphicFrame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0"/>
            <a:ext cx="8382000" cy="775597"/>
          </a:xfrm>
        </p:spPr>
        <p:txBody>
          <a:bodyPr/>
          <a:lstStyle/>
          <a:p>
            <a:pPr algn="ctr" defTabSz="914400">
              <a:lnSpc>
                <a:spcPct val="90000"/>
              </a:lnSpc>
              <a:spcBef>
                <a:spcPts val="0"/>
              </a:spcBef>
              <a:buNone/>
            </a:pPr>
            <a:r>
              <a:rPr lang="ru-RU" sz="2800" b="1" i="0" spc="-150" dirty="0" smtClean="0">
                <a:solidFill>
                  <a:schemeClr val="bg1">
                    <a:lumMod val="95000"/>
                  </a:schemeClr>
                </a:solidFill>
                <a:effectLst>
                  <a:outerShdw blurRad="50800" dist="38100" dir="2700000" algn="tl">
                    <a:prstClr val="black">
                      <a:alpha val="40000"/>
                    </a:prstClr>
                  </a:outerShdw>
                </a:effectLst>
                <a:latin typeface="Calibri"/>
                <a:ea typeface="+mn-ea"/>
                <a:cs typeface="Arial"/>
              </a:rPr>
              <a:t>Структура доходов бюджета МО «</a:t>
            </a:r>
            <a:r>
              <a:rPr lang="ru-RU" sz="2800" b="1" i="0" spc="-150" dirty="0" err="1" smtClean="0">
                <a:solidFill>
                  <a:schemeClr val="bg1">
                    <a:lumMod val="95000"/>
                  </a:schemeClr>
                </a:solidFill>
                <a:effectLst>
                  <a:outerShdw blurRad="50800" dist="38100" dir="2700000" algn="tl">
                    <a:prstClr val="black">
                      <a:alpha val="40000"/>
                    </a:prstClr>
                  </a:outerShdw>
                </a:effectLst>
                <a:latin typeface="Calibri"/>
                <a:ea typeface="+mn-ea"/>
                <a:cs typeface="Arial"/>
              </a:rPr>
              <a:t>Парабельский</a:t>
            </a:r>
            <a:r>
              <a:rPr lang="ru-RU" sz="2800" b="1" i="0" spc="-150" dirty="0" smtClean="0">
                <a:solidFill>
                  <a:schemeClr val="bg1">
                    <a:lumMod val="95000"/>
                  </a:schemeClr>
                </a:solidFill>
                <a:effectLst>
                  <a:outerShdw blurRad="50800" dist="38100" dir="2700000" algn="tl">
                    <a:prstClr val="black">
                      <a:alpha val="40000"/>
                    </a:prstClr>
                  </a:outerShdw>
                </a:effectLst>
                <a:latin typeface="Calibri"/>
                <a:ea typeface="+mn-ea"/>
                <a:cs typeface="Arial"/>
              </a:rPr>
              <a:t> район» </a:t>
            </a:r>
            <a:br>
              <a:rPr lang="ru-RU" sz="2800" b="1" i="0" spc="-150" dirty="0" smtClean="0">
                <a:solidFill>
                  <a:schemeClr val="bg1">
                    <a:lumMod val="95000"/>
                  </a:schemeClr>
                </a:solidFill>
                <a:effectLst>
                  <a:outerShdw blurRad="50800" dist="38100" dir="2700000" algn="tl">
                    <a:prstClr val="black">
                      <a:alpha val="40000"/>
                    </a:prstClr>
                  </a:outerShdw>
                </a:effectLst>
                <a:latin typeface="Calibri"/>
                <a:ea typeface="+mn-ea"/>
                <a:cs typeface="Arial"/>
              </a:rPr>
            </a:br>
            <a:r>
              <a:rPr lang="ru-RU" sz="2800" b="1" i="0" spc="-150" dirty="0" smtClean="0">
                <a:solidFill>
                  <a:schemeClr val="bg1">
                    <a:lumMod val="95000"/>
                  </a:schemeClr>
                </a:solidFill>
                <a:effectLst>
                  <a:outerShdw blurRad="50800" dist="38100" dir="2700000" algn="tl">
                    <a:prstClr val="black">
                      <a:alpha val="40000"/>
                    </a:prstClr>
                  </a:outerShdw>
                </a:effectLst>
                <a:latin typeface="Calibri"/>
                <a:ea typeface="+mn-ea"/>
                <a:cs typeface="Arial"/>
              </a:rPr>
              <a:t>на 2015 год</a:t>
            </a:r>
            <a:endParaRPr lang="ru-RU" sz="2800" b="1" i="0" spc="-150" dirty="0">
              <a:solidFill>
                <a:schemeClr val="bg1">
                  <a:lumMod val="95000"/>
                </a:schemeClr>
              </a:solidFill>
              <a:effectLst>
                <a:outerShdw blurRad="50800" dist="38100" dir="2700000" algn="tl">
                  <a:prstClr val="black">
                    <a:alpha val="40000"/>
                  </a:prstClr>
                </a:outerShdw>
              </a:effectLst>
              <a:latin typeface="Calibri"/>
              <a:ea typeface="+mn-ea"/>
              <a:cs typeface="Arial"/>
            </a:endParaRPr>
          </a:p>
        </p:txBody>
      </p:sp>
      <p:graphicFrame>
        <p:nvGraphicFramePr>
          <p:cNvPr id="15" name="Диаграмма 14"/>
          <p:cNvGraphicFramePr/>
          <p:nvPr/>
        </p:nvGraphicFramePr>
        <p:xfrm>
          <a:off x="179512" y="980728"/>
          <a:ext cx="8784976" cy="54726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8382000" cy="387798"/>
          </a:xfrm>
        </p:spPr>
        <p:txBody>
          <a:bodyPr/>
          <a:lstStyle/>
          <a:p>
            <a:pPr algn="ctr" defTabSz="914400">
              <a:lnSpc>
                <a:spcPct val="90000"/>
              </a:lnSpc>
              <a:spcBef>
                <a:spcPts val="0"/>
              </a:spcBef>
              <a:buNone/>
            </a:pPr>
            <a:r>
              <a:rPr lang="ru-RU" sz="2800" b="1" i="0" spc="-150" dirty="0" smtClean="0">
                <a:solidFill>
                  <a:schemeClr val="bg1">
                    <a:lumMod val="95000"/>
                  </a:schemeClr>
                </a:solidFill>
                <a:effectLst>
                  <a:outerShdw blurRad="50800" dist="38100" dir="2700000" algn="tl">
                    <a:prstClr val="black">
                      <a:alpha val="40000"/>
                    </a:prstClr>
                  </a:outerShdw>
                </a:effectLst>
                <a:latin typeface="Calibri"/>
                <a:ea typeface="+mn-ea"/>
                <a:cs typeface="Arial"/>
              </a:rPr>
              <a:t>Налоговые доходы 142 431 тыс. руб.</a:t>
            </a:r>
            <a:endParaRPr lang="ru-RU" sz="2800" b="1" i="0" spc="-150" dirty="0">
              <a:solidFill>
                <a:schemeClr val="bg1">
                  <a:lumMod val="95000"/>
                </a:schemeClr>
              </a:solidFill>
              <a:effectLst>
                <a:outerShdw blurRad="50800" dist="38100" dir="2700000" algn="tl">
                  <a:prstClr val="black">
                    <a:alpha val="40000"/>
                  </a:prstClr>
                </a:outerShdw>
              </a:effectLst>
              <a:latin typeface="Calibri"/>
              <a:ea typeface="+mn-ea"/>
              <a:cs typeface="Arial"/>
            </a:endParaRPr>
          </a:p>
        </p:txBody>
      </p:sp>
      <p:graphicFrame>
        <p:nvGraphicFramePr>
          <p:cNvPr id="4" name="Диаграмма 3"/>
          <p:cNvGraphicFramePr/>
          <p:nvPr/>
        </p:nvGraphicFramePr>
        <p:xfrm>
          <a:off x="323528" y="836712"/>
          <a:ext cx="8532440" cy="58326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ransition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8382000" cy="387798"/>
          </a:xfrm>
        </p:spPr>
        <p:txBody>
          <a:bodyPr/>
          <a:lstStyle/>
          <a:p>
            <a:pPr algn="ctr" defTabSz="914400">
              <a:lnSpc>
                <a:spcPct val="90000"/>
              </a:lnSpc>
              <a:spcBef>
                <a:spcPts val="0"/>
              </a:spcBef>
              <a:buNone/>
            </a:pPr>
            <a:r>
              <a:rPr lang="ru-RU" sz="2800" b="1" dirty="0" smtClean="0">
                <a:solidFill>
                  <a:schemeClr val="bg1">
                    <a:lumMod val="95000"/>
                  </a:schemeClr>
                </a:solidFill>
                <a:effectLst>
                  <a:outerShdw blurRad="50800" dist="38100" dir="2700000" algn="tl">
                    <a:prstClr val="black">
                      <a:alpha val="40000"/>
                    </a:prstClr>
                  </a:outerShdw>
                </a:effectLst>
                <a:latin typeface="Calibri"/>
                <a:cs typeface="Arial"/>
              </a:rPr>
              <a:t>Нен</a:t>
            </a:r>
            <a:r>
              <a:rPr lang="ru-RU" sz="2800" b="1" i="0" spc="-150" dirty="0" smtClean="0">
                <a:solidFill>
                  <a:schemeClr val="bg1">
                    <a:lumMod val="95000"/>
                  </a:schemeClr>
                </a:solidFill>
                <a:effectLst>
                  <a:outerShdw blurRad="50800" dist="38100" dir="2700000" algn="tl">
                    <a:prstClr val="black">
                      <a:alpha val="40000"/>
                    </a:prstClr>
                  </a:outerShdw>
                </a:effectLst>
                <a:latin typeface="Calibri"/>
                <a:ea typeface="+mn-ea"/>
                <a:cs typeface="Arial"/>
              </a:rPr>
              <a:t>алоговые доходы 67 532 тыс. руб.</a:t>
            </a:r>
            <a:endParaRPr lang="ru-RU" sz="2800" b="1" i="0" spc="-150" dirty="0">
              <a:solidFill>
                <a:schemeClr val="bg1">
                  <a:lumMod val="95000"/>
                </a:schemeClr>
              </a:solidFill>
              <a:effectLst>
                <a:outerShdw blurRad="50800" dist="38100" dir="2700000" algn="tl">
                  <a:prstClr val="black">
                    <a:alpha val="40000"/>
                  </a:prstClr>
                </a:outerShdw>
              </a:effectLst>
              <a:latin typeface="Calibri"/>
              <a:ea typeface="+mn-ea"/>
              <a:cs typeface="Arial"/>
            </a:endParaRPr>
          </a:p>
        </p:txBody>
      </p:sp>
      <p:graphicFrame>
        <p:nvGraphicFramePr>
          <p:cNvPr id="4" name="Диаграмма 3"/>
          <p:cNvGraphicFramePr/>
          <p:nvPr/>
        </p:nvGraphicFramePr>
        <p:xfrm>
          <a:off x="0" y="764704"/>
          <a:ext cx="9144000" cy="58326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ransition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8382000" cy="387798"/>
          </a:xfrm>
        </p:spPr>
        <p:txBody>
          <a:bodyPr/>
          <a:lstStyle/>
          <a:p>
            <a:pPr algn="ctr" defTabSz="914400">
              <a:lnSpc>
                <a:spcPct val="90000"/>
              </a:lnSpc>
              <a:spcBef>
                <a:spcPts val="0"/>
              </a:spcBef>
              <a:buNone/>
            </a:pPr>
            <a:r>
              <a:rPr lang="ru-RU" sz="2800" b="1" dirty="0" smtClean="0">
                <a:solidFill>
                  <a:schemeClr val="bg1">
                    <a:lumMod val="95000"/>
                  </a:schemeClr>
                </a:solidFill>
                <a:effectLst>
                  <a:outerShdw blurRad="50800" dist="38100" dir="2700000" algn="tl">
                    <a:prstClr val="black">
                      <a:alpha val="40000"/>
                    </a:prstClr>
                  </a:outerShdw>
                </a:effectLst>
                <a:latin typeface="Calibri"/>
                <a:cs typeface="Arial"/>
              </a:rPr>
              <a:t>Безвозмездные поступления 304 898,2</a:t>
            </a:r>
            <a:r>
              <a:rPr lang="ru-RU" sz="2800" b="1" i="0" spc="-150" dirty="0" smtClean="0">
                <a:solidFill>
                  <a:schemeClr val="bg1">
                    <a:lumMod val="95000"/>
                  </a:schemeClr>
                </a:solidFill>
                <a:effectLst>
                  <a:outerShdw blurRad="50800" dist="38100" dir="2700000" algn="tl">
                    <a:prstClr val="black">
                      <a:alpha val="40000"/>
                    </a:prstClr>
                  </a:outerShdw>
                </a:effectLst>
                <a:latin typeface="Calibri"/>
                <a:ea typeface="+mn-ea"/>
                <a:cs typeface="Arial"/>
              </a:rPr>
              <a:t> тыс. руб.</a:t>
            </a:r>
            <a:endParaRPr lang="ru-RU" sz="2800" b="1" i="0" spc="-150" dirty="0">
              <a:solidFill>
                <a:schemeClr val="bg1">
                  <a:lumMod val="95000"/>
                </a:schemeClr>
              </a:solidFill>
              <a:effectLst>
                <a:outerShdw blurRad="50800" dist="38100" dir="2700000" algn="tl">
                  <a:prstClr val="black">
                    <a:alpha val="40000"/>
                  </a:prstClr>
                </a:outerShdw>
              </a:effectLst>
              <a:latin typeface="Calibri"/>
              <a:ea typeface="+mn-ea"/>
              <a:cs typeface="Arial"/>
            </a:endParaRPr>
          </a:p>
        </p:txBody>
      </p:sp>
      <p:graphicFrame>
        <p:nvGraphicFramePr>
          <p:cNvPr id="4" name="Диаграмма 3"/>
          <p:cNvGraphicFramePr/>
          <p:nvPr/>
        </p:nvGraphicFramePr>
        <p:xfrm>
          <a:off x="251520" y="980728"/>
          <a:ext cx="8676456" cy="54321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ransition>
    <p:fad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95536" y="0"/>
            <a:ext cx="8382000" cy="664797"/>
          </a:xfrm>
        </p:spPr>
        <p:txBody>
          <a:bodyPr/>
          <a:lstStyle/>
          <a:p>
            <a:pPr algn="ctr" defTabSz="914400">
              <a:lnSpc>
                <a:spcPct val="90000"/>
              </a:lnSpc>
              <a:spcBef>
                <a:spcPts val="0"/>
              </a:spcBef>
              <a:buNone/>
            </a:pPr>
            <a:r>
              <a:rPr lang="ru-RU" sz="2400" b="1" i="0" spc="-150" dirty="0" smtClean="0">
                <a:solidFill>
                  <a:schemeClr val="bg1">
                    <a:lumMod val="95000"/>
                  </a:schemeClr>
                </a:solidFill>
                <a:effectLst>
                  <a:outerShdw blurRad="50800" dist="38100" dir="2700000" algn="tl">
                    <a:prstClr val="black">
                      <a:alpha val="40000"/>
                    </a:prstClr>
                  </a:outerShdw>
                </a:effectLst>
                <a:latin typeface="Calibri"/>
                <a:ea typeface="+mn-ea"/>
                <a:cs typeface="Arial"/>
              </a:rPr>
              <a:t>Нормативы зачисления налогов по уровням бюджета на территории </a:t>
            </a:r>
            <a:r>
              <a:rPr lang="ru-RU" sz="2400" b="1" i="0" spc="-150" dirty="0" err="1" smtClean="0">
                <a:solidFill>
                  <a:schemeClr val="bg1">
                    <a:lumMod val="95000"/>
                  </a:schemeClr>
                </a:solidFill>
                <a:effectLst>
                  <a:outerShdw blurRad="50800" dist="38100" dir="2700000" algn="tl">
                    <a:prstClr val="black">
                      <a:alpha val="40000"/>
                    </a:prstClr>
                  </a:outerShdw>
                </a:effectLst>
                <a:latin typeface="Calibri"/>
                <a:ea typeface="+mn-ea"/>
                <a:cs typeface="Arial"/>
              </a:rPr>
              <a:t>Парабельского</a:t>
            </a:r>
            <a:r>
              <a:rPr lang="ru-RU" sz="2400" b="1" i="0" spc="-150" dirty="0" smtClean="0">
                <a:solidFill>
                  <a:schemeClr val="bg1">
                    <a:lumMod val="95000"/>
                  </a:schemeClr>
                </a:solidFill>
                <a:effectLst>
                  <a:outerShdw blurRad="50800" dist="38100" dir="2700000" algn="tl">
                    <a:prstClr val="black">
                      <a:alpha val="40000"/>
                    </a:prstClr>
                  </a:outerShdw>
                </a:effectLst>
                <a:latin typeface="Calibri"/>
                <a:ea typeface="+mn-ea"/>
                <a:cs typeface="Arial"/>
              </a:rPr>
              <a:t> района</a:t>
            </a:r>
            <a:endParaRPr lang="ru-RU" sz="2400" b="1" i="0" spc="-150" dirty="0">
              <a:solidFill>
                <a:schemeClr val="bg1">
                  <a:lumMod val="95000"/>
                </a:schemeClr>
              </a:solidFill>
              <a:effectLst>
                <a:outerShdw blurRad="50800" dist="38100" dir="2700000" algn="tl">
                  <a:prstClr val="black">
                    <a:alpha val="40000"/>
                  </a:prstClr>
                </a:outerShdw>
              </a:effectLst>
              <a:latin typeface="Calibri"/>
              <a:ea typeface="+mn-ea"/>
              <a:cs typeface="Arial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323528" y="1268760"/>
          <a:ext cx="8568952" cy="4594860"/>
        </p:xfrm>
        <a:graphic>
          <a:graphicData uri="http://schemas.openxmlformats.org/drawingml/2006/table">
            <a:tbl>
              <a:tblPr firstRow="1" bandRow="1">
                <a:tableStyleId>{9DCAF9ED-07DC-4A11-8D7F-57B35C25682E}</a:tableStyleId>
              </a:tblPr>
              <a:tblGrid>
                <a:gridCol w="4411738"/>
                <a:gridCol w="1204886"/>
                <a:gridCol w="1800200"/>
                <a:gridCol w="1152128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Налоги и сборы, установленные законодательством</a:t>
                      </a:r>
                      <a:endParaRPr lang="ru-RU" sz="1600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Областной бюджет</a:t>
                      </a:r>
                      <a:endParaRPr lang="ru-RU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Бюджеты муниципальных районов</a:t>
                      </a:r>
                      <a:endParaRPr lang="ru-RU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Бюджеты</a:t>
                      </a:r>
                      <a:r>
                        <a:rPr lang="ru-RU" sz="1600" baseline="0" dirty="0" smtClean="0"/>
                        <a:t> </a:t>
                      </a:r>
                      <a:r>
                        <a:rPr lang="ru-RU" sz="1600" dirty="0" smtClean="0"/>
                        <a:t>поселений</a:t>
                      </a:r>
                      <a:endParaRPr lang="ru-RU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4016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u="none" strike="noStrike" dirty="0" smtClean="0"/>
                        <a:t>Налог </a:t>
                      </a:r>
                      <a:r>
                        <a:rPr lang="ru-RU" sz="1600" u="none" strike="noStrike" dirty="0"/>
                        <a:t>на доходы физических лиц</a:t>
                      </a:r>
                      <a:endParaRPr lang="ru-RU" sz="1600" b="1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/>
                        <a:t>85%</a:t>
                      </a:r>
                      <a:endParaRPr lang="ru-RU" sz="1600" b="1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/>
                        <a:t>5%</a:t>
                      </a:r>
                      <a:endParaRPr lang="ru-RU" sz="1600" b="1" i="0" u="none" strike="noStrike"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/>
                        <a:t>10%</a:t>
                      </a:r>
                      <a:endParaRPr lang="ru-RU" sz="1600" b="1" i="0" u="none" strike="noStrike"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6107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u="none" strike="noStrike" dirty="0" smtClean="0"/>
                        <a:t>Акцизы </a:t>
                      </a:r>
                      <a:r>
                        <a:rPr lang="ru-RU" sz="1600" u="none" strike="noStrike" dirty="0"/>
                        <a:t>на нефтепродукты</a:t>
                      </a:r>
                      <a:endParaRPr lang="ru-RU" sz="1600" b="1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/>
                        <a:t>72%</a:t>
                      </a:r>
                      <a:endParaRPr lang="ru-RU" sz="1600" b="1" i="0" u="none" strike="noStrike"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/>
                        <a:t> </a:t>
                      </a:r>
                      <a:endParaRPr lang="ru-RU" sz="1600" b="1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/>
                        <a:t> </a:t>
                      </a:r>
                      <a:endParaRPr lang="ru-RU" sz="1600" b="1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4222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u="none" strike="noStrike" dirty="0" smtClean="0"/>
                        <a:t>Налог </a:t>
                      </a:r>
                      <a:r>
                        <a:rPr lang="ru-RU" sz="1600" u="none" strike="noStrike" dirty="0"/>
                        <a:t>на добычу общераспространенных </a:t>
                      </a:r>
                      <a:r>
                        <a:rPr lang="ru-RU" sz="1600" u="none" strike="noStrike" dirty="0" smtClean="0"/>
                        <a:t>полезных </a:t>
                      </a:r>
                      <a:r>
                        <a:rPr lang="ru-RU" sz="1600" u="none" strike="noStrike" dirty="0"/>
                        <a:t>ископаемых</a:t>
                      </a:r>
                      <a:endParaRPr lang="ru-RU" sz="1600" b="1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/>
                        <a:t>100%</a:t>
                      </a:r>
                      <a:endParaRPr lang="ru-RU" sz="1600" b="1" i="0" u="none" strike="noStrike"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/>
                        <a:t> </a:t>
                      </a:r>
                      <a:endParaRPr lang="ru-RU" sz="1600" b="1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/>
                        <a:t> </a:t>
                      </a:r>
                      <a:endParaRPr lang="ru-RU" sz="1600" b="1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6107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u="none" strike="noStrike" dirty="0"/>
                        <a:t>Государственная пошлина (по видам)</a:t>
                      </a:r>
                      <a:endParaRPr lang="ru-RU" sz="1600" b="1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/>
                        <a:t>100%</a:t>
                      </a:r>
                      <a:endParaRPr lang="ru-RU" sz="1600" b="1" i="0" u="none" strike="noStrike"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/>
                        <a:t>100%</a:t>
                      </a:r>
                      <a:endParaRPr lang="ru-RU" sz="1600" b="1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/>
                        <a:t>100%</a:t>
                      </a:r>
                      <a:endParaRPr lang="ru-RU" sz="1600" b="1" i="0" u="none" strike="noStrike"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4222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u="none" strike="noStrike" dirty="0"/>
                        <a:t>Налог, взимаемый в связи с применением упрощенной системы </a:t>
                      </a:r>
                      <a:r>
                        <a:rPr lang="ru-RU" sz="1600" u="none" strike="noStrike" dirty="0" smtClean="0"/>
                        <a:t>налогообложения</a:t>
                      </a:r>
                      <a:endParaRPr lang="ru-RU" sz="1600" b="1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/>
                        <a:t>100%</a:t>
                      </a:r>
                      <a:endParaRPr lang="ru-RU" sz="1600" b="1" i="0" u="none" strike="noStrike"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/>
                        <a:t> </a:t>
                      </a:r>
                      <a:endParaRPr lang="ru-RU" sz="1600" b="1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/>
                        <a:t> </a:t>
                      </a:r>
                      <a:endParaRPr lang="ru-RU" sz="1600" b="1" i="0" u="none" strike="noStrike"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4016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u="none" strike="noStrike" dirty="0"/>
                        <a:t>Единый налог на вмененный доход</a:t>
                      </a:r>
                      <a:endParaRPr lang="ru-RU" sz="1600" b="1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/>
                        <a:t> </a:t>
                      </a:r>
                      <a:endParaRPr lang="ru-RU" sz="1600" b="1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/>
                        <a:t>100%</a:t>
                      </a:r>
                      <a:endParaRPr lang="ru-RU" sz="1600" b="1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/>
                        <a:t> </a:t>
                      </a:r>
                      <a:endParaRPr lang="ru-RU" sz="1600" b="1" i="0" u="none" strike="noStrike"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8115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u="none" strike="noStrike"/>
                        <a:t>Единый сельскохозяйственный налог</a:t>
                      </a:r>
                      <a:endParaRPr lang="ru-RU" sz="1600" b="1" i="0" u="none" strike="noStrike">
                        <a:latin typeface="Times New Roman"/>
                      </a:endParaRP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/>
                        <a:t> </a:t>
                      </a:r>
                      <a:endParaRPr lang="ru-RU" sz="1600" b="1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/>
                        <a:t>50%</a:t>
                      </a:r>
                      <a:endParaRPr lang="ru-RU" sz="1600" b="1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/>
                        <a:t>50%</a:t>
                      </a:r>
                      <a:endParaRPr lang="ru-RU" sz="1600" b="1" i="0" u="none" strike="noStrike"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8032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u="none" strike="noStrike"/>
                        <a:t>Налог, взимаемый в связи с применением патентной системы налогообложения</a:t>
                      </a:r>
                      <a:endParaRPr lang="ru-RU" sz="1600" b="1" i="0" u="none" strike="noStrike">
                        <a:latin typeface="Times New Roman"/>
                      </a:endParaRP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/>
                        <a:t> </a:t>
                      </a:r>
                      <a:endParaRPr lang="ru-RU" sz="1600" b="1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/>
                        <a:t>100%</a:t>
                      </a:r>
                      <a:endParaRPr lang="ru-RU" sz="1600" b="1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/>
                        <a:t> </a:t>
                      </a:r>
                      <a:endParaRPr lang="ru-RU" sz="1600" b="1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4016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u="none" strike="noStrike" dirty="0"/>
                        <a:t>Налог на имущество организаций</a:t>
                      </a:r>
                      <a:endParaRPr lang="ru-RU" sz="1600" b="1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/>
                        <a:t>100%</a:t>
                      </a:r>
                      <a:endParaRPr lang="ru-RU" sz="1600" b="1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/>
                        <a:t> </a:t>
                      </a:r>
                      <a:endParaRPr lang="ru-RU" sz="1600" b="1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/>
                        <a:t> </a:t>
                      </a:r>
                      <a:endParaRPr lang="ru-RU" sz="1600" b="1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1254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u="none" strike="noStrike" dirty="0"/>
                        <a:t>Транспортный налог</a:t>
                      </a:r>
                      <a:endParaRPr lang="ru-RU" sz="1600" b="1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/>
                        <a:t>100%</a:t>
                      </a:r>
                      <a:endParaRPr lang="ru-RU" sz="1600" b="1" i="0" u="none" strike="noStrike"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/>
                        <a:t> </a:t>
                      </a:r>
                      <a:endParaRPr lang="ru-RU" sz="1600" b="1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/>
                        <a:t> </a:t>
                      </a:r>
                      <a:endParaRPr lang="ru-RU" sz="1600" b="1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2865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u="none" strike="noStrike" dirty="0"/>
                        <a:t>Налог на имущество физических лиц</a:t>
                      </a:r>
                      <a:endParaRPr lang="ru-RU" sz="1600" b="1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/>
                        <a:t> </a:t>
                      </a:r>
                      <a:endParaRPr lang="ru-RU" sz="1600" b="1" i="0" u="none" strike="noStrike"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/>
                        <a:t>100%</a:t>
                      </a:r>
                      <a:endParaRPr lang="ru-RU" sz="1600" b="1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/>
                        <a:t>100%</a:t>
                      </a:r>
                      <a:endParaRPr lang="ru-RU" sz="1600" b="1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6484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u="none" strike="noStrike" dirty="0"/>
                        <a:t>Земельный налог</a:t>
                      </a:r>
                      <a:endParaRPr lang="ru-RU" sz="1600" b="1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/>
                        <a:t> </a:t>
                      </a:r>
                      <a:endParaRPr lang="ru-RU" sz="1600" b="1" i="0" u="none" strike="noStrike"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/>
                        <a:t>100%</a:t>
                      </a:r>
                      <a:endParaRPr lang="ru-RU" sz="1600" b="1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/>
                        <a:t>100%</a:t>
                      </a:r>
                      <a:endParaRPr lang="ru-RU" sz="1600" b="1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</a:tbl>
          </a:graphicData>
        </a:graphic>
      </p:graphicFrame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>
            <a:spLocks noGrp="1"/>
          </p:cNvSpPr>
          <p:nvPr>
            <p:ph type="title"/>
          </p:nvPr>
        </p:nvSpPr>
        <p:spPr>
          <a:xfrm>
            <a:off x="323528" y="0"/>
            <a:ext cx="8382000" cy="720197"/>
          </a:xfrm>
        </p:spPr>
        <p:txBody>
          <a:bodyPr/>
          <a:lstStyle/>
          <a:p>
            <a:pPr algn="ctr" defTabSz="914400">
              <a:lnSpc>
                <a:spcPct val="90000"/>
              </a:lnSpc>
              <a:spcBef>
                <a:spcPts val="0"/>
              </a:spcBef>
              <a:buNone/>
            </a:pPr>
            <a:r>
              <a:rPr lang="ru-RU" sz="2600" b="1" i="0" spc="-150" dirty="0" smtClean="0">
                <a:solidFill>
                  <a:schemeClr val="bg1"/>
                </a:solidFill>
                <a:effectLst>
                  <a:outerShdw blurRad="50800" dist="38100" dir="2700000" algn="tl">
                    <a:prstClr val="black">
                      <a:alpha val="40000"/>
                    </a:prstClr>
                  </a:outerShdw>
                </a:effectLst>
                <a:latin typeface="Calibri"/>
                <a:ea typeface="+mn-ea"/>
                <a:cs typeface="Arial"/>
              </a:rPr>
              <a:t>Расходы бюджета</a:t>
            </a:r>
            <a:r>
              <a:rPr lang="en-US" sz="2600" b="1" i="0" spc="-150" dirty="0" smtClean="0">
                <a:solidFill>
                  <a:schemeClr val="bg1"/>
                </a:solidFill>
                <a:effectLst>
                  <a:outerShdw blurRad="50800" dist="38100" dir="2700000" algn="tl">
                    <a:prstClr val="black">
                      <a:alpha val="40000"/>
                    </a:prstClr>
                  </a:outerShdw>
                </a:effectLst>
                <a:latin typeface="Calibri"/>
                <a:ea typeface="+mn-ea"/>
                <a:cs typeface="Arial"/>
              </a:rPr>
              <a:t> </a:t>
            </a:r>
            <a:r>
              <a:rPr lang="ru-RU" sz="2600" b="1" i="0" spc="-150" dirty="0" smtClean="0">
                <a:solidFill>
                  <a:schemeClr val="bg1"/>
                </a:solidFill>
                <a:effectLst>
                  <a:outerShdw blurRad="50800" dist="38100" dir="2700000" algn="tl">
                    <a:prstClr val="black">
                      <a:alpha val="40000"/>
                    </a:prstClr>
                  </a:outerShdw>
                </a:effectLst>
                <a:latin typeface="Calibri"/>
                <a:ea typeface="+mn-ea"/>
                <a:cs typeface="Arial"/>
              </a:rPr>
              <a:t>в соответствии с направлениями </a:t>
            </a:r>
            <a:br>
              <a:rPr lang="ru-RU" sz="2600" b="1" i="0" spc="-150" dirty="0" smtClean="0">
                <a:solidFill>
                  <a:schemeClr val="bg1"/>
                </a:solidFill>
                <a:effectLst>
                  <a:outerShdw blurRad="50800" dist="38100" dir="2700000" algn="tl">
                    <a:prstClr val="black">
                      <a:alpha val="40000"/>
                    </a:prstClr>
                  </a:outerShdw>
                </a:effectLst>
                <a:latin typeface="Calibri"/>
                <a:ea typeface="+mn-ea"/>
                <a:cs typeface="Arial"/>
              </a:rPr>
            </a:br>
            <a:r>
              <a:rPr lang="ru-RU" sz="2600" b="1" i="0" spc="-150" dirty="0" smtClean="0">
                <a:solidFill>
                  <a:schemeClr val="bg1"/>
                </a:solidFill>
                <a:effectLst>
                  <a:outerShdw blurRad="50800" dist="38100" dir="2700000" algn="tl">
                    <a:prstClr val="black">
                      <a:alpha val="40000"/>
                    </a:prstClr>
                  </a:outerShdw>
                </a:effectLst>
                <a:latin typeface="Calibri"/>
                <a:ea typeface="+mn-ea"/>
                <a:cs typeface="Arial"/>
              </a:rPr>
              <a:t>деятельности на 2015 год (тыс. руб.)</a:t>
            </a:r>
            <a:endParaRPr lang="ru-RU" sz="2600" b="1" i="0" spc="-150" dirty="0">
              <a:solidFill>
                <a:schemeClr val="bg1"/>
              </a:solidFill>
              <a:effectLst>
                <a:outerShdw blurRad="50800" dist="38100" dir="2700000" algn="tl">
                  <a:prstClr val="black">
                    <a:alpha val="40000"/>
                  </a:prstClr>
                </a:outerShdw>
              </a:effectLst>
              <a:latin typeface="Calibri"/>
              <a:ea typeface="+mn-ea"/>
              <a:cs typeface="Arial"/>
            </a:endParaRPr>
          </a:p>
        </p:txBody>
      </p:sp>
      <p:sp>
        <p:nvSpPr>
          <p:cNvPr id="4" name="Овал 3"/>
          <p:cNvSpPr/>
          <p:nvPr/>
        </p:nvSpPr>
        <p:spPr bwMode="auto">
          <a:xfrm>
            <a:off x="251520" y="1412776"/>
            <a:ext cx="2088232" cy="72008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099" fontAlgn="base">
              <a:spcBef>
                <a:spcPct val="0"/>
              </a:spcBef>
              <a:spcAft>
                <a:spcPct val="0"/>
              </a:spcAft>
            </a:pPr>
            <a:r>
              <a:rPr lang="ru-RU" sz="1600" b="1" dirty="0" smtClean="0">
                <a:solidFill>
                  <a:schemeClr val="tx1"/>
                </a:solidFill>
                <a:latin typeface="Segoe" pitchFamily="34" charset="0"/>
              </a:rPr>
              <a:t>295 998</a:t>
            </a:r>
          </a:p>
        </p:txBody>
      </p:sp>
      <p:sp>
        <p:nvSpPr>
          <p:cNvPr id="5" name="Овал 4"/>
          <p:cNvSpPr/>
          <p:nvPr/>
        </p:nvSpPr>
        <p:spPr bwMode="auto">
          <a:xfrm>
            <a:off x="1691680" y="1772816"/>
            <a:ext cx="1656184" cy="648072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099" fontAlgn="base">
              <a:spcBef>
                <a:spcPct val="0"/>
              </a:spcBef>
              <a:spcAft>
                <a:spcPct val="0"/>
              </a:spcAft>
            </a:pPr>
            <a:r>
              <a:rPr lang="ru-RU" sz="1600" b="1" dirty="0" smtClean="0">
                <a:solidFill>
                  <a:schemeClr val="tx1"/>
                </a:solidFill>
                <a:latin typeface="Segoe" pitchFamily="34" charset="0"/>
              </a:rPr>
              <a:t>74 318,3</a:t>
            </a:r>
          </a:p>
        </p:txBody>
      </p:sp>
      <p:sp>
        <p:nvSpPr>
          <p:cNvPr id="6" name="Овал 5"/>
          <p:cNvSpPr/>
          <p:nvPr/>
        </p:nvSpPr>
        <p:spPr bwMode="auto">
          <a:xfrm>
            <a:off x="2627784" y="2204864"/>
            <a:ext cx="1584176" cy="72008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099" fontAlgn="base">
              <a:spcBef>
                <a:spcPct val="0"/>
              </a:spcBef>
              <a:spcAft>
                <a:spcPct val="0"/>
              </a:spcAft>
            </a:pPr>
            <a:r>
              <a:rPr lang="ru-RU" sz="1600" b="1" dirty="0" smtClean="0">
                <a:solidFill>
                  <a:schemeClr val="tx1"/>
                </a:solidFill>
                <a:latin typeface="Segoe" pitchFamily="34" charset="0"/>
              </a:rPr>
              <a:t>54 145,1</a:t>
            </a:r>
          </a:p>
        </p:txBody>
      </p:sp>
      <p:sp>
        <p:nvSpPr>
          <p:cNvPr id="7" name="Овал 6"/>
          <p:cNvSpPr/>
          <p:nvPr/>
        </p:nvSpPr>
        <p:spPr bwMode="auto">
          <a:xfrm>
            <a:off x="3491880" y="2708920"/>
            <a:ext cx="1656184" cy="576064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099" fontAlgn="base">
              <a:spcBef>
                <a:spcPct val="0"/>
              </a:spcBef>
              <a:spcAft>
                <a:spcPct val="0"/>
              </a:spcAft>
            </a:pPr>
            <a:r>
              <a:rPr lang="ru-RU" sz="1600" b="1" dirty="0" smtClean="0">
                <a:solidFill>
                  <a:schemeClr val="tx1"/>
                </a:solidFill>
                <a:latin typeface="Segoe" pitchFamily="34" charset="0"/>
              </a:rPr>
              <a:t>34 030,1</a:t>
            </a:r>
          </a:p>
        </p:txBody>
      </p:sp>
      <p:sp>
        <p:nvSpPr>
          <p:cNvPr id="8" name="Овал 7"/>
          <p:cNvSpPr/>
          <p:nvPr/>
        </p:nvSpPr>
        <p:spPr bwMode="auto">
          <a:xfrm>
            <a:off x="4427984" y="3068960"/>
            <a:ext cx="1656184" cy="504056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099" fontAlgn="base">
              <a:spcBef>
                <a:spcPct val="0"/>
              </a:spcBef>
              <a:spcAft>
                <a:spcPct val="0"/>
              </a:spcAft>
            </a:pPr>
            <a:r>
              <a:rPr lang="ru-RU" sz="1600" b="1" dirty="0" smtClean="0">
                <a:solidFill>
                  <a:schemeClr val="tx1"/>
                </a:solidFill>
                <a:latin typeface="Segoe" pitchFamily="34" charset="0"/>
              </a:rPr>
              <a:t>25 876,2</a:t>
            </a:r>
          </a:p>
        </p:txBody>
      </p:sp>
      <p:sp>
        <p:nvSpPr>
          <p:cNvPr id="9" name="Овал 8"/>
          <p:cNvSpPr/>
          <p:nvPr/>
        </p:nvSpPr>
        <p:spPr bwMode="auto">
          <a:xfrm>
            <a:off x="4860032" y="3501008"/>
            <a:ext cx="1656184" cy="576064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099" fontAlgn="base">
              <a:spcBef>
                <a:spcPct val="0"/>
              </a:spcBef>
              <a:spcAft>
                <a:spcPct val="0"/>
              </a:spcAft>
            </a:pPr>
            <a:r>
              <a:rPr lang="ru-RU" sz="1600" b="1" dirty="0" smtClean="0">
                <a:solidFill>
                  <a:schemeClr val="tx1"/>
                </a:solidFill>
                <a:latin typeface="Segoe" pitchFamily="34" charset="0"/>
              </a:rPr>
              <a:t>18 579,3</a:t>
            </a:r>
          </a:p>
        </p:txBody>
      </p:sp>
      <p:sp>
        <p:nvSpPr>
          <p:cNvPr id="10" name="Овал 9"/>
          <p:cNvSpPr/>
          <p:nvPr/>
        </p:nvSpPr>
        <p:spPr bwMode="auto">
          <a:xfrm>
            <a:off x="4860032" y="4005064"/>
            <a:ext cx="1728192" cy="648072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099" fontAlgn="base">
              <a:spcBef>
                <a:spcPct val="0"/>
              </a:spcBef>
              <a:spcAft>
                <a:spcPct val="0"/>
              </a:spcAft>
            </a:pPr>
            <a:r>
              <a:rPr lang="ru-RU" sz="1600" b="1" dirty="0" smtClean="0">
                <a:solidFill>
                  <a:schemeClr val="tx1"/>
                </a:solidFill>
                <a:latin typeface="Segoe" pitchFamily="34" charset="0"/>
              </a:rPr>
              <a:t>7 840,9</a:t>
            </a:r>
          </a:p>
        </p:txBody>
      </p:sp>
      <p:sp>
        <p:nvSpPr>
          <p:cNvPr id="11" name="Овал 10"/>
          <p:cNvSpPr/>
          <p:nvPr/>
        </p:nvSpPr>
        <p:spPr bwMode="auto">
          <a:xfrm>
            <a:off x="4427984" y="4581128"/>
            <a:ext cx="1584176" cy="576064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099" fontAlgn="base">
              <a:spcBef>
                <a:spcPct val="0"/>
              </a:spcBef>
              <a:spcAft>
                <a:spcPct val="0"/>
              </a:spcAft>
            </a:pPr>
            <a:r>
              <a:rPr lang="ru-RU" sz="1600" b="1" dirty="0" smtClean="0">
                <a:solidFill>
                  <a:schemeClr val="tx1"/>
                </a:solidFill>
                <a:latin typeface="Segoe" pitchFamily="34" charset="0"/>
              </a:rPr>
              <a:t>3 293,3</a:t>
            </a:r>
          </a:p>
        </p:txBody>
      </p:sp>
      <p:sp>
        <p:nvSpPr>
          <p:cNvPr id="12" name="Овал 11"/>
          <p:cNvSpPr/>
          <p:nvPr/>
        </p:nvSpPr>
        <p:spPr bwMode="auto">
          <a:xfrm>
            <a:off x="3923928" y="5013176"/>
            <a:ext cx="1440160" cy="576064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099" fontAlgn="base">
              <a:spcBef>
                <a:spcPct val="0"/>
              </a:spcBef>
              <a:spcAft>
                <a:spcPct val="0"/>
              </a:spcAft>
            </a:pPr>
            <a:r>
              <a:rPr lang="ru-RU" sz="1600" b="1" dirty="0" smtClean="0">
                <a:solidFill>
                  <a:schemeClr val="tx1"/>
                </a:solidFill>
                <a:latin typeface="Segoe" pitchFamily="34" charset="0"/>
              </a:rPr>
              <a:t>100</a:t>
            </a:r>
          </a:p>
        </p:txBody>
      </p:sp>
      <p:sp>
        <p:nvSpPr>
          <p:cNvPr id="13" name="Овал 12"/>
          <p:cNvSpPr/>
          <p:nvPr/>
        </p:nvSpPr>
        <p:spPr bwMode="auto">
          <a:xfrm>
            <a:off x="3131840" y="5445224"/>
            <a:ext cx="1584176" cy="576064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099" fontAlgn="base">
              <a:spcBef>
                <a:spcPct val="0"/>
              </a:spcBef>
              <a:spcAft>
                <a:spcPct val="0"/>
              </a:spcAft>
            </a:pPr>
            <a:r>
              <a:rPr lang="ru-RU" sz="1600" b="1" dirty="0" smtClean="0">
                <a:solidFill>
                  <a:schemeClr val="tx1"/>
                </a:solidFill>
                <a:latin typeface="Segoe" pitchFamily="34" charset="0"/>
              </a:rPr>
              <a:t>80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0" y="3717032"/>
            <a:ext cx="484062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/>
              <a:t>Расходы бюджета в соответствии с </a:t>
            </a:r>
          </a:p>
          <a:p>
            <a:pPr algn="ctr"/>
            <a:r>
              <a:rPr lang="ru-RU" sz="1600" b="1" dirty="0" smtClean="0"/>
              <a:t>решением Думы </a:t>
            </a:r>
          </a:p>
          <a:p>
            <a:pPr algn="ctr"/>
            <a:r>
              <a:rPr lang="ru-RU" sz="1600" b="1" dirty="0" err="1" smtClean="0"/>
              <a:t>Парабельского</a:t>
            </a:r>
            <a:r>
              <a:rPr lang="ru-RU" sz="1600" b="1" dirty="0" smtClean="0"/>
              <a:t> района на 2015 год</a:t>
            </a:r>
          </a:p>
          <a:p>
            <a:pPr algn="ctr"/>
            <a:r>
              <a:rPr lang="ru-RU" sz="1600" b="1" dirty="0" smtClean="0"/>
              <a:t>514 861,2 тыс. руб.</a:t>
            </a:r>
            <a:endParaRPr lang="ru-RU" sz="1600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2267744" y="1340768"/>
            <a:ext cx="204379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/>
              <a:t>Образование</a:t>
            </a:r>
            <a:endParaRPr lang="ru-RU" sz="1600" b="1" dirty="0"/>
          </a:p>
        </p:txBody>
      </p:sp>
      <p:sp>
        <p:nvSpPr>
          <p:cNvPr id="17" name="TextBox 16"/>
          <p:cNvSpPr txBox="1"/>
          <p:nvPr/>
        </p:nvSpPr>
        <p:spPr>
          <a:xfrm>
            <a:off x="3275856" y="1700808"/>
            <a:ext cx="454551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/>
              <a:t>Общегосударственные вопросы</a:t>
            </a:r>
            <a:endParaRPr lang="ru-RU" sz="1600" b="1" dirty="0"/>
          </a:p>
        </p:txBody>
      </p:sp>
      <p:sp>
        <p:nvSpPr>
          <p:cNvPr id="18" name="TextBox 17"/>
          <p:cNvSpPr txBox="1"/>
          <p:nvPr/>
        </p:nvSpPr>
        <p:spPr>
          <a:xfrm>
            <a:off x="4139952" y="2276872"/>
            <a:ext cx="142544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/>
              <a:t>Культура</a:t>
            </a:r>
            <a:endParaRPr lang="ru-RU" sz="1600" b="1" dirty="0"/>
          </a:p>
        </p:txBody>
      </p:sp>
      <p:sp>
        <p:nvSpPr>
          <p:cNvPr id="19" name="TextBox 18"/>
          <p:cNvSpPr txBox="1"/>
          <p:nvPr/>
        </p:nvSpPr>
        <p:spPr>
          <a:xfrm>
            <a:off x="5148064" y="2636912"/>
            <a:ext cx="279692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dirty="0" smtClean="0"/>
              <a:t>Межбюджетные трансферты</a:t>
            </a:r>
            <a:endParaRPr lang="ru-RU" sz="1600" b="1" dirty="0"/>
          </a:p>
        </p:txBody>
      </p:sp>
      <p:sp>
        <p:nvSpPr>
          <p:cNvPr id="21" name="TextBox 20"/>
          <p:cNvSpPr txBox="1"/>
          <p:nvPr/>
        </p:nvSpPr>
        <p:spPr>
          <a:xfrm>
            <a:off x="6156176" y="3068960"/>
            <a:ext cx="58541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dirty="0" smtClean="0"/>
              <a:t>ЖКХ</a:t>
            </a:r>
            <a:endParaRPr lang="ru-RU" sz="1600" b="1" dirty="0"/>
          </a:p>
        </p:txBody>
      </p:sp>
      <p:sp>
        <p:nvSpPr>
          <p:cNvPr id="22" name="TextBox 21"/>
          <p:cNvSpPr txBox="1"/>
          <p:nvPr/>
        </p:nvSpPr>
        <p:spPr>
          <a:xfrm>
            <a:off x="6588224" y="3573016"/>
            <a:ext cx="213577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dirty="0" smtClean="0"/>
              <a:t>Социальная политика</a:t>
            </a:r>
            <a:endParaRPr lang="ru-RU" sz="1600" b="1" dirty="0"/>
          </a:p>
        </p:txBody>
      </p:sp>
      <p:sp>
        <p:nvSpPr>
          <p:cNvPr id="23" name="TextBox 22"/>
          <p:cNvSpPr txBox="1"/>
          <p:nvPr/>
        </p:nvSpPr>
        <p:spPr>
          <a:xfrm>
            <a:off x="6625105" y="4149080"/>
            <a:ext cx="251889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dirty="0" smtClean="0"/>
              <a:t>Национальная экономика</a:t>
            </a:r>
            <a:endParaRPr lang="ru-RU" sz="1600" b="1" dirty="0"/>
          </a:p>
        </p:txBody>
      </p:sp>
      <p:sp>
        <p:nvSpPr>
          <p:cNvPr id="24" name="TextBox 23"/>
          <p:cNvSpPr txBox="1"/>
          <p:nvPr/>
        </p:nvSpPr>
        <p:spPr>
          <a:xfrm>
            <a:off x="6012160" y="4725144"/>
            <a:ext cx="277467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dirty="0" smtClean="0"/>
              <a:t>Физическая культура и спорт</a:t>
            </a:r>
            <a:endParaRPr lang="ru-RU" sz="1600" b="1" dirty="0"/>
          </a:p>
        </p:txBody>
      </p:sp>
      <p:sp>
        <p:nvSpPr>
          <p:cNvPr id="25" name="TextBox 24"/>
          <p:cNvSpPr txBox="1"/>
          <p:nvPr/>
        </p:nvSpPr>
        <p:spPr>
          <a:xfrm>
            <a:off x="5292080" y="5229200"/>
            <a:ext cx="363747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dirty="0" smtClean="0"/>
              <a:t>Обслуживание муниципального долга</a:t>
            </a:r>
            <a:endParaRPr lang="ru-RU" sz="1600" b="1" dirty="0"/>
          </a:p>
        </p:txBody>
      </p:sp>
      <p:sp>
        <p:nvSpPr>
          <p:cNvPr id="26" name="TextBox 25"/>
          <p:cNvSpPr txBox="1"/>
          <p:nvPr/>
        </p:nvSpPr>
        <p:spPr>
          <a:xfrm>
            <a:off x="4716016" y="5661248"/>
            <a:ext cx="230383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dirty="0" smtClean="0"/>
              <a:t>Национальная оборона</a:t>
            </a:r>
            <a:endParaRPr lang="ru-RU" sz="1600" b="1" dirty="0"/>
          </a:p>
        </p:txBody>
      </p:sp>
    </p:spTree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1"/>
          <p:cNvSpPr>
            <a:spLocks noGrp="1"/>
          </p:cNvSpPr>
          <p:nvPr>
            <p:ph type="ctrTitle"/>
          </p:nvPr>
        </p:nvSpPr>
        <p:spPr>
          <a:xfrm>
            <a:off x="827584" y="188640"/>
            <a:ext cx="7681913" cy="576064"/>
          </a:xfrm>
        </p:spPr>
        <p:txBody>
          <a:bodyPr/>
          <a:lstStyle/>
          <a:p>
            <a:pPr algn="ctr" defTabSz="914400">
              <a:lnSpc>
                <a:spcPct val="90000"/>
              </a:lnSpc>
              <a:spcBef>
                <a:spcPts val="0"/>
              </a:spcBef>
              <a:buNone/>
            </a:pPr>
            <a:r>
              <a:rPr lang="ru-RU" sz="3200" b="1" i="0" spc="-150" dirty="0" smtClean="0">
                <a:solidFill>
                  <a:schemeClr val="bg1">
                    <a:lumMod val="95000"/>
                  </a:schemeClr>
                </a:solidFill>
                <a:effectLst>
                  <a:outerShdw blurRad="50800" dist="38100" dir="2700000" algn="tl">
                    <a:prstClr val="black">
                      <a:alpha val="40000"/>
                    </a:prstClr>
                  </a:outerShdw>
                </a:effectLst>
                <a:latin typeface="Calibri"/>
                <a:ea typeface="+mn-ea"/>
                <a:cs typeface="Arial"/>
              </a:rPr>
              <a:t>Уважаемые жители </a:t>
            </a:r>
            <a:r>
              <a:rPr lang="ru-RU" sz="3200" b="1" dirty="0" err="1" smtClean="0">
                <a:solidFill>
                  <a:schemeClr val="bg1">
                    <a:lumMod val="95000"/>
                  </a:schemeClr>
                </a:solidFill>
                <a:effectLst>
                  <a:outerShdw blurRad="50800" dist="38100" dir="2700000" algn="tl">
                    <a:prstClr val="black">
                      <a:alpha val="40000"/>
                    </a:prstClr>
                  </a:outerShdw>
                </a:effectLst>
                <a:latin typeface="Calibri"/>
                <a:cs typeface="Arial"/>
              </a:rPr>
              <a:t>П</a:t>
            </a:r>
            <a:r>
              <a:rPr lang="ru-RU" sz="3200" b="1" i="0" spc="-150" dirty="0" err="1" smtClean="0">
                <a:solidFill>
                  <a:schemeClr val="bg1">
                    <a:lumMod val="95000"/>
                  </a:schemeClr>
                </a:solidFill>
                <a:effectLst>
                  <a:outerShdw blurRad="50800" dist="38100" dir="2700000" algn="tl">
                    <a:prstClr val="black">
                      <a:alpha val="40000"/>
                    </a:prstClr>
                  </a:outerShdw>
                </a:effectLst>
                <a:latin typeface="Calibri"/>
                <a:ea typeface="+mn-ea"/>
                <a:cs typeface="Arial"/>
              </a:rPr>
              <a:t>арабельского</a:t>
            </a:r>
            <a:r>
              <a:rPr lang="ru-RU" sz="3200" b="1" i="0" spc="-150" dirty="0" smtClean="0">
                <a:solidFill>
                  <a:schemeClr val="bg1">
                    <a:lumMod val="95000"/>
                  </a:schemeClr>
                </a:solidFill>
                <a:effectLst>
                  <a:outerShdw blurRad="50800" dist="38100" dir="2700000" algn="tl">
                    <a:prstClr val="black">
                      <a:alpha val="40000"/>
                    </a:prstClr>
                  </a:outerShdw>
                </a:effectLst>
                <a:latin typeface="Calibri"/>
                <a:ea typeface="+mn-ea"/>
                <a:cs typeface="Arial"/>
              </a:rPr>
              <a:t> района!</a:t>
            </a:r>
            <a:endParaRPr lang="ru-RU" sz="3200" b="1" i="0" spc="-150" dirty="0">
              <a:solidFill>
                <a:schemeClr val="bg1">
                  <a:lumMod val="95000"/>
                </a:schemeClr>
              </a:solidFill>
              <a:effectLst>
                <a:outerShdw blurRad="50800" dist="38100" dir="2700000" algn="tl">
                  <a:prstClr val="black">
                    <a:alpha val="40000"/>
                  </a:prstClr>
                </a:outerShdw>
              </a:effectLst>
              <a:latin typeface="Calibri"/>
              <a:ea typeface="+mn-ea"/>
              <a:cs typeface="Arial"/>
            </a:endParaRPr>
          </a:p>
        </p:txBody>
      </p:sp>
      <p:sp>
        <p:nvSpPr>
          <p:cNvPr id="9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539552" y="980728"/>
            <a:ext cx="8424936" cy="3744416"/>
          </a:xfrm>
        </p:spPr>
        <p:txBody>
          <a:bodyPr/>
          <a:lstStyle/>
          <a:p>
            <a:r>
              <a:rPr lang="ru-RU" altLang="ru-RU" sz="1600" dirty="0" smtClean="0"/>
              <a:t>     </a:t>
            </a:r>
            <a:r>
              <a:rPr lang="ru-RU" sz="1600" dirty="0" smtClean="0"/>
              <a:t>Бюджет играет центральную роль в экономике района и решении различных проблем в его развитии. Эффективное, ответственное и прозрачное управление муниципальными финансами района является базовым условием достижения стратегических целей социально-экономического развития </a:t>
            </a:r>
            <a:r>
              <a:rPr lang="ru-RU" sz="1600" dirty="0" err="1" smtClean="0"/>
              <a:t>Парабельского</a:t>
            </a:r>
            <a:r>
              <a:rPr lang="ru-RU" sz="1600" dirty="0" smtClean="0"/>
              <a:t> района. Сегодня информация о всех стадиях бюджетного процесса, о плановых показателях бюджета и его исполнении доступна для всех заинтересованных пользователей и размещается на  официальном сайте Администрации </a:t>
            </a:r>
            <a:r>
              <a:rPr lang="ru-RU" sz="1600" dirty="0" err="1" smtClean="0"/>
              <a:t>Парабельского</a:t>
            </a:r>
            <a:r>
              <a:rPr lang="ru-RU" sz="1600" dirty="0" smtClean="0"/>
              <a:t> района. </a:t>
            </a:r>
          </a:p>
          <a:p>
            <a:r>
              <a:rPr lang="ru-RU" sz="1600" dirty="0" smtClean="0"/>
              <a:t>    «Бюджет для граждан» предназначен, прежде всего, для жителей </a:t>
            </a:r>
            <a:r>
              <a:rPr lang="ru-RU" sz="1600" dirty="0" err="1" smtClean="0"/>
              <a:t>Парабельского</a:t>
            </a:r>
            <a:r>
              <a:rPr lang="ru-RU" sz="1600" dirty="0" smtClean="0"/>
              <a:t> муниципального района, не обладающих специальными знаниями в сфере бюджетного законодательства. Информация, размещаемая в разделе «Бюджет для граждан», в доступной форме знакомит граждан с основными целями, задачами и приоритетами бюджетной политики, с основными характеристиками бюджета». </a:t>
            </a:r>
          </a:p>
          <a:p>
            <a:r>
              <a:rPr lang="ru-RU" sz="1600" dirty="0" smtClean="0"/>
              <a:t>     Особенностью данного бюджета является его социальная направленность</a:t>
            </a:r>
            <a:r>
              <a:rPr lang="en-US" sz="1600" dirty="0" smtClean="0"/>
              <a:t>.</a:t>
            </a:r>
            <a:r>
              <a:rPr lang="ru-RU" sz="1600" smtClean="0"/>
              <a:t> </a:t>
            </a:r>
            <a:r>
              <a:rPr lang="ru-RU" sz="1600" dirty="0" smtClean="0"/>
              <a:t>Д</a:t>
            </a:r>
            <a:r>
              <a:rPr lang="ru-RU" sz="1600" smtClean="0"/>
              <a:t>оля </a:t>
            </a:r>
            <a:r>
              <a:rPr lang="ru-RU" sz="1600" dirty="0" smtClean="0"/>
              <a:t>расходов на образование, культуру, социальную политику, физическую культуру и спорт составит  около 70% всех расходов бюджета района.</a:t>
            </a:r>
          </a:p>
          <a:p>
            <a:r>
              <a:rPr lang="ru-RU" sz="1600" dirty="0" smtClean="0"/>
              <a:t>     Надеемся,  что представление бюджета в понятной для жителей форме повысит уровень общественного участия граждан в бюджетном процессе </a:t>
            </a:r>
            <a:r>
              <a:rPr lang="ru-RU" sz="1600" dirty="0" err="1" smtClean="0"/>
              <a:t>Парабельского</a:t>
            </a:r>
            <a:r>
              <a:rPr lang="ru-RU" sz="1600" dirty="0" smtClean="0"/>
              <a:t> муниципального района. </a:t>
            </a:r>
          </a:p>
          <a:p>
            <a:pPr algn="just" eaLnBrk="1" hangingPunct="1">
              <a:lnSpc>
                <a:spcPct val="80000"/>
              </a:lnSpc>
              <a:buFontTx/>
              <a:buNone/>
            </a:pPr>
            <a:endParaRPr lang="ru-RU" altLang="ru-RU" sz="2000" i="1" dirty="0" smtClean="0"/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ru-RU" altLang="ru-RU" sz="2000" i="1" dirty="0" smtClean="0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763688" y="4941168"/>
            <a:ext cx="6984132" cy="7408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90000" tIns="46800" rIns="90000" bIns="46800">
            <a:spAutoFit/>
          </a:bodyPr>
          <a:lstStyle/>
          <a:p>
            <a:pPr algn="r"/>
            <a:r>
              <a:rPr lang="ru-RU" sz="1400" b="1" dirty="0" smtClean="0"/>
              <a:t>С уважением, </a:t>
            </a:r>
            <a:endParaRPr lang="ru-RU" sz="1400" dirty="0" smtClean="0"/>
          </a:p>
          <a:p>
            <a:pPr algn="r"/>
            <a:r>
              <a:rPr lang="ru-RU" sz="1400" b="1" dirty="0" smtClean="0"/>
              <a:t>Глава </a:t>
            </a:r>
            <a:r>
              <a:rPr lang="ru-RU" sz="1400" b="1" dirty="0" err="1" smtClean="0"/>
              <a:t>Парабельского</a:t>
            </a:r>
            <a:r>
              <a:rPr lang="ru-RU" sz="1400" b="1" dirty="0" smtClean="0"/>
              <a:t> муниципального района</a:t>
            </a:r>
            <a:endParaRPr lang="ru-RU" sz="1400" dirty="0" smtClean="0"/>
          </a:p>
          <a:p>
            <a:pPr algn="r"/>
            <a:r>
              <a:rPr lang="ru-RU" sz="1400" b="1" dirty="0" smtClean="0"/>
              <a:t>Александр Львович Карлов</a:t>
            </a:r>
            <a:endParaRPr lang="ru-RU" sz="1400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188640"/>
            <a:ext cx="8382000" cy="553998"/>
          </a:xfrm>
        </p:spPr>
        <p:txBody>
          <a:bodyPr/>
          <a:lstStyle/>
          <a:p>
            <a:pPr algn="ctr" defTabSz="914400">
              <a:lnSpc>
                <a:spcPct val="90000"/>
              </a:lnSpc>
              <a:spcBef>
                <a:spcPts val="0"/>
              </a:spcBef>
              <a:buNone/>
            </a:pPr>
            <a:r>
              <a:rPr lang="ru-RU" sz="4000" b="0" i="0" spc="-150" dirty="0" smtClean="0">
                <a:solidFill>
                  <a:schemeClr val="bg1"/>
                </a:solidFill>
                <a:effectLst>
                  <a:outerShdw blurRad="50800" dist="38100" dir="2700000" algn="tl">
                    <a:prstClr val="black">
                      <a:alpha val="40000"/>
                    </a:prstClr>
                  </a:outerShdw>
                </a:effectLst>
                <a:latin typeface="Calibri"/>
                <a:ea typeface="+mn-ea"/>
                <a:cs typeface="Arial"/>
              </a:rPr>
              <a:t>Расходы бюджета</a:t>
            </a:r>
            <a:endParaRPr lang="ru-RU" sz="4000" b="0" i="0" spc="-150" dirty="0">
              <a:solidFill>
                <a:schemeClr val="bg1"/>
              </a:solidFill>
              <a:effectLst>
                <a:outerShdw blurRad="50800" dist="38100" dir="2700000" algn="tl">
                  <a:prstClr val="black">
                    <a:alpha val="40000"/>
                  </a:prstClr>
                </a:outerShdw>
              </a:effectLst>
              <a:latin typeface="Calibri"/>
              <a:ea typeface="+mn-ea"/>
              <a:cs typeface="Arial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23528" y="1556792"/>
            <a:ext cx="856895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Расходы бюджета </a:t>
            </a:r>
            <a:r>
              <a:rPr lang="ru-RU" sz="2000" dirty="0" smtClean="0"/>
              <a:t>– выплачиваемые из бюджета денежные средства, за исключением средств, являющихся источниками финансирования дефицита бюджета </a:t>
            </a:r>
            <a:endParaRPr lang="ru-RU" sz="2000" dirty="0"/>
          </a:p>
        </p:txBody>
      </p:sp>
      <p:sp>
        <p:nvSpPr>
          <p:cNvPr id="5" name="TextBox 4"/>
          <p:cNvSpPr txBox="1"/>
          <p:nvPr/>
        </p:nvSpPr>
        <p:spPr>
          <a:xfrm>
            <a:off x="323528" y="2852936"/>
            <a:ext cx="856895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Формирование расходов бюджета </a:t>
            </a:r>
            <a:r>
              <a:rPr lang="ru-RU" dirty="0" smtClean="0"/>
              <a:t>осуществляется в соответствии с расходными обязательствами, обусловленными установленным законодательством разграничением полномочий, исполнение которых должно происходить в очередном финансовом году за счет средств соответствующих бюджетов.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323528" y="4437112"/>
            <a:ext cx="856895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Принципы формирования расходов бюджета:</a:t>
            </a:r>
          </a:p>
          <a:p>
            <a:pPr>
              <a:buFont typeface="Wingdings" pitchFamily="2" charset="2"/>
              <a:buChar char="q"/>
            </a:pPr>
            <a:r>
              <a:rPr lang="ru-RU" dirty="0" smtClean="0"/>
              <a:t> по разделам</a:t>
            </a:r>
          </a:p>
          <a:p>
            <a:pPr>
              <a:buFont typeface="Wingdings" pitchFamily="2" charset="2"/>
              <a:buChar char="q"/>
            </a:pPr>
            <a:r>
              <a:rPr lang="ru-RU" dirty="0" smtClean="0"/>
              <a:t> по ведомствам</a:t>
            </a:r>
          </a:p>
          <a:p>
            <a:pPr>
              <a:buFont typeface="Wingdings" pitchFamily="2" charset="2"/>
              <a:buChar char="q"/>
            </a:pPr>
            <a:r>
              <a:rPr lang="ru-RU" dirty="0" smtClean="0"/>
              <a:t> по муниципальным программам</a:t>
            </a:r>
            <a:endParaRPr lang="ru-RU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Диаграмма 3"/>
          <p:cNvGraphicFramePr/>
          <p:nvPr/>
        </p:nvGraphicFramePr>
        <p:xfrm>
          <a:off x="179512" y="764704"/>
          <a:ext cx="8784976" cy="59046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Заголовок 1"/>
          <p:cNvSpPr txBox="1">
            <a:spLocks/>
          </p:cNvSpPr>
          <p:nvPr/>
        </p:nvSpPr>
        <p:spPr>
          <a:xfrm>
            <a:off x="323528" y="116632"/>
            <a:ext cx="8382000" cy="553998"/>
          </a:xfrm>
          <a:prstGeom prst="rect">
            <a:avLst/>
          </a:prstGeom>
        </p:spPr>
        <p:txBody>
          <a:bodyPr vert="horz" wrap="square" lIns="0" tIns="0" rIns="0" bIns="0" rtlCol="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800" b="1" spc="-150" dirty="0" smtClean="0">
                <a:ln w="3175">
                  <a:noFill/>
                </a:ln>
                <a:solidFill>
                  <a:schemeClr val="bg1"/>
                </a:solidFill>
                <a:effectLst>
                  <a:outerShdw blurRad="50800" dist="38100" dir="2700000" algn="tl">
                    <a:prstClr val="black">
                      <a:alpha val="40000"/>
                    </a:prstClr>
                  </a:outerShdw>
                </a:effectLst>
                <a:latin typeface="Calibri"/>
                <a:cs typeface="Arial"/>
              </a:rPr>
              <a:t>Расходы</a:t>
            </a:r>
            <a:r>
              <a:rPr kumimoji="0" lang="ru-RU" sz="2800" b="1" i="0" u="none" strike="noStrike" kern="1200" cap="none" spc="-150" normalizeH="0" baseline="0" noProof="0" dirty="0" smtClean="0">
                <a:ln w="3175">
                  <a:noFill/>
                </a:ln>
                <a:solidFill>
                  <a:schemeClr val="bg1"/>
                </a:solidFill>
                <a:effectLst>
                  <a:outerShdw blurRad="50800" dist="38100" dir="2700000" algn="tl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/>
                <a:ea typeface="+mn-ea"/>
                <a:cs typeface="Arial"/>
              </a:rPr>
              <a:t> бюджета </a:t>
            </a:r>
            <a:r>
              <a:rPr kumimoji="0" lang="ru-RU" sz="2800" b="1" i="0" u="none" strike="noStrike" kern="1200" cap="none" spc="-150" normalizeH="0" baseline="0" noProof="0" dirty="0" err="1" smtClean="0">
                <a:ln w="3175">
                  <a:noFill/>
                </a:ln>
                <a:solidFill>
                  <a:schemeClr val="bg1"/>
                </a:solidFill>
                <a:effectLst>
                  <a:outerShdw blurRad="50800" dist="38100" dir="2700000" algn="tl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/>
                <a:ea typeface="+mn-ea"/>
                <a:cs typeface="Arial"/>
              </a:rPr>
              <a:t>Парабельского</a:t>
            </a:r>
            <a:r>
              <a:rPr kumimoji="0" lang="ru-RU" sz="2800" b="1" i="0" u="none" strike="noStrike" kern="1200" cap="none" spc="-150" normalizeH="0" noProof="0" dirty="0" smtClean="0">
                <a:ln w="3175">
                  <a:noFill/>
                </a:ln>
                <a:solidFill>
                  <a:schemeClr val="bg1"/>
                </a:solidFill>
                <a:effectLst>
                  <a:outerShdw blurRad="50800" dist="38100" dir="2700000" algn="tl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/>
                <a:ea typeface="+mn-ea"/>
                <a:cs typeface="Arial"/>
              </a:rPr>
              <a:t> района по разделам</a:t>
            </a:r>
            <a:endParaRPr kumimoji="0" lang="ru-RU" sz="2800" b="1" i="0" u="none" strike="noStrike" kern="1200" cap="none" spc="-150" normalizeH="0" baseline="0" noProof="0" dirty="0">
              <a:ln w="3175">
                <a:noFill/>
              </a:ln>
              <a:solidFill>
                <a:schemeClr val="bg1"/>
              </a:solidFill>
              <a:effectLst>
                <a:outerShdw blurRad="50800" dist="38100" dir="2700000" algn="tl">
                  <a:prstClr val="black">
                    <a:alpha val="40000"/>
                  </a:prstClr>
                </a:outerShdw>
              </a:effectLst>
              <a:uLnTx/>
              <a:uFillTx/>
              <a:latin typeface="Calibri"/>
              <a:ea typeface="+mn-ea"/>
              <a:cs typeface="Arial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1"/>
          <p:cNvSpPr txBox="1">
            <a:spLocks/>
          </p:cNvSpPr>
          <p:nvPr/>
        </p:nvSpPr>
        <p:spPr>
          <a:xfrm>
            <a:off x="323528" y="116632"/>
            <a:ext cx="8382000" cy="553998"/>
          </a:xfrm>
          <a:prstGeom prst="rect">
            <a:avLst/>
          </a:prstGeom>
        </p:spPr>
        <p:txBody>
          <a:bodyPr vert="horz" wrap="square" lIns="0" tIns="0" rIns="0" bIns="0" rtlCol="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3600" b="1" spc="-150" dirty="0" smtClean="0">
                <a:ln w="3175">
                  <a:noFill/>
                </a:ln>
                <a:solidFill>
                  <a:schemeClr val="bg1"/>
                </a:solidFill>
                <a:effectLst>
                  <a:outerShdw blurRad="50800" dist="38100" dir="2700000" algn="tl">
                    <a:prstClr val="black">
                      <a:alpha val="40000"/>
                    </a:prstClr>
                  </a:outerShdw>
                </a:effectLst>
                <a:latin typeface="Calibri"/>
                <a:cs typeface="Arial"/>
              </a:rPr>
              <a:t>Расходы на образование</a:t>
            </a:r>
            <a:endParaRPr kumimoji="0" lang="ru-RU" sz="3600" b="1" i="0" u="none" strike="noStrike" kern="1200" cap="none" spc="-150" normalizeH="0" baseline="0" noProof="0" dirty="0">
              <a:ln w="3175">
                <a:noFill/>
              </a:ln>
              <a:solidFill>
                <a:schemeClr val="bg1"/>
              </a:solidFill>
              <a:effectLst>
                <a:outerShdw blurRad="50800" dist="38100" dir="2700000" algn="tl">
                  <a:prstClr val="black">
                    <a:alpha val="40000"/>
                  </a:prstClr>
                </a:outerShdw>
              </a:effectLst>
              <a:uLnTx/>
              <a:uFillTx/>
              <a:latin typeface="Calibri"/>
              <a:ea typeface="+mn-ea"/>
              <a:cs typeface="Arial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187624" y="836712"/>
            <a:ext cx="711399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/>
              <a:t>Оказание услуг в сфере образования осуществляют</a:t>
            </a:r>
            <a:endParaRPr lang="ru-RU" sz="2400" b="1" dirty="0"/>
          </a:p>
        </p:txBody>
      </p:sp>
      <p:pic>
        <p:nvPicPr>
          <p:cNvPr id="1026" name="Picture 2" descr="http://detpol24.ru/wp-content/uploads/2011/06/kindergarten_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2420888"/>
            <a:ext cx="2016224" cy="1512168"/>
          </a:xfrm>
          <a:prstGeom prst="rect">
            <a:avLst/>
          </a:prstGeom>
          <a:noFill/>
        </p:spPr>
      </p:pic>
      <p:pic>
        <p:nvPicPr>
          <p:cNvPr id="1028" name="Picture 4" descr="http://www.ug.ru/uploads/images/news/6329/inline/%D0%9D%D0%B0%D1%87%D0%B0%D0%BB%D1%8C%D0%BD%D0%B0%D1%8F%20%D1%88%D0%BA%D0%BE%D0%BB%D0%B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91880" y="2420888"/>
            <a:ext cx="2229471" cy="1482361"/>
          </a:xfrm>
          <a:prstGeom prst="rect">
            <a:avLst/>
          </a:prstGeom>
          <a:noFill/>
        </p:spPr>
      </p:pic>
      <p:pic>
        <p:nvPicPr>
          <p:cNvPr id="1030" name="Picture 6" descr="http://cdn3.img22.ria.ru/images/50281/59/50281590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660232" y="2420888"/>
            <a:ext cx="2009428" cy="1481309"/>
          </a:xfrm>
          <a:prstGeom prst="rect">
            <a:avLst/>
          </a:prstGeom>
          <a:noFill/>
        </p:spPr>
      </p:pic>
      <p:pic>
        <p:nvPicPr>
          <p:cNvPr id="1032" name="Picture 8" descr="http://i.allday.ru/ec/b5/bc/1337716550_summer-camp-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403648" y="4725144"/>
            <a:ext cx="2304256" cy="1705150"/>
          </a:xfrm>
          <a:prstGeom prst="rect">
            <a:avLst/>
          </a:prstGeom>
          <a:noFill/>
        </p:spPr>
      </p:pic>
      <p:pic>
        <p:nvPicPr>
          <p:cNvPr id="1034" name="Picture 10" descr="http://uralcons.org/wp-content/uploads/2014/02/87832166_kartinka_2_iz_213109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220072" y="4725144"/>
            <a:ext cx="2665583" cy="1715667"/>
          </a:xfrm>
          <a:prstGeom prst="rect">
            <a:avLst/>
          </a:prstGeom>
          <a:noFill/>
        </p:spPr>
      </p:pic>
      <p:sp>
        <p:nvSpPr>
          <p:cNvPr id="14" name="TextBox 13"/>
          <p:cNvSpPr txBox="1"/>
          <p:nvPr/>
        </p:nvSpPr>
        <p:spPr>
          <a:xfrm>
            <a:off x="827584" y="1700808"/>
            <a:ext cx="153336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dirty="0" smtClean="0"/>
              <a:t>3 дошкольных </a:t>
            </a:r>
          </a:p>
          <a:p>
            <a:pPr algn="ctr"/>
            <a:r>
              <a:rPr lang="ru-RU" sz="1600" b="1" dirty="0" smtClean="0"/>
              <a:t>учреждения</a:t>
            </a:r>
            <a:endParaRPr lang="ru-RU" sz="1600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3347864" y="1700808"/>
            <a:ext cx="243464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dirty="0" smtClean="0"/>
              <a:t>9 общеобразовательных </a:t>
            </a:r>
          </a:p>
          <a:p>
            <a:pPr algn="ctr"/>
            <a:r>
              <a:rPr lang="ru-RU" sz="1600" b="1" dirty="0" smtClean="0"/>
              <a:t>учреждений</a:t>
            </a:r>
            <a:endParaRPr lang="ru-RU" sz="1600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6073030" y="1700808"/>
            <a:ext cx="307097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600" b="1" dirty="0" smtClean="0"/>
              <a:t>3 учреждения </a:t>
            </a:r>
          </a:p>
          <a:p>
            <a:pPr algn="ctr"/>
            <a:r>
              <a:rPr lang="ru-RU" sz="1600" b="1" dirty="0" smtClean="0"/>
              <a:t>дополнительного образования</a:t>
            </a:r>
            <a:endParaRPr lang="ru-RU" sz="1600" b="1" dirty="0"/>
          </a:p>
        </p:txBody>
      </p:sp>
      <p:sp>
        <p:nvSpPr>
          <p:cNvPr id="17" name="TextBox 16"/>
          <p:cNvSpPr txBox="1"/>
          <p:nvPr/>
        </p:nvSpPr>
        <p:spPr>
          <a:xfrm>
            <a:off x="1573539" y="4149080"/>
            <a:ext cx="203312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600" b="1" dirty="0" smtClean="0"/>
              <a:t>3 лагеря летнего </a:t>
            </a:r>
          </a:p>
          <a:p>
            <a:pPr algn="ctr"/>
            <a:r>
              <a:rPr lang="ru-RU" sz="1600" b="1" dirty="0" smtClean="0"/>
              <a:t>оздоровления детей</a:t>
            </a:r>
            <a:endParaRPr lang="ru-RU" sz="1600" b="1" dirty="0"/>
          </a:p>
        </p:txBody>
      </p:sp>
      <p:sp>
        <p:nvSpPr>
          <p:cNvPr id="18" name="TextBox 17"/>
          <p:cNvSpPr txBox="1"/>
          <p:nvPr/>
        </p:nvSpPr>
        <p:spPr>
          <a:xfrm>
            <a:off x="5436096" y="4221088"/>
            <a:ext cx="213077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dirty="0" smtClean="0"/>
              <a:t>3 прочих учреждения</a:t>
            </a:r>
            <a:endParaRPr lang="ru-RU" sz="1600" b="1" dirty="0"/>
          </a:p>
        </p:txBody>
      </p:sp>
    </p:spTree>
  </p:cSld>
  <p:clrMapOvr>
    <a:masterClrMapping/>
  </p:clrMapOvr>
  <p:transition>
    <p:fade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 txBox="1">
            <a:spLocks/>
          </p:cNvSpPr>
          <p:nvPr/>
        </p:nvSpPr>
        <p:spPr>
          <a:xfrm>
            <a:off x="323528" y="0"/>
            <a:ext cx="8382000" cy="553998"/>
          </a:xfrm>
          <a:prstGeom prst="rect">
            <a:avLst/>
          </a:prstGeom>
        </p:spPr>
        <p:txBody>
          <a:bodyPr vert="horz" wrap="square" lIns="0" tIns="0" rIns="0" bIns="0" rtlCol="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3600" b="1" spc="-150" dirty="0" smtClean="0">
                <a:ln w="3175">
                  <a:noFill/>
                </a:ln>
                <a:solidFill>
                  <a:schemeClr val="bg1"/>
                </a:solidFill>
                <a:effectLst>
                  <a:outerShdw blurRad="50800" dist="38100" dir="2700000" algn="tl">
                    <a:prstClr val="black">
                      <a:alpha val="40000"/>
                    </a:prstClr>
                  </a:outerShdw>
                </a:effectLst>
                <a:latin typeface="Calibri"/>
                <a:cs typeface="Arial"/>
              </a:rPr>
              <a:t>Структура расходов на образование</a:t>
            </a:r>
            <a:endParaRPr kumimoji="0" lang="ru-RU" sz="3600" b="1" i="0" u="none" strike="noStrike" kern="1200" cap="none" spc="-150" normalizeH="0" baseline="0" noProof="0" dirty="0">
              <a:ln w="3175">
                <a:noFill/>
              </a:ln>
              <a:solidFill>
                <a:schemeClr val="bg1"/>
              </a:solidFill>
              <a:effectLst>
                <a:outerShdw blurRad="50800" dist="38100" dir="2700000" algn="tl">
                  <a:prstClr val="black">
                    <a:alpha val="40000"/>
                  </a:prstClr>
                </a:outerShdw>
              </a:effectLst>
              <a:uLnTx/>
              <a:uFillTx/>
              <a:latin typeface="Calibri"/>
              <a:ea typeface="+mn-ea"/>
              <a:cs typeface="Arial"/>
            </a:endParaRPr>
          </a:p>
        </p:txBody>
      </p:sp>
      <p:sp>
        <p:nvSpPr>
          <p:cNvPr id="16" name="Text Box 7"/>
          <p:cNvSpPr txBox="1">
            <a:spLocks noChangeArrowheads="1"/>
          </p:cNvSpPr>
          <p:nvPr/>
        </p:nvSpPr>
        <p:spPr bwMode="auto">
          <a:xfrm>
            <a:off x="971600" y="5805264"/>
            <a:ext cx="7374582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ru-RU" altLang="ru-RU" sz="1800" dirty="0"/>
              <a:t>Расходы </a:t>
            </a:r>
            <a:r>
              <a:rPr lang="ru-RU" altLang="ru-RU" sz="1800" dirty="0" smtClean="0"/>
              <a:t>бюджета муниципального образования </a:t>
            </a:r>
            <a:r>
              <a:rPr lang="ru-RU" altLang="ru-RU" sz="1800" dirty="0" err="1" smtClean="0"/>
              <a:t>Парабельский</a:t>
            </a:r>
            <a:r>
              <a:rPr lang="ru-RU" altLang="ru-RU" sz="1800" dirty="0" smtClean="0"/>
              <a:t> район на </a:t>
            </a:r>
            <a:endParaRPr lang="ru-RU" altLang="ru-RU" sz="1800" dirty="0"/>
          </a:p>
          <a:p>
            <a:r>
              <a:rPr lang="ru-RU" altLang="ru-RU" sz="1800" dirty="0"/>
              <a:t>образование в </a:t>
            </a:r>
            <a:r>
              <a:rPr lang="ru-RU" altLang="ru-RU" sz="1800" dirty="0" smtClean="0"/>
              <a:t>2015году предусмотрены </a:t>
            </a:r>
            <a:r>
              <a:rPr lang="ru-RU" altLang="ru-RU" sz="1800" dirty="0"/>
              <a:t>в сумме </a:t>
            </a:r>
            <a:r>
              <a:rPr lang="ru-RU" altLang="ru-RU" b="1" dirty="0" smtClean="0"/>
              <a:t>295 998 тысяч рублей.</a:t>
            </a:r>
            <a:endParaRPr lang="ru-RU" altLang="ru-RU" sz="1800" b="1" dirty="0"/>
          </a:p>
        </p:txBody>
      </p:sp>
      <p:sp>
        <p:nvSpPr>
          <p:cNvPr id="8" name="Овал 7"/>
          <p:cNvSpPr/>
          <p:nvPr/>
        </p:nvSpPr>
        <p:spPr bwMode="auto">
          <a:xfrm>
            <a:off x="179512" y="1700808"/>
            <a:ext cx="2952328" cy="2808312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099"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schemeClr val="tx1"/>
                </a:solidFill>
                <a:latin typeface="Segoe" pitchFamily="34" charset="0"/>
              </a:rPr>
              <a:t>ОБРАЗОВАНИЕ</a:t>
            </a:r>
          </a:p>
        </p:txBody>
      </p:sp>
      <p:sp>
        <p:nvSpPr>
          <p:cNvPr id="9" name="Овал 8"/>
          <p:cNvSpPr/>
          <p:nvPr/>
        </p:nvSpPr>
        <p:spPr bwMode="auto">
          <a:xfrm>
            <a:off x="3923928" y="720080"/>
            <a:ext cx="2232248" cy="180020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099" fontAlgn="base">
              <a:spcBef>
                <a:spcPct val="0"/>
              </a:spcBef>
              <a:spcAft>
                <a:spcPct val="0"/>
              </a:spcAft>
            </a:pPr>
            <a:r>
              <a:rPr lang="ru-RU" sz="1400" b="1" dirty="0" smtClean="0">
                <a:solidFill>
                  <a:schemeClr val="bg1"/>
                </a:solidFill>
                <a:latin typeface="Segoe" pitchFamily="34" charset="0"/>
              </a:rPr>
              <a:t>Дошкольное образование</a:t>
            </a:r>
          </a:p>
          <a:p>
            <a:pPr algn="ctr" defTabSz="914099" fontAlgn="base">
              <a:spcBef>
                <a:spcPct val="0"/>
              </a:spcBef>
              <a:spcAft>
                <a:spcPct val="0"/>
              </a:spcAft>
            </a:pPr>
            <a:r>
              <a:rPr lang="ru-RU" sz="1400" b="1" dirty="0" smtClean="0">
                <a:solidFill>
                  <a:schemeClr val="bg1"/>
                </a:solidFill>
                <a:latin typeface="Segoe" pitchFamily="34" charset="0"/>
              </a:rPr>
              <a:t>15,8%</a:t>
            </a:r>
          </a:p>
          <a:p>
            <a:pPr algn="ctr" defTabSz="914099" fontAlgn="base">
              <a:spcBef>
                <a:spcPct val="0"/>
              </a:spcBef>
              <a:spcAft>
                <a:spcPct val="0"/>
              </a:spcAft>
            </a:pPr>
            <a:r>
              <a:rPr lang="ru-RU" sz="1200" b="1" dirty="0" smtClean="0">
                <a:solidFill>
                  <a:schemeClr val="bg1"/>
                </a:solidFill>
                <a:latin typeface="Segoe" pitchFamily="34" charset="0"/>
              </a:rPr>
              <a:t>46809,3 тыс. руб.</a:t>
            </a:r>
          </a:p>
        </p:txBody>
      </p:sp>
      <p:sp>
        <p:nvSpPr>
          <p:cNvPr id="10" name="Овал 9"/>
          <p:cNvSpPr/>
          <p:nvPr/>
        </p:nvSpPr>
        <p:spPr bwMode="auto">
          <a:xfrm>
            <a:off x="3851920" y="3933056"/>
            <a:ext cx="2448272" cy="1872208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099" fontAlgn="base">
              <a:spcBef>
                <a:spcPct val="0"/>
              </a:spcBef>
              <a:spcAft>
                <a:spcPct val="0"/>
              </a:spcAft>
            </a:pPr>
            <a:r>
              <a:rPr lang="ru-RU" sz="1400" b="1" dirty="0" smtClean="0">
                <a:solidFill>
                  <a:schemeClr val="bg1"/>
                </a:solidFill>
                <a:latin typeface="Segoe" pitchFamily="34" charset="0"/>
              </a:rPr>
              <a:t>Другие вопросы в области образования</a:t>
            </a:r>
          </a:p>
          <a:p>
            <a:pPr algn="ctr" defTabSz="914099" fontAlgn="base">
              <a:spcBef>
                <a:spcPct val="0"/>
              </a:spcBef>
              <a:spcAft>
                <a:spcPct val="0"/>
              </a:spcAft>
            </a:pPr>
            <a:r>
              <a:rPr lang="ru-RU" sz="1400" b="1" dirty="0" smtClean="0">
                <a:solidFill>
                  <a:schemeClr val="bg1"/>
                </a:solidFill>
                <a:latin typeface="Segoe" pitchFamily="34" charset="0"/>
              </a:rPr>
              <a:t>7,2%</a:t>
            </a:r>
          </a:p>
          <a:p>
            <a:pPr algn="ctr" defTabSz="914099" fontAlgn="base">
              <a:spcBef>
                <a:spcPct val="0"/>
              </a:spcBef>
              <a:spcAft>
                <a:spcPct val="0"/>
              </a:spcAft>
            </a:pPr>
            <a:r>
              <a:rPr lang="ru-RU" sz="1400" b="1" dirty="0" smtClean="0">
                <a:solidFill>
                  <a:schemeClr val="bg1"/>
                </a:solidFill>
                <a:latin typeface="Segoe" pitchFamily="34" charset="0"/>
              </a:rPr>
              <a:t>21121,3 тыс. руб.</a:t>
            </a:r>
          </a:p>
        </p:txBody>
      </p:sp>
      <p:sp>
        <p:nvSpPr>
          <p:cNvPr id="11" name="Овал 10"/>
          <p:cNvSpPr/>
          <p:nvPr/>
        </p:nvSpPr>
        <p:spPr bwMode="auto">
          <a:xfrm>
            <a:off x="6516216" y="1268760"/>
            <a:ext cx="2016224" cy="1872208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099" fontAlgn="base">
              <a:spcBef>
                <a:spcPct val="0"/>
              </a:spcBef>
              <a:spcAft>
                <a:spcPct val="0"/>
              </a:spcAft>
            </a:pPr>
            <a:r>
              <a:rPr lang="ru-RU" sz="1400" b="1" dirty="0" smtClean="0">
                <a:solidFill>
                  <a:schemeClr val="bg1"/>
                </a:solidFill>
                <a:latin typeface="Segoe" pitchFamily="34" charset="0"/>
              </a:rPr>
              <a:t>Общее образование 76,2%</a:t>
            </a:r>
          </a:p>
          <a:p>
            <a:pPr algn="ctr" defTabSz="914099" fontAlgn="base">
              <a:spcBef>
                <a:spcPct val="0"/>
              </a:spcBef>
              <a:spcAft>
                <a:spcPct val="0"/>
              </a:spcAft>
            </a:pPr>
            <a:r>
              <a:rPr lang="ru-RU" sz="1200" b="1" dirty="0" smtClean="0">
                <a:solidFill>
                  <a:schemeClr val="bg1"/>
                </a:solidFill>
                <a:latin typeface="Segoe" pitchFamily="34" charset="0"/>
              </a:rPr>
              <a:t>225673 тыс. руб.</a:t>
            </a:r>
          </a:p>
        </p:txBody>
      </p:sp>
      <p:sp>
        <p:nvSpPr>
          <p:cNvPr id="12" name="Овал 11"/>
          <p:cNvSpPr/>
          <p:nvPr/>
        </p:nvSpPr>
        <p:spPr bwMode="auto">
          <a:xfrm>
            <a:off x="6516216" y="3356992"/>
            <a:ext cx="2088232" cy="2016224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099" fontAlgn="base">
              <a:spcBef>
                <a:spcPct val="0"/>
              </a:spcBef>
              <a:spcAft>
                <a:spcPct val="0"/>
              </a:spcAft>
            </a:pPr>
            <a:r>
              <a:rPr lang="ru-RU" sz="1400" b="1" dirty="0" smtClean="0">
                <a:solidFill>
                  <a:schemeClr val="bg1"/>
                </a:solidFill>
                <a:latin typeface="Segoe" pitchFamily="34" charset="0"/>
              </a:rPr>
              <a:t>Молодежная политика и оздоровление детей 0,8%</a:t>
            </a:r>
          </a:p>
          <a:p>
            <a:pPr algn="ctr" defTabSz="914099" fontAlgn="base">
              <a:spcBef>
                <a:spcPct val="0"/>
              </a:spcBef>
              <a:spcAft>
                <a:spcPct val="0"/>
              </a:spcAft>
            </a:pPr>
            <a:r>
              <a:rPr lang="ru-RU" sz="1200" b="1" dirty="0" smtClean="0">
                <a:solidFill>
                  <a:schemeClr val="bg1"/>
                </a:solidFill>
                <a:latin typeface="Segoe" pitchFamily="34" charset="0"/>
              </a:rPr>
              <a:t>2394,4 тыс. руб.</a:t>
            </a:r>
          </a:p>
        </p:txBody>
      </p:sp>
      <p:sp>
        <p:nvSpPr>
          <p:cNvPr id="13" name="Стрелка вправо 12"/>
          <p:cNvSpPr/>
          <p:nvPr/>
        </p:nvSpPr>
        <p:spPr bwMode="auto">
          <a:xfrm rot="21077731">
            <a:off x="3570205" y="2646433"/>
            <a:ext cx="2880320" cy="432048"/>
          </a:xfrm>
          <a:prstGeom prst="rightArrow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099" fontAlgn="base">
              <a:spcBef>
                <a:spcPct val="0"/>
              </a:spcBef>
              <a:spcAft>
                <a:spcPct val="0"/>
              </a:spcAft>
            </a:pPr>
            <a:endParaRPr lang="ru-RU" sz="2300" dirty="0" smtClean="0">
              <a:solidFill>
                <a:schemeClr val="tx1"/>
              </a:solidFill>
              <a:latin typeface="Segoe" pitchFamily="34" charset="0"/>
            </a:endParaRPr>
          </a:p>
        </p:txBody>
      </p:sp>
      <p:sp>
        <p:nvSpPr>
          <p:cNvPr id="14" name="Стрелка вправо 13"/>
          <p:cNvSpPr/>
          <p:nvPr/>
        </p:nvSpPr>
        <p:spPr bwMode="auto">
          <a:xfrm rot="459294">
            <a:off x="3579829" y="3474897"/>
            <a:ext cx="2880320" cy="432048"/>
          </a:xfrm>
          <a:prstGeom prst="rightArrow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099" fontAlgn="base">
              <a:spcBef>
                <a:spcPct val="0"/>
              </a:spcBef>
              <a:spcAft>
                <a:spcPct val="0"/>
              </a:spcAft>
            </a:pPr>
            <a:endParaRPr lang="ru-RU" sz="2300" dirty="0" smtClean="0">
              <a:solidFill>
                <a:schemeClr val="tx1"/>
              </a:solidFill>
              <a:latin typeface="Segoe" pitchFamily="34" charset="0"/>
            </a:endParaRPr>
          </a:p>
        </p:txBody>
      </p:sp>
      <p:sp>
        <p:nvSpPr>
          <p:cNvPr id="18" name="Стрелка вправо 17"/>
          <p:cNvSpPr/>
          <p:nvPr/>
        </p:nvSpPr>
        <p:spPr bwMode="auto">
          <a:xfrm rot="20351291">
            <a:off x="3036693" y="1982571"/>
            <a:ext cx="854728" cy="432048"/>
          </a:xfrm>
          <a:prstGeom prst="rightArrow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099" fontAlgn="base">
              <a:spcBef>
                <a:spcPct val="0"/>
              </a:spcBef>
              <a:spcAft>
                <a:spcPct val="0"/>
              </a:spcAft>
            </a:pPr>
            <a:endParaRPr lang="ru-RU" sz="2300" dirty="0" smtClean="0">
              <a:solidFill>
                <a:schemeClr val="tx1"/>
              </a:solidFill>
              <a:latin typeface="Segoe" pitchFamily="34" charset="0"/>
            </a:endParaRPr>
          </a:p>
        </p:txBody>
      </p:sp>
      <p:sp>
        <p:nvSpPr>
          <p:cNvPr id="19" name="Стрелка вправо 18"/>
          <p:cNvSpPr/>
          <p:nvPr/>
        </p:nvSpPr>
        <p:spPr bwMode="auto">
          <a:xfrm rot="1904052">
            <a:off x="2893540" y="4053536"/>
            <a:ext cx="854728" cy="432048"/>
          </a:xfrm>
          <a:prstGeom prst="rightArrow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099" fontAlgn="base">
              <a:spcBef>
                <a:spcPct val="0"/>
              </a:spcBef>
              <a:spcAft>
                <a:spcPct val="0"/>
              </a:spcAft>
            </a:pPr>
            <a:endParaRPr lang="ru-RU" sz="2300" dirty="0" smtClean="0">
              <a:solidFill>
                <a:schemeClr val="tx1"/>
              </a:solidFill>
              <a:latin typeface="Segoe" pitchFamily="34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1"/>
          <p:cNvSpPr txBox="1">
            <a:spLocks/>
          </p:cNvSpPr>
          <p:nvPr/>
        </p:nvSpPr>
        <p:spPr>
          <a:xfrm>
            <a:off x="323528" y="116632"/>
            <a:ext cx="8382000" cy="553998"/>
          </a:xfrm>
          <a:prstGeom prst="rect">
            <a:avLst/>
          </a:prstGeom>
        </p:spPr>
        <p:txBody>
          <a:bodyPr vert="horz" wrap="square" lIns="0" tIns="0" rIns="0" bIns="0" rtlCol="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3600" b="1" spc="-150" dirty="0" smtClean="0">
                <a:ln w="3175">
                  <a:noFill/>
                </a:ln>
                <a:solidFill>
                  <a:schemeClr val="bg1"/>
                </a:solidFill>
                <a:effectLst>
                  <a:outerShdw blurRad="50800" dist="38100" dir="2700000" algn="tl">
                    <a:prstClr val="black">
                      <a:alpha val="40000"/>
                    </a:prstClr>
                  </a:outerShdw>
                </a:effectLst>
                <a:latin typeface="Calibri"/>
                <a:cs typeface="Arial"/>
              </a:rPr>
              <a:t>Расходы на культуру</a:t>
            </a:r>
            <a:endParaRPr kumimoji="0" lang="ru-RU" sz="3600" b="1" i="0" u="none" strike="noStrike" kern="1200" cap="none" spc="-150" normalizeH="0" baseline="0" noProof="0" dirty="0">
              <a:ln w="3175">
                <a:noFill/>
              </a:ln>
              <a:solidFill>
                <a:schemeClr val="bg1"/>
              </a:solidFill>
              <a:effectLst>
                <a:outerShdw blurRad="50800" dist="38100" dir="2700000" algn="tl">
                  <a:prstClr val="black">
                    <a:alpha val="40000"/>
                  </a:prstClr>
                </a:outerShdw>
              </a:effectLst>
              <a:uLnTx/>
              <a:uFillTx/>
              <a:latin typeface="Calibri"/>
              <a:ea typeface="+mn-ea"/>
              <a:cs typeface="Arial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187624" y="836712"/>
            <a:ext cx="670048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/>
              <a:t>Оказание услуг в сфере культуры осуществляют:</a:t>
            </a:r>
            <a:endParaRPr lang="ru-RU" sz="2400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1043608" y="1412776"/>
            <a:ext cx="214199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600" b="1" dirty="0" smtClean="0"/>
              <a:t>Клубное учреждение </a:t>
            </a:r>
          </a:p>
          <a:p>
            <a:pPr algn="ctr"/>
            <a:r>
              <a:rPr lang="ru-RU" sz="1600" b="1" dirty="0" smtClean="0"/>
              <a:t>с филиалом</a:t>
            </a:r>
            <a:endParaRPr lang="ru-RU" sz="1600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6211225" y="1340768"/>
            <a:ext cx="161454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600" b="1" dirty="0" smtClean="0"/>
              <a:t>Библиотека </a:t>
            </a:r>
          </a:p>
          <a:p>
            <a:pPr algn="ctr"/>
            <a:r>
              <a:rPr lang="ru-RU" sz="1600" b="1" dirty="0" smtClean="0"/>
              <a:t>с 15 филиалами</a:t>
            </a:r>
            <a:endParaRPr lang="ru-RU" sz="1600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1043608" y="4221088"/>
            <a:ext cx="213872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600" b="1" dirty="0" smtClean="0"/>
              <a:t>Музей с 2 филиалами</a:t>
            </a:r>
            <a:endParaRPr lang="ru-RU" sz="1600" b="1" dirty="0"/>
          </a:p>
        </p:txBody>
      </p:sp>
      <p:sp>
        <p:nvSpPr>
          <p:cNvPr id="56326" name="AutoShape 6" descr="data:image/jpeg;base64,/9j/4AAQSkZJRgABAQAAAQABAAD/2wCEAAkGBhQSERUUEhQWFRUVGBcUFBUYGRcYFxUXFBcVFBQXFBYYGyYfFxojHBUUHy8gIycpLCwsFR4xNTAqNSYrLCkBCQoKDgwOGg8PGiwkHyQsLCwsLC0sKSwsLCksLCwsLCwsLCwsLCwsLCwsLCwsLCwsLCwsLCwpLCwsLCwpLCwsLP/AABEIALcBFAMBIgACEQEDEQH/xAAbAAACAgMBAAAAAAAAAAAAAAAEBQMGAAECB//EAEUQAAEDAgQCBwMICQMDBQAAAAECAxEAIQQFEjFBUQYTImFxgZEyobEHI1JyssHR8BQVM0JigpKi4SRTwhaz8UNjc5PS/8QAGQEAAwEBAQAAAAAAAAAAAAAAAQIDAAQF/8QALhEAAgIBBAEBBQgDAAAAAAAAAAECEQMSITFRQRMiMmGR8BRxgaGx0eHxBEJS/9oADAMBAAIRAxEAPwCqN4a/ZJT4GPUbGusTkiSmShJtJI7Cj4lNvUGiU0ycHYPhXBqZ30VZGGWj9k6tP8KxqT/UmYH8oolGavp9toOJG6mzq9wk+sUwGHrZwQN4vz4+RrauxmgfDdIGF21aDxCrf4pkgyJEEUtxWXatwF/XGqPBXte+g05RoPzZcaP8CtSfEoXH2qOzFosArsCk7OLxCP8AbeHCfm1n+qB6TRac8bBh5DjJ/iB0nwI3oNGoYReTvzrquEJSsfNrC/qm9abZUmxJ89+VABOmuwahU2DxPkaxlsj96Ryt8aJiZSKicRAlPZI9PMVMKeZSy0lpTp0rUmUqZX7Kkq5GOyreLnY7UyjYG6K61iTHaTI5j7xRbJSrYg1yGQPZECZjeJ76xWFCtxfmLGhRiR3BA8KCdwhG1GoUtOx1jkbH1H310cWkmD2TyP3HY1mkw2JlIPG1YE0Zj2lE9nTHfXKMEqJsTx5eVI4hsgiuSKmIHGxrmRQoxFpoRzLUkkkqvff8xRqq1WMRhusiuyKjcWAJO1YxpQrk1jb6VbGa6IomIyK0akrg1gEahQeJxukxpUT3C3rRxrg0DEDaiQCQRPA10U12a1RMRFFZXdbogJ0oimDzXZNcdXU7jdjWQ4C2L1KTWFmuotShRwYmtpTPf8a70VtxvuoWGjQSLR5it6REARzA2807H0optiwkV0cHaNvfTWChO7k7dlBASfpNktkf09n+2pGuvR7D2pNuy8mf70SfUCmTuH0pueG9L8XnzDZha0g8uPoL0VZm+yVOZQJdw6k81tEOJ8ezMVJhscy5+zeSr+E9lXob0Dh+kWFWoAOJB2BMpPkSB7qNxeVIcEqCV8ioSfJYhf8AdTfeLs+ArSRwrtDnfvv3+NJF5Wtu7TriP4ZDif6VwQPM1wnM30mFoS53oOlX9C4J8pogosClECwnumK7Q5O4I8Yjyg0mY6RNE6VEtq+isFJ99MkYgHYzRsDROqp15G4tlTlkhMEBcp1/UkQo7WoPXReJzt1TakLKlgkL7wQIkeUDlaimvIHYGrDx7J8jcf4rEvxuI79x61yy/q4EeIijMIwVqCUiSZ4gbCTv3A0vIQRxueFBvlKTcx407xuWrRoVOnVqSRxSURZaT3H31F1se0kH+JN/VO48poNGsVFryqMpp4vFJIggEUvfaSLg+tLQbAwK0U1OlIO1cqTWoxBoitFNTxUL7BIsSO8f5rUAjUKjNdIZgbk95rZRQCQE3rCKkKa5NAxA6hXAx41y20RuZNTmoXVEbAnwrGMrdcomLiO6sogGfSHHqYZWtISSBaRxkDn31WWvlAXEONJPMpUR6JIPxqwdPVfMK4bfbTXnGmunHFNbkskmnsXZjpqwfaC0eKZ4c0E0yazzDrsHm5PAkJPoqK840VooovDFgWWSPWmCDxB8KI6i4rx9klN0EpPNJKT7qZ4bpHiUbPKI5KhXvUJ99J6HTKLP2j1lGFsLcK7DF688wXyi4lHtobcHgpB9ZPwq9vZhqy8YkjTraC9MzGoTE2mpyg4jxmpcFJ6YdJCVFpsxHtEfCq3lWXdcpQJVbSZET2tW8gztURlRJO5MnxN6f9CsNqW8eXVgeYd/x610Vojsc965bi9zo3eAvebKTHqUk/Ci8ozZ7BEByFsEwQFBWnvbHtDwiPOrO5lwJO3s8RaARSLpaxpQLQCR52J+73Uik5bMZxUd0XdCEuISpBBCgFA8CDcEUC/hOdKfk3xxUlxgn2O2ifoqMKSO4Kv/AD1bl4bnUpRp0XjK1ZX3sGCIIkciAR/SZHupf+ptMFsqbN/YUQNyB2VSn0irWnLirhUy8hMSKKs1lOTjMQ3xS4ORGhXqJT8Kma6SAftEKb7yJT/WmRTXHZSpFyKBThAT9+x9aAQvD5ihYlKgocwZ+FEsY7QpKhEpIUJuJBkSONV3GZMkGQIO+pPZV6pifOag+fQOyvUOSxNrR2k35/u1q6FZasbmq3XCtdyrc28rchUYeqtoz0j221DvT2x/bceYFG4bNkLEoUFeBrO/IEWg5U4WC8dOiJTJAUqFBJ0cbTtypctsEXEihTmbhSElZKUzpTwE7wKiOJPOhaNQfoSRAHpXDzYRGo78ONCJd2M0Q48HFdgFE7JJKhMfS3E99GgWZ1yRtXC3hVbx+PxGtSUpSAkxJkz4XoWcSrdyPAD8KFjUWdShTfHZ5hOp0IwwSuAOsU4oweJAsP8AzVCTlbqvacV6n8aJa6Lg3USaylQrjfIavNGpjrETy1CpA6DsZpPmGQITzoXCLW2oI3BMD8/dQpPgJY4rYbnaumWANyTU3XgbUVFeWLYKppX0SfMfjWVOXu+so6YmtnPygN/6cnvQP70154Kv/T9//THj2kfbBqpZGwFm4BPCeFXg9MRJx1ToXiugmrDi8s7clxtOr2ZJE6QAeFSMZNP+2rwUk/EzW9V9BWKP/SK5orrq6uLHRpB9pB8ifuqRfRFo7KUk/WB+IresvKY32aT4af4lK0RXrObNBOQNDj+jtA//AFiqq90DJ9l31RPvChVuzk9blqcM3+0ShCO1ZJ0JCSZva1SyZoNrcrD/ABcqT9k8nCatfyfIBGInfW3HgEmY8lGq3isIppam1wFJgGDIuAoX8CKs/wAnqZDw/wDcBB7w3t7zVsjuNnLFNSplnGH7ZnYg/wDEz3/4iq305wwDaY2623k2qftVacIg6zfYQL7WBt6VXenYgNoJJuVX3AgAT6+6ow95FZ8CXoCdOYMj6YcQfDq1L+KBXob/AEhwbbymnH0oWn2tWoATwKojlx41S/k9y5Ssyw5CeykuFRsIHUupG+9yLCoOmOTPfp2IV1S4UsFB0q7SdCRIttIPpVZRUpfgJGWmJ6bhMY04PmnG3J4oUlXwNEvIUB5V4YMF2u0LjmLj12p9l2Lfbuh95NojWopj6hJT7qPpdMHq9nqWKRYJUOFV3F4AoVbY1voXmuIxOJ6l5YcT1a1yUpCpSUxdIFrnhVmzHLYqMlpdMrGSa2KY+z3UG+iBTvMEEG1JXXptBmORHAE+UyKWrC5JCwsAnyoR7LwTcX4Hj/Vv76ZaZIqR9u1BNjNAmHwziY0q1dyr+hkEec04DfdXGBa7XkfupnjcKlBAStK5EynVA7jqSL0ZOhELvIelOcr6QJYZUlLSS8VSl4gEpBABEEcp7u0aVhscK11VKptBcUxfiWCtVh4+dbaypXI0S49oJMTbw40G+HXdp+qJj0its+QNtbIOZwAETHfJFEMtp21JnjcUiGUYgj9mv0/GpEYFbZBdEcttxzpfZX9g3fkmzxqFEcwDSzL2/nBzg0zzrFoU2SFgrCY3vx9aW9F87LGISu5MFIAAJJVYQOJoxpsNuhqMKv6KjeLJO52FdHK3f9pz+hX4VYnemzzgSCh2EqCxISIKbjnUg6R4h5QT1apNrqA8zVlDH2S1z6Kt+rnPoK9DW6fZlnrTDhbeSoLG4kcfGKyjox9m1T6Kt8oOGKcN/Mj7X+KrnRpiQY5D4mrj8qEfotvpo+1VV6Hmy7xYD4mnj7gZP2wjOU2bnkv7RH3V1l+ROPI1I0jklQIn+bh6Heh+k6ll1ptAKipCuykSSS4sWjapUZXjUMl0rUhKL9mAEjilUJsRPEjzpN0tnX9jJx3tWMcXk68OUhcAkSCk+FuHMetYMUseypQ/mPwmk7ecrWRrlRsLkk0wdzAIAJTvvuIPK4vVEnW5NuLZFmOLdj2yJm4AmwJ3ieA416zlGV4PCsJ/SEuuqcW2AsrUohTuhAAIUNKdR2HM15Dj3daA72Qka0xqSVyUqM6AdQT2dyOIr2bpMyAwz3PYX3PNVLK6orjfNM8MzR0qfdUTMuLg/wAIUUoHkkJHlReRZ0rChYShKwtWq6imOyExsZFhyoF1QKieZJ9TNaCh3V0OKaojqd2Xfo90g61TmpsAQkC+o982EbC+9zzqDP8AFtlyAgWgEmZm0RBoXociS4fq/fQebKl8xvrjxiPdSKKT2C3a3LB0NCP0xCp6tKdUqKrXSQkRvvUvTFvqsSlwOE9ZJGqQQUgAiOVxG+/cRRmQdElu4Z3UwoLgrYeKgntoSdKJ3SCqCTHwpX0nyLqXsICFnUyFLKu0guSrXpVJBNhqHOOdDfVZttNA6MydUmZ1JmLwftcKe9KX8EcOyMKgJekdbCVCexe+x7QG1KmWdI7MplUER2YMmb2ijMcnREoQoXAltBnv2ms21xRoqPlMJ+TPFITjtS1pSCy4AVEASSiBJ42PpV76QYd11A/RXGgQZUVDWFJg2EEQZi9eVYQMuYpDLiOqSoXUgWST7Mhbm2+wJ2tV9wXQhlpZ1vOBMHtAJEHhsknnU5Sk3Tr5llGCV21+H8iZ7KMfuvDIWOba9/I7Umx2K0Eh1tbRAkg6THHcGna3oJBJItxP0QeBA50BmKk9Wsx+4ve//pqNciypv4fXwGpoTIUlwakKBHPb4102wo238L/Ci2mkhgaQB7A/sRNcYVF66VETVZp7DEoISopVAgiJHaTzFCIXikD2kuD+IQT5i3up4ts6Z5Xv4ipl4VShGgyN4ExxvWyV5DBiBvP1JI6xlQ70woem/uqx9W4+yX0NHTBSNKNICohMgCBcjhelWOwMESCPKjGelbrTfUJchE7RfcSJ+6jjjB8gyOX+pWWcKtT4L7kaFAFKgbm5IASIFgauGVZ40VJDSSsoOohOqFp0kEEae8G44VWMWuXVqPFalf2r/GuujT2LaDjmEbCirq0SpKlTdZIAHO3a2EDnTTxQbsSEpN03semP9JsIWUKUphsqJCkqWolETvCZ4e+qN0mxbLplCwpCVEBTYMKOlKj7fKSPKqWp1aipTgKVKUpWk7jUSYuBPjxij8IuGAP41H3JFF4MfhE/UmvLAcwgG0wRN4ncjh4Vasp+T95l7CvuRpDjDsAoMgKQqPat6VU8yV2h9UfFVO8sASpkjgps+9NTxwWqXwKZJPSi/ZvjcPiHUqaTpSvsk6CntCJ1WjiDPfU6sqTh8S2A4hYVpPZi2+/54VXi/DKQP910/wBrQqLK8RLqDOyhTa0S0sm6VlDuJUpN47JtsUkgj1rKjzIy4o95+JrKW0PQu+VbC6MMBM9tHxNVjoZhipKvEfCrh8rqIw44y4n/AJGqt0DT2V9xH2R+NWj7gZe+PcHhwH0qkBWkp4SR1i5F/E1a3MElQUQASJSqTZQG0gC/Ed80ky3J0uOBat5CQe4LcWamwjKiChBJWpYPZ2SmUklZuBY7V4OTPWZ0+H+R3xitG4jxmTttvhIQNKtK0WB7Kri8cwR5VHn+WamvmkiQoE7CwB577i1EdJElrFaZlISCgk/u6ljyEhQjurjC5m51etC0p1A2gEEeEX4R4V7Mcl4lNbnHoTnpK4/gSmyxCiD6FJivcOlsdQmODrH9rqD91eR5sVLdbKtN0wdICYUPaBSNrq48K9c6XJ+Yn+Nv7aanllqimNGOmTR4ElFqHdbog7CoSLmu45i19Am7O+KfgahIUnHIJSY64ESLEa4m+4/CpOhIkO+KR7jTdTcrwwE3cVflc+nLzqTdS+uiiVx+uy/Jz1vC4dlp/wBl1LhIgknUo7xw7SRS3FPNP4VxCFBZaKX0SCFIlYbVBKj+6ulfTPFhS8KkmdGHaJH8SyVH3aaBybHhK3R9JtaPPS2se9NOsa02c8srWRr4kGbOkkoSQnSfHwFu4mhs/wAYUlCkxMrB79JArvFNuKWpaWnFAqPaQhRTa24EcKW5vPWsyFJ1OuWIIlMBUieHZ3pa8lEyAtu/pjThUpkp0mJcAWEq1CdII0kyDNe0YzES2pRESgqA5GL/AJFeSZiorDHbSCdwTYAqURN7bRJ21GvT1YnrGFKkHsBQI4pKAkeZ0nztSPco9kUcY8LMjaYMg8Ex8aHzN75pUclf9s1CwuJJsZ/41BmC+wrwP2DXjv3TvUQvAOyzH1fspqZpqgsqV82Pj/Kmm+Ganyr1ce8UcktmwlLxb0qHMBXeCbi9WXB9KfmgOrM6gkgxCwoLJkQLn7xVWzN3Q2DAPaG/nwpfhs8RrW1ClagjSTFlSfSwjetkjvdGx1VMt+a52y4pt0tSdUqSrSUn2U8rilmNzbDuIWE4ZsELBBJJVKluBUHfZCT3knwpXjcWhTKS0sK0FCVjktQTqTcDYlI++kCMaSpU2lSN+5ThqUYLe15LZaVaXtRHi3/b/nPuVVyyDMGgwhtRWrqhGtpNjYBSFuR7WoHsjl31Q8ZdLg5hY9yq9H6P5ilrBQLJSFd90k3rq5OW62aKX0yfQvQtDqSG1nD9WYS4AWw4glEDsgpcvHFNKMIolIH8R+CaYdNcrcezJbjSEklDZV2m0k2WCYUoE2SNp2oXA5U6CQpEKBkjUiQCExsq0i/nTPgny7As2TDhHID8asGDWkJRa4LZk/WTVdzc/OK9PQRTFnHgaBeZRfwUk2qGPmVlci9mJNm2erQEaSkArdJ0gKmzUXI8aYZTm7Sw2UFXWa9K0kEAAxoIUbKJ7VhtFVrNoVp1KIMq2GrfTxBttW8jGlaQkk/Op3EbJJ2p9KWO6Fk250XjELlRrK562sqCQ4L8qxjCt97o+w4fuqsdDv2a/rj7Caf/ACpj/Ttf/KP+25Vd6Jj5tf1h9lNdUfcJv3y24LOUthYKu2EqUlAF1EkgQeEk1YcmxxDB0skfNqidIkosBIJ/IqoZewCtwn/ahN4vqNu6nuW4cfo1wAShaQFvqIlUQInj+d68L/Iw44u2rvv+JRO+Ek1TbVdKwPpohT+JYStKUBQdBKVaiUpDalFXZGnc8/aNDKxpc0sBCWW02aAiVxCNWqbggzbhUeaYhr9IYIU0NaXWjoEQXG2UpKid+2gp8SaS5HgENuBCEuANOIDinFdoklIjq09hIO49om166Me2JJKqWy37fbf6sZJJ7eXu/PC6LEMQp93Q8gBOsdQ6dKVmIkXMuAwoyBAr0Dper/TKPej7YrzTImuvxhxDoUkIWAXdRKXNQAbgLBJJBREKAExHL0Ppc7OEX3afcoVR7OkI91b+J4cBYUO8qDROqAKCxxr1Tzy19BPZd8U/A0TmGKUlOHUkkEKcIPgaA6CvAId+sn4VrM8WrS2FQUpUooPGFAEpPcDqPmedSauX10Vi0o/XaL+3hyoNLcbDy+yCtSkidIkC8bCBvwrnNM0CP01sKwyTpSsIQSpXsJ5akz2eYqjrxg0oIT1i0lQkuxuLRpXNrHhtRqs1ZC1h1hPWFIQVJOpKSU2J+cJMEzvPZNqnX3jOzMq6QvlKUpdCEzcCxvYyBz76bZrqfUjrHAoI1BMJBISREAk28ap2WOaCQYkKM+R+FWnBY0lShA4i3nUss3F7D443yK+i+XtL0620KlsFUgEErWBN+4RT/oywoJfvCQEJ0JACdRUolQAuD2jEfSqnZU682B1akgEBPtp2BsDMxXoXRrBaWHlKIKllCjBkWNoI4/4pk3dFsiWhu+hH+h6EkX53MzY+tA4xPza5MmD7kH8acYjDqVcEiAPgfz50lzOUocvPZV59givKTtF2qCsma7AP52FOcMm5pX0fVLYPjTbDmTv+b16+JeyjgyPdnHSho/o6Y+mn4Kqs4LCJDgWsTxi942ChNx6bmrFn4W4hKUrSk6gZUkqEAEbBSb3HGlbeUq4vX/hQB8SajnnNSqLK4IxatkCGVdUpsdkqcS5INrET3j2Raol5K5rC9SbrQYvNpSb+Kppk3k4/3nT5Nj/hXGZ4cNtFQccKhESRHtDgAK545MifKOiUINeRBjjAc7tXxIrpjOlpYSErUAUpEcDI7UTveo3TqCgbzv60CcnaIjT/AHK+811vJGqZyxjJSbSTDsvxqnMelSyVktlJuNhqtbx99F5hmJQ+52gntbKUJ2TvP52pMMpbGwPqeFQZlhwrSDNhzue8nifwo+pFhqSd0jMU/qUVHjPxNR4d2QAAZkgi0SNiD+Y764CYAHIVJgjCgNxNpiRuYmNr0IyStgnFyo6xrqQEzEx38hO/h8KKyRztt8Pnht3NrP3Uvzz2kCEiEm95OpRPa4W2ERapMkxY1olUkOFXGw6sge+avqvGQpqReUPiN6yvP8VillajrXuY7SuZ2vYVlSUBrPS+n+TOYllCWxJS5qIttpWnie+q5keWKYQpK/aKpItaAE/dXoOKVCaqeIVK1Re5vVIt1QrS5E+ZJvIBlKZkRMau8UxyopLQOl1RJA0p0b37hH+aq3SRxQfgLUBpTYKIG6uAP5ipMtUpTahqWb2GpUegNCMLRT1dJ30tblwgBUJSDdU3JUrhxuPxp/0ezZx1jVilAhotkOaEqWpOsBAXcfvaYJB38TSHD9GXoIOnQTqibxMxtT/J8r+ZfRiCUa1sFIbhRhpS12CrESE0meCcUhsORqbYyy51L+OYaBPUBovtthIQkFtUJ7ImYPA7EbCrT0tEYRz+X7QqsZY81hlakkqKSso6wIQEpd060JKVGxKQq+xB50zxvSnDvNFDlp0yQoKEBQKoi+wPCuXZV8C9Sk3tyeUOqoXGq28K9ed6O4AJBRhye9RX62pdneBYB+aw6Ei3Da1/avauj7bC6JfZJ1ZS+jWapblAbkquVEyDECwi1OcXnTZADjKCBx0wdo3F6kzjENpaJSEpV2YACB+8mZi/OqxicQVVvV1bjRxaUNWTgFKKlthIFzKnFA3sNJO0kf5rtGPy9B7MwNgELjeYMmDVdAJCvAfaTUPUnkfSnU+xXi+qX7Fnd6Q4MGUMrPcBA5AXVtTTKcxDgC0p0gn94ibGLxtVF6k8jVhyzIVuNJV1ulJmEwSRcj6Ue7jU8so1uNDG7AcW2+DAEpHsk6RHEcRtPGrllvStpOFbQ85LgSjVMGCCCQNHAbeVIf8ApZAN3F94hIHwmm+AyRDYCkoCjuCq+8j763qp8GeKuX+g2WoxdKTbeL7c6SY7DEpULCQRseI8abOP0K8+L1xKuizXxBMubWhEAzvw76KZDk2XHkKkw7gipkKFdsXaOeS3BMbl5c06nHJBsUqKSJ32rr9SOTCcS6OXsK+0k0a4mYjnThnAK1JsJVtxppbCxK41lWJHs4nV3LabP2QKBx+DxWkhamlC0whSTYg27VXfBYFRe0gCbkgiBYXmYpfmzBTMxvwNjSrceWx5xiMSpsHUkzEwAefh4UB/1IgWKFj0+8ir06AbEUMvBo5VnFeUJb8MqbeftH6Q8h9yq5fxiFAEExfgedWZzK2ju2g+IFQqyXD2+bA8CR8KWodMNz7K066BF+Q48dqjwmZN6wSqwkmx5eHhVnXkGHP7h/qV/wDqtsdFcMDOjhxKj37EkUYqPT/IzlL4EOBxDTgstPnblwNxR+GwSZEQd+XKpEZe0nZCfQV2crZV+4mhTrZAteWCryiTtWVN+oGuGofzK/Gso0wbDfMMwcUk6dXnpHuE1Sf1i6ybjSOYJWPMcPSr69iUxtStxxHFKfQVD1ZLk6ljXgq6+kQUd2ye4SfiambzN0+why/0WTHroqwpxKU+yAPAAVL+se+l9V+E/mVUEuvkIEoxatmnv6kJ/wCU1J+osWr9xA+u6fuSadfrY8DUrWOUpKt7Rx74pHKXS/P9x7S8/p+wpa6Jv8XGkeCVK9+ofCnGC6PtJjrClcb2UAfRdqxt+SAeNFYtISgxS1JoOtLv5h68ySLDhbyoLGZog7++IpAp1U71ypcm9K8YPUC8bh2nbHSaT4joshXsq0+R/Gj22RuJrtWocDTR1R4Yr0vlAGA6IgKPzpNoI0jmDvPdR6OjLY3Kj529wHxrvDvESTRH6WIvRbk+WZNLgjTkLI/cHnJ+JNGs4ZKUgJgAbCAPhQRxg4GakRi7XFDcDaOHcOOVMGG/mo5RS1LoJ3o9p8Bs73NXg2SnVAbrR50I8DFEOOnhQrijU/JrJWXBFENuCgEqqdo11RIyG+CSFuJSTEnern1KevUAkQhBF1KEwnc+J4d9UXBDtC8U7XiVaipJG0HcGCIppKxUx50W/aOyIOlXbBsAOFIs1BM+M7ijMhdUNW0KEEmI9K6x+XGCYSRe6SKvjxkpzop7s1EpdEYpu5rks2pZx3DFg2sVC6ruqfRc1CRepNFDhKONTsxNRkUTh2rjh408RJM4cQJqdTGkp7xPrUysP4eI2rakbTygVdrYje4Mo99ZXTiTNZSUNZxjH4FLesmp8wVbegm5NcLO5MlcPwqRlFq0hsmjGWrVO6GBlJvaimbCK0puCKwq50bsIS2AVDupnjEjRShCr2pq+72O+sgMQrTXJSDW3HO6oVKPClMENpra6FbJG9FIVMU6iDUdtuW29a04nefhRLgTIFROp3otJCarF5TwraZ2muigzWpINbkJPhxemKkwmKX4dUmj1m1OuBGCOpqFxNqncVQy1cql5HMAqRuKi6w12lVUTYjGOFTfep1qg71rKWpV3e616ixLnaNdUeCD5LFkElUEap4UxzvLU6SoBSbXHLx40s6JPHrE2O8VcemGHT1MosrkJ/M12RWxyye55TiXjq3nxqZKjHOoMQIVReHY1WFQlyXjwLVkyaiUaMxLEGhVKqEuSqIULvR2HdoKZ5UbhmhO9NBCzYxm2wHhWpPcaZYPK9Seyq43SYHpeoXWQkkFNdDWxBPcUOm9ZUzumeP58qyplLE2OoZtNEYsztQqDXmNncgxKv8AxRDTlqBSn8zUqFRUWOTPPxwqMvE7Vw8q3fUZXFUjdAYS2szvTDEOnTSxoTR6k2im4AKHjfv41EHanfauaHUxxo3ZiZpyaJbNxegG08eAolpZ50fuANXEce6hXKmD1rmoHnO+jYlEIJFbDgNcDxrRF6yQQpmKJL1jQbO1dlwjjRNRwomolqrFu1wVUj5GO9Q51sRz91RC1YimTA0O8nx3VncwRBqB9faPeaCacipd+Jnj/iuiE9qIuG9lx6IEhxB2SVaSRfyPn8as/TnFSgJBHG178vCvN8rxOhQO44iYnup7nOc9ckGIi3tTXoRao45RdlZxCiTemmUIQSNUeZI94FqUvb7U3yBAU4kKMCdxc+nH8+NQv2i1eyB5q8nUQlMD19b0pdNWPpXp60wD3zPnE8O7h3VXFLqWXZjQ4OW1XpngzcWpaFDlRuBXB+PLz7qOMGQ9AyDLtSDA7USkzB481ClWevKSYUgDvAifS3pVo6CLBSd9UcRI3Jsf3d9u4Ui6aY09YoQQJuANztJ/PCux8HIuSnrfE1lDuOXrVSpFRQ84DzrlCh31usrypI9BE6F1IF99ZWVDyUI1mo0XrKyrx4EZO2u9vKilvxE1lZRaRkwNbgnasS4OVZWVNrcZGiQdrVk1lZToDCELtUZE1lZTCnLY8PSpigd3pWVlZmR0hFaWk1lZS2MDu1zWVlBhR0mukmtVlZGZ3XaFGbVlZTxYjDMHJMRvwFGYttQgcvdFz8ffW6yu+L2OWS3FylzvXbGKKTKSQe6tVlSvcetjeLxWu5UTPOglt99ZWUs2FHGrzorCPQoR4x48jwrKynxMTIeq9E8ybLWrYkBGoAyCdgofePdVV6WK+cJJM+JIPvtW6yu7wca5Kk6TNZWVlTKn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9" name="TextBox 18"/>
          <p:cNvSpPr txBox="1"/>
          <p:nvPr/>
        </p:nvSpPr>
        <p:spPr>
          <a:xfrm>
            <a:off x="6228184" y="4221088"/>
            <a:ext cx="187763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600" b="1" dirty="0" smtClean="0"/>
              <a:t>Картинная галерея</a:t>
            </a:r>
            <a:endParaRPr lang="ru-RU" sz="1600" b="1" dirty="0"/>
          </a:p>
        </p:txBody>
      </p:sp>
      <p:pic>
        <p:nvPicPr>
          <p:cNvPr id="16386" name="Picture 2" descr="http://parabel.tomsk.ru/files/images/galerey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24128" y="4653136"/>
            <a:ext cx="2664296" cy="1880680"/>
          </a:xfrm>
          <a:prstGeom prst="rect">
            <a:avLst/>
          </a:prstGeom>
          <a:noFill/>
        </p:spPr>
      </p:pic>
      <p:pic>
        <p:nvPicPr>
          <p:cNvPr id="16388" name="Picture 4" descr="http://parabel.tomsk.ru/files/images/gallery/kraevedcheskij_parabel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1600" y="4581128"/>
            <a:ext cx="2438400" cy="2000251"/>
          </a:xfrm>
          <a:prstGeom prst="rect">
            <a:avLst/>
          </a:prstGeom>
          <a:noFill/>
        </p:spPr>
      </p:pic>
      <p:pic>
        <p:nvPicPr>
          <p:cNvPr id="16390" name="Picture 6" descr="http://parabel.tomsk.ru/files/images/Bibl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24128" y="1916832"/>
            <a:ext cx="2592288" cy="1943607"/>
          </a:xfrm>
          <a:prstGeom prst="rect">
            <a:avLst/>
          </a:prstGeom>
          <a:noFill/>
        </p:spPr>
      </p:pic>
      <p:pic>
        <p:nvPicPr>
          <p:cNvPr id="16394" name="Picture 10" descr="http://parabel.tomsk.ru/files/images/parabel18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99592" y="1988840"/>
            <a:ext cx="2590256" cy="1944216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1"/>
          <p:cNvSpPr txBox="1">
            <a:spLocks/>
          </p:cNvSpPr>
          <p:nvPr/>
        </p:nvSpPr>
        <p:spPr>
          <a:xfrm>
            <a:off x="323528" y="116632"/>
            <a:ext cx="8382000" cy="553998"/>
          </a:xfrm>
          <a:prstGeom prst="rect">
            <a:avLst/>
          </a:prstGeom>
        </p:spPr>
        <p:txBody>
          <a:bodyPr vert="horz" wrap="square" lIns="0" tIns="0" rIns="0" bIns="0" rtlCol="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3600" b="1" spc="-150" dirty="0" smtClean="0">
                <a:ln w="3175">
                  <a:noFill/>
                </a:ln>
                <a:solidFill>
                  <a:schemeClr val="bg1"/>
                </a:solidFill>
                <a:effectLst>
                  <a:outerShdw blurRad="50800" dist="38100" dir="2700000" algn="tl">
                    <a:prstClr val="black">
                      <a:alpha val="40000"/>
                    </a:prstClr>
                  </a:outerShdw>
                </a:effectLst>
                <a:latin typeface="Calibri"/>
                <a:cs typeface="Arial"/>
              </a:rPr>
              <a:t>Расходы на физическую культуру и спорт</a:t>
            </a:r>
            <a:endParaRPr kumimoji="0" lang="ru-RU" sz="3600" b="1" i="0" u="none" strike="noStrike" kern="1200" cap="none" spc="-150" normalizeH="0" baseline="0" noProof="0" dirty="0">
              <a:ln w="3175">
                <a:noFill/>
              </a:ln>
              <a:solidFill>
                <a:schemeClr val="bg1"/>
              </a:solidFill>
              <a:effectLst>
                <a:outerShdw blurRad="50800" dist="38100" dir="2700000" algn="tl">
                  <a:prstClr val="black">
                    <a:alpha val="40000"/>
                  </a:prstClr>
                </a:outerShdw>
              </a:effectLst>
              <a:uLnTx/>
              <a:uFillTx/>
              <a:latin typeface="Calibri"/>
              <a:ea typeface="+mn-ea"/>
              <a:cs typeface="Arial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547664" y="908720"/>
            <a:ext cx="603331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/>
              <a:t>Основные направления расходов в области</a:t>
            </a:r>
          </a:p>
          <a:p>
            <a:pPr algn="ctr"/>
            <a:r>
              <a:rPr lang="ru-RU" sz="2400" b="1" dirty="0" smtClean="0"/>
              <a:t>Физической культуры и спорта</a:t>
            </a:r>
            <a:endParaRPr lang="ru-RU" sz="2400" b="1" dirty="0"/>
          </a:p>
        </p:txBody>
      </p:sp>
      <p:sp>
        <p:nvSpPr>
          <p:cNvPr id="56326" name="AutoShape 6" descr="data:image/jpeg;base64,/9j/4AAQSkZJRgABAQAAAQABAAD/2wCEAAkGBhQSERUUEhQWFRUVGBcUFBUYGRcYFxUXFBcVFBQXFBYYGyYfFxojHBUUHy8gIycpLCwsFR4xNTAqNSYrLCkBCQoKDgwOGg8PGiwkHyQsLCwsLC0sKSwsLCksLCwsLCwsLCwsLCwsLCwsLCwsLCwsLCwsLCwpLCwsLCwpLCwsLP/AABEIALcBFAMBIgACEQEDEQH/xAAbAAACAgMBAAAAAAAAAAAAAAAEBQMGAAECB//EAEUQAAEDAgQCBwMICQMDBQAAAAECAxEAIQQFEjFBUQYTImFxgZEyobEHI1JyssHR8BQVM0JigpKi4SRTwhaz8UNjc5PS/8QAGQEAAwEBAQAAAAAAAAAAAAAAAQIDAAQF/8QALhEAAgIBBAEBBQgDAAAAAAAAAAECEQMSITFRQRMiMmGR8BRxgaGx0eHxBEJS/9oADAMBAAIRAxEAPwCqN4a/ZJT4GPUbGusTkiSmShJtJI7Cj4lNvUGiU0ycHYPhXBqZ30VZGGWj9k6tP8KxqT/UmYH8oolGavp9toOJG6mzq9wk+sUwGHrZwQN4vz4+RrauxmgfDdIGF21aDxCrf4pkgyJEEUtxWXatwF/XGqPBXte+g05RoPzZcaP8CtSfEoXH2qOzFosArsCk7OLxCP8AbeHCfm1n+qB6TRac8bBh5DjJ/iB0nwI3oNGoYReTvzrquEJSsfNrC/qm9abZUmxJ89+VABOmuwahU2DxPkaxlsj96Ryt8aJiZSKicRAlPZI9PMVMKeZSy0lpTp0rUmUqZX7Kkq5GOyreLnY7UyjYG6K61iTHaTI5j7xRbJSrYg1yGQPZECZjeJ76xWFCtxfmLGhRiR3BA8KCdwhG1GoUtOx1jkbH1H310cWkmD2TyP3HY1mkw2JlIPG1YE0Zj2lE9nTHfXKMEqJsTx5eVI4hsgiuSKmIHGxrmRQoxFpoRzLUkkkqvff8xRqq1WMRhusiuyKjcWAJO1YxpQrk1jb6VbGa6IomIyK0akrg1gEahQeJxukxpUT3C3rRxrg0DEDaiQCQRPA10U12a1RMRFFZXdbogJ0oimDzXZNcdXU7jdjWQ4C2L1KTWFmuotShRwYmtpTPf8a70VtxvuoWGjQSLR5it6REARzA2807H0optiwkV0cHaNvfTWChO7k7dlBASfpNktkf09n+2pGuvR7D2pNuy8mf70SfUCmTuH0pueG9L8XnzDZha0g8uPoL0VZm+yVOZQJdw6k81tEOJ8ezMVJhscy5+zeSr+E9lXob0Dh+kWFWoAOJB2BMpPkSB7qNxeVIcEqCV8ioSfJYhf8AdTfeLs+ArSRwrtDnfvv3+NJF5Wtu7TriP4ZDif6VwQPM1wnM30mFoS53oOlX9C4J8pogosClECwnumK7Q5O4I8Yjyg0mY6RNE6VEtq+isFJ99MkYgHYzRsDROqp15G4tlTlkhMEBcp1/UkQo7WoPXReJzt1TakLKlgkL7wQIkeUDlaimvIHYGrDx7J8jcf4rEvxuI79x61yy/q4EeIijMIwVqCUiSZ4gbCTv3A0vIQRxueFBvlKTcx407xuWrRoVOnVqSRxSURZaT3H31F1se0kH+JN/VO48poNGsVFryqMpp4vFJIggEUvfaSLg+tLQbAwK0U1OlIO1cqTWoxBoitFNTxUL7BIsSO8f5rUAjUKjNdIZgbk95rZRQCQE3rCKkKa5NAxA6hXAx41y20RuZNTmoXVEbAnwrGMrdcomLiO6sogGfSHHqYZWtISSBaRxkDn31WWvlAXEONJPMpUR6JIPxqwdPVfMK4bfbTXnGmunHFNbkskmnsXZjpqwfaC0eKZ4c0E0yazzDrsHm5PAkJPoqK840VooovDFgWWSPWmCDxB8KI6i4rx9klN0EpPNJKT7qZ4bpHiUbPKI5KhXvUJ99J6HTKLP2j1lGFsLcK7DF688wXyi4lHtobcHgpB9ZPwq9vZhqy8YkjTraC9MzGoTE2mpyg4jxmpcFJ6YdJCVFpsxHtEfCq3lWXdcpQJVbSZET2tW8gztURlRJO5MnxN6f9CsNqW8eXVgeYd/x610Vojsc965bi9zo3eAvebKTHqUk/Ci8ozZ7BEByFsEwQFBWnvbHtDwiPOrO5lwJO3s8RaARSLpaxpQLQCR52J+73Uik5bMZxUd0XdCEuISpBBCgFA8CDcEUC/hOdKfk3xxUlxgn2O2ifoqMKSO4Kv/AD1bl4bnUpRp0XjK1ZX3sGCIIkciAR/SZHupf+ptMFsqbN/YUQNyB2VSn0irWnLirhUy8hMSKKs1lOTjMQ3xS4ORGhXqJT8Kma6SAftEKb7yJT/WmRTXHZSpFyKBThAT9+x9aAQvD5ihYlKgocwZ+FEsY7QpKhEpIUJuJBkSONV3GZMkGQIO+pPZV6pifOag+fQOyvUOSxNrR2k35/u1q6FZasbmq3XCtdyrc28rchUYeqtoz0j221DvT2x/bceYFG4bNkLEoUFeBrO/IEWg5U4WC8dOiJTJAUqFBJ0cbTtypctsEXEihTmbhSElZKUzpTwE7wKiOJPOhaNQfoSRAHpXDzYRGo78ONCJd2M0Q48HFdgFE7JJKhMfS3E99GgWZ1yRtXC3hVbx+PxGtSUpSAkxJkz4XoWcSrdyPAD8KFjUWdShTfHZ5hOp0IwwSuAOsU4oweJAsP8AzVCTlbqvacV6n8aJa6Lg3USaylQrjfIavNGpjrETy1CpA6DsZpPmGQITzoXCLW2oI3BMD8/dQpPgJY4rYbnaumWANyTU3XgbUVFeWLYKppX0SfMfjWVOXu+so6YmtnPygN/6cnvQP70154Kv/T9//THj2kfbBqpZGwFm4BPCeFXg9MRJx1ToXiugmrDi8s7clxtOr2ZJE6QAeFSMZNP+2rwUk/EzW9V9BWKP/SK5orrq6uLHRpB9pB8ifuqRfRFo7KUk/WB+IresvKY32aT4af4lK0RXrObNBOQNDj+jtA//AFiqq90DJ9l31RPvChVuzk9blqcM3+0ShCO1ZJ0JCSZva1SyZoNrcrD/ABcqT9k8nCatfyfIBGInfW3HgEmY8lGq3isIppam1wFJgGDIuAoX8CKs/wAnqZDw/wDcBB7w3t7zVsjuNnLFNSplnGH7ZnYg/wDEz3/4iq305wwDaY2623k2qftVacIg6zfYQL7WBt6VXenYgNoJJuVX3AgAT6+6ow95FZ8CXoCdOYMj6YcQfDq1L+KBXob/AEhwbbymnH0oWn2tWoATwKojlx41S/k9y5Ssyw5CeykuFRsIHUupG+9yLCoOmOTPfp2IV1S4UsFB0q7SdCRIttIPpVZRUpfgJGWmJ6bhMY04PmnG3J4oUlXwNEvIUB5V4YMF2u0LjmLj12p9l2Lfbuh95NojWopj6hJT7qPpdMHq9nqWKRYJUOFV3F4AoVbY1voXmuIxOJ6l5YcT1a1yUpCpSUxdIFrnhVmzHLYqMlpdMrGSa2KY+z3UG+iBTvMEEG1JXXptBmORHAE+UyKWrC5JCwsAnyoR7LwTcX4Hj/Vv76ZaZIqR9u1BNjNAmHwziY0q1dyr+hkEec04DfdXGBa7XkfupnjcKlBAStK5EynVA7jqSL0ZOhELvIelOcr6QJYZUlLSS8VSl4gEpBABEEcp7u0aVhscK11VKptBcUxfiWCtVh4+dbaypXI0S49oJMTbw40G+HXdp+qJj0its+QNtbIOZwAETHfJFEMtp21JnjcUiGUYgj9mv0/GpEYFbZBdEcttxzpfZX9g3fkmzxqFEcwDSzL2/nBzg0zzrFoU2SFgrCY3vx9aW9F87LGISu5MFIAAJJVYQOJoxpsNuhqMKv6KjeLJO52FdHK3f9pz+hX4VYnemzzgSCh2EqCxISIKbjnUg6R4h5QT1apNrqA8zVlDH2S1z6Kt+rnPoK9DW6fZlnrTDhbeSoLG4kcfGKyjox9m1T6Kt8oOGKcN/Mj7X+KrnRpiQY5D4mrj8qEfotvpo+1VV6Hmy7xYD4mnj7gZP2wjOU2bnkv7RH3V1l+ROPI1I0jklQIn+bh6Heh+k6ll1ptAKipCuykSSS4sWjapUZXjUMl0rUhKL9mAEjilUJsRPEjzpN0tnX9jJx3tWMcXk68OUhcAkSCk+FuHMetYMUseypQ/mPwmk7ecrWRrlRsLkk0wdzAIAJTvvuIPK4vVEnW5NuLZFmOLdj2yJm4AmwJ3ieA416zlGV4PCsJ/SEuuqcW2AsrUohTuhAAIUNKdR2HM15Dj3daA72Qka0xqSVyUqM6AdQT2dyOIr2bpMyAwz3PYX3PNVLK6orjfNM8MzR0qfdUTMuLg/wAIUUoHkkJHlReRZ0rChYShKwtWq6imOyExsZFhyoF1QKieZJ9TNaCh3V0OKaojqd2Xfo90g61TmpsAQkC+o982EbC+9zzqDP8AFtlyAgWgEmZm0RBoXociS4fq/fQebKl8xvrjxiPdSKKT2C3a3LB0NCP0xCp6tKdUqKrXSQkRvvUvTFvqsSlwOE9ZJGqQQUgAiOVxG+/cRRmQdElu4Z3UwoLgrYeKgntoSdKJ3SCqCTHwpX0nyLqXsICFnUyFLKu0guSrXpVJBNhqHOOdDfVZttNA6MydUmZ1JmLwftcKe9KX8EcOyMKgJekdbCVCexe+x7QG1KmWdI7MplUER2YMmb2ijMcnREoQoXAltBnv2ms21xRoqPlMJ+TPFITjtS1pSCy4AVEASSiBJ42PpV76QYd11A/RXGgQZUVDWFJg2EEQZi9eVYQMuYpDLiOqSoXUgWST7Mhbm2+wJ2tV9wXQhlpZ1vOBMHtAJEHhsknnU5Sk3Tr5llGCV21+H8iZ7KMfuvDIWOba9/I7Umx2K0Eh1tbRAkg6THHcGna3oJBJItxP0QeBA50BmKk9Wsx+4ve//pqNciypv4fXwGpoTIUlwakKBHPb4102wo238L/Ci2mkhgaQB7A/sRNcYVF66VETVZp7DEoISopVAgiJHaTzFCIXikD2kuD+IQT5i3up4ts6Z5Xv4ipl4VShGgyN4ExxvWyV5DBiBvP1JI6xlQ70woem/uqx9W4+yX0NHTBSNKNICohMgCBcjhelWOwMESCPKjGelbrTfUJchE7RfcSJ+6jjjB8gyOX+pWWcKtT4L7kaFAFKgbm5IASIFgauGVZ40VJDSSsoOohOqFp0kEEae8G44VWMWuXVqPFalf2r/GuujT2LaDjmEbCirq0SpKlTdZIAHO3a2EDnTTxQbsSEpN03semP9JsIWUKUphsqJCkqWolETvCZ4e+qN0mxbLplCwpCVEBTYMKOlKj7fKSPKqWp1aipTgKVKUpWk7jUSYuBPjxij8IuGAP41H3JFF4MfhE/UmvLAcwgG0wRN4ncjh4Vasp+T95l7CvuRpDjDsAoMgKQqPat6VU8yV2h9UfFVO8sASpkjgps+9NTxwWqXwKZJPSi/ZvjcPiHUqaTpSvsk6CntCJ1WjiDPfU6sqTh8S2A4hYVpPZi2+/54VXi/DKQP910/wBrQqLK8RLqDOyhTa0S0sm6VlDuJUpN47JtsUkgj1rKjzIy4o95+JrKW0PQu+VbC6MMBM9tHxNVjoZhipKvEfCrh8rqIw44y4n/AJGqt0DT2V9xH2R+NWj7gZe+PcHhwH0qkBWkp4SR1i5F/E1a3MElQUQASJSqTZQG0gC/Ed80ky3J0uOBat5CQe4LcWamwjKiChBJWpYPZ2SmUklZuBY7V4OTPWZ0+H+R3xitG4jxmTttvhIQNKtK0WB7Kri8cwR5VHn+WamvmkiQoE7CwB577i1EdJElrFaZlISCgk/u6ljyEhQjurjC5m51etC0p1A2gEEeEX4R4V7Mcl4lNbnHoTnpK4/gSmyxCiD6FJivcOlsdQmODrH9rqD91eR5sVLdbKtN0wdICYUPaBSNrq48K9c6XJ+Yn+Nv7aanllqimNGOmTR4ElFqHdbog7CoSLmu45i19Am7O+KfgahIUnHIJSY64ESLEa4m+4/CpOhIkO+KR7jTdTcrwwE3cVflc+nLzqTdS+uiiVx+uy/Jz1vC4dlp/wBl1LhIgknUo7xw7SRS3FPNP4VxCFBZaKX0SCFIlYbVBKj+6ulfTPFhS8KkmdGHaJH8SyVH3aaBybHhK3R9JtaPPS2se9NOsa02c8srWRr4kGbOkkoSQnSfHwFu4mhs/wAYUlCkxMrB79JArvFNuKWpaWnFAqPaQhRTa24EcKW5vPWsyFJ1OuWIIlMBUieHZ3pa8lEyAtu/pjThUpkp0mJcAWEq1CdII0kyDNe0YzES2pRESgqA5GL/AJFeSZiorDHbSCdwTYAqURN7bRJ21GvT1YnrGFKkHsBQI4pKAkeZ0nztSPco9kUcY8LMjaYMg8Ex8aHzN75pUclf9s1CwuJJsZ/41BmC+wrwP2DXjv3TvUQvAOyzH1fspqZpqgsqV82Pj/Kmm+Ganyr1ce8UcktmwlLxb0qHMBXeCbi9WXB9KfmgOrM6gkgxCwoLJkQLn7xVWzN3Q2DAPaG/nwpfhs8RrW1ClagjSTFlSfSwjetkjvdGx1VMt+a52y4pt0tSdUqSrSUn2U8rilmNzbDuIWE4ZsELBBJJVKluBUHfZCT3knwpXjcWhTKS0sK0FCVjktQTqTcDYlI++kCMaSpU2lSN+5ThqUYLe15LZaVaXtRHi3/b/nPuVVyyDMGgwhtRWrqhGtpNjYBSFuR7WoHsjl31Q8ZdLg5hY9yq9H6P5ilrBQLJSFd90k3rq5OW62aKX0yfQvQtDqSG1nD9WYS4AWw4glEDsgpcvHFNKMIolIH8R+CaYdNcrcezJbjSEklDZV2m0k2WCYUoE2SNp2oXA5U6CQpEKBkjUiQCExsq0i/nTPgny7As2TDhHID8asGDWkJRa4LZk/WTVdzc/OK9PQRTFnHgaBeZRfwUk2qGPmVlci9mJNm2erQEaSkArdJ0gKmzUXI8aYZTm7Sw2UFXWa9K0kEAAxoIUbKJ7VhtFVrNoVp1KIMq2GrfTxBttW8jGlaQkk/Op3EbJJ2p9KWO6Fk250XjELlRrK562sqCQ4L8qxjCt97o+w4fuqsdDv2a/rj7Caf/ACpj/Ttf/KP+25Vd6Jj5tf1h9lNdUfcJv3y24LOUthYKu2EqUlAF1EkgQeEk1YcmxxDB0skfNqidIkosBIJ/IqoZewCtwn/ahN4vqNu6nuW4cfo1wAShaQFvqIlUQInj+d68L/Iw44u2rvv+JRO+Ek1TbVdKwPpohT+JYStKUBQdBKVaiUpDalFXZGnc8/aNDKxpc0sBCWW02aAiVxCNWqbggzbhUeaYhr9IYIU0NaXWjoEQXG2UpKid+2gp8SaS5HgENuBCEuANOIDinFdoklIjq09hIO49om166Me2JJKqWy37fbf6sZJJ7eXu/PC6LEMQp93Q8gBOsdQ6dKVmIkXMuAwoyBAr0Dper/TKPej7YrzTImuvxhxDoUkIWAXdRKXNQAbgLBJJBREKAExHL0Ppc7OEX3afcoVR7OkI91b+J4cBYUO8qDROqAKCxxr1Tzy19BPZd8U/A0TmGKUlOHUkkEKcIPgaA6CvAId+sn4VrM8WrS2FQUpUooPGFAEpPcDqPmedSauX10Vi0o/XaL+3hyoNLcbDy+yCtSkidIkC8bCBvwrnNM0CP01sKwyTpSsIQSpXsJ5akz2eYqjrxg0oIT1i0lQkuxuLRpXNrHhtRqs1ZC1h1hPWFIQVJOpKSU2J+cJMEzvPZNqnX3jOzMq6QvlKUpdCEzcCxvYyBz76bZrqfUjrHAoI1BMJBISREAk28ap2WOaCQYkKM+R+FWnBY0lShA4i3nUss3F7D443yK+i+XtL0620KlsFUgEErWBN+4RT/oywoJfvCQEJ0JACdRUolQAuD2jEfSqnZU682B1akgEBPtp2BsDMxXoXRrBaWHlKIKllCjBkWNoI4/4pk3dFsiWhu+hH+h6EkX53MzY+tA4xPza5MmD7kH8acYjDqVcEiAPgfz50lzOUocvPZV59givKTtF2qCsma7AP52FOcMm5pX0fVLYPjTbDmTv+b16+JeyjgyPdnHSho/o6Y+mn4Kqs4LCJDgWsTxi942ChNx6bmrFn4W4hKUrSk6gZUkqEAEbBSb3HGlbeUq4vX/hQB8SajnnNSqLK4IxatkCGVdUpsdkqcS5INrET3j2Raol5K5rC9SbrQYvNpSb+Kppk3k4/3nT5Nj/hXGZ4cNtFQccKhESRHtDgAK545MifKOiUINeRBjjAc7tXxIrpjOlpYSErUAUpEcDI7UTveo3TqCgbzv60CcnaIjT/AHK+811vJGqZyxjJSbSTDsvxqnMelSyVktlJuNhqtbx99F5hmJQ+52gntbKUJ2TvP52pMMpbGwPqeFQZlhwrSDNhzue8nifwo+pFhqSd0jMU/qUVHjPxNR4d2QAAZkgi0SNiD+Y764CYAHIVJgjCgNxNpiRuYmNr0IyStgnFyo6xrqQEzEx38hO/h8KKyRztt8Pnht3NrP3Uvzz2kCEiEm95OpRPa4W2ERapMkxY1olUkOFXGw6sge+avqvGQpqReUPiN6yvP8VillajrXuY7SuZ2vYVlSUBrPS+n+TOYllCWxJS5qIttpWnie+q5keWKYQpK/aKpItaAE/dXoOKVCaqeIVK1Re5vVIt1QrS5E+ZJvIBlKZkRMau8UxyopLQOl1RJA0p0b37hH+aq3SRxQfgLUBpTYKIG6uAP5ipMtUpTahqWb2GpUegNCMLRT1dJ30tblwgBUJSDdU3JUrhxuPxp/0ezZx1jVilAhotkOaEqWpOsBAXcfvaYJB38TSHD9GXoIOnQTqibxMxtT/J8r+ZfRiCUa1sFIbhRhpS12CrESE0meCcUhsORqbYyy51L+OYaBPUBovtthIQkFtUJ7ImYPA7EbCrT0tEYRz+X7QqsZY81hlakkqKSso6wIQEpd060JKVGxKQq+xB50zxvSnDvNFDlp0yQoKEBQKoi+wPCuXZV8C9Sk3tyeUOqoXGq28K9ed6O4AJBRhye9RX62pdneBYB+aw6Ei3Da1/avauj7bC6JfZJ1ZS+jWapblAbkquVEyDECwi1OcXnTZADjKCBx0wdo3F6kzjENpaJSEpV2YACB+8mZi/OqxicQVVvV1bjRxaUNWTgFKKlthIFzKnFA3sNJO0kf5rtGPy9B7MwNgELjeYMmDVdAJCvAfaTUPUnkfSnU+xXi+qX7Fnd6Q4MGUMrPcBA5AXVtTTKcxDgC0p0gn94ibGLxtVF6k8jVhyzIVuNJV1ulJmEwSRcj6Ue7jU8so1uNDG7AcW2+DAEpHsk6RHEcRtPGrllvStpOFbQ85LgSjVMGCCCQNHAbeVIf8ApZAN3F94hIHwmm+AyRDYCkoCjuCq+8j763qp8GeKuX+g2WoxdKTbeL7c6SY7DEpULCQRseI8abOP0K8+L1xKuizXxBMubWhEAzvw76KZDk2XHkKkw7gipkKFdsXaOeS3BMbl5c06nHJBsUqKSJ32rr9SOTCcS6OXsK+0k0a4mYjnThnAK1JsJVtxppbCxK41lWJHs4nV3LabP2QKBx+DxWkhamlC0whSTYg27VXfBYFRe0gCbkgiBYXmYpfmzBTMxvwNjSrceWx5xiMSpsHUkzEwAefh4UB/1IgWKFj0+8ir06AbEUMvBo5VnFeUJb8MqbeftH6Q8h9yq5fxiFAEExfgedWZzK2ju2g+IFQqyXD2+bA8CR8KWodMNz7K066BF+Q48dqjwmZN6wSqwkmx5eHhVnXkGHP7h/qV/wDqtsdFcMDOjhxKj37EkUYqPT/IzlL4EOBxDTgstPnblwNxR+GwSZEQd+XKpEZe0nZCfQV2crZV+4mhTrZAteWCryiTtWVN+oGuGofzK/Gso0wbDfMMwcUk6dXnpHuE1Sf1i6ybjSOYJWPMcPSr69iUxtStxxHFKfQVD1ZLk6ljXgq6+kQUd2ye4SfiambzN0+why/0WTHroqwpxKU+yAPAAVL+se+l9V+E/mVUEuvkIEoxatmnv6kJ/wCU1J+osWr9xA+u6fuSadfrY8DUrWOUpKt7Rx74pHKXS/P9x7S8/p+wpa6Jv8XGkeCVK9+ofCnGC6PtJjrClcb2UAfRdqxt+SAeNFYtISgxS1JoOtLv5h68ySLDhbyoLGZog7++IpAp1U71ypcm9K8YPUC8bh2nbHSaT4joshXsq0+R/Gj22RuJrtWocDTR1R4Yr0vlAGA6IgKPzpNoI0jmDvPdR6OjLY3Kj529wHxrvDvESTRH6WIvRbk+WZNLgjTkLI/cHnJ+JNGs4ZKUgJgAbCAPhQRxg4GakRi7XFDcDaOHcOOVMGG/mo5RS1LoJ3o9p8Bs73NXg2SnVAbrR50I8DFEOOnhQrijU/JrJWXBFENuCgEqqdo11RIyG+CSFuJSTEnern1KevUAkQhBF1KEwnc+J4d9UXBDtC8U7XiVaipJG0HcGCIppKxUx50W/aOyIOlXbBsAOFIs1BM+M7ijMhdUNW0KEEmI9K6x+XGCYSRe6SKvjxkpzop7s1EpdEYpu5rks2pZx3DFg2sVC6ruqfRc1CRepNFDhKONTsxNRkUTh2rjh408RJM4cQJqdTGkp7xPrUysP4eI2rakbTygVdrYje4Mo99ZXTiTNZSUNZxjH4FLesmp8wVbegm5NcLO5MlcPwqRlFq0hsmjGWrVO6GBlJvaimbCK0puCKwq50bsIS2AVDupnjEjRShCr2pq+72O+sgMQrTXJSDW3HO6oVKPClMENpra6FbJG9FIVMU6iDUdtuW29a04nefhRLgTIFROp3otJCarF5TwraZ2muigzWpINbkJPhxemKkwmKX4dUmj1m1OuBGCOpqFxNqncVQy1cql5HMAqRuKi6w12lVUTYjGOFTfep1qg71rKWpV3e616ixLnaNdUeCD5LFkElUEap4UxzvLU6SoBSbXHLx40s6JPHrE2O8VcemGHT1MosrkJ/M12RWxyye55TiXjq3nxqZKjHOoMQIVReHY1WFQlyXjwLVkyaiUaMxLEGhVKqEuSqIULvR2HdoKZ5UbhmhO9NBCzYxm2wHhWpPcaZYPK9Seyq43SYHpeoXWQkkFNdDWxBPcUOm9ZUzumeP58qyplLE2OoZtNEYsztQqDXmNncgxKv8AxRDTlqBSn8zUqFRUWOTPPxwqMvE7Vw8q3fUZXFUjdAYS2szvTDEOnTSxoTR6k2im4AKHjfv41EHanfauaHUxxo3ZiZpyaJbNxegG08eAolpZ50fuANXEce6hXKmD1rmoHnO+jYlEIJFbDgNcDxrRF6yQQpmKJL1jQbO1dlwjjRNRwomolqrFu1wVUj5GO9Q51sRz91RC1YimTA0O8nx3VncwRBqB9faPeaCacipd+Jnj/iuiE9qIuG9lx6IEhxB2SVaSRfyPn8as/TnFSgJBHG178vCvN8rxOhQO44iYnup7nOc9ckGIi3tTXoRao45RdlZxCiTemmUIQSNUeZI94FqUvb7U3yBAU4kKMCdxc+nH8+NQv2i1eyB5q8nUQlMD19b0pdNWPpXp60wD3zPnE8O7h3VXFLqWXZjQ4OW1XpngzcWpaFDlRuBXB+PLz7qOMGQ9AyDLtSDA7USkzB481ClWevKSYUgDvAifS3pVo6CLBSd9UcRI3Jsf3d9u4Ui6aY09YoQQJuANztJ/PCux8HIuSnrfE1lDuOXrVSpFRQ84DzrlCh31usrypI9BE6F1IF99ZWVDyUI1mo0XrKyrx4EZO2u9vKilvxE1lZRaRkwNbgnasS4OVZWVNrcZGiQdrVk1lZToDCELtUZE1lZTCnLY8PSpigd3pWVlZmR0hFaWk1lZS2MDu1zWVlBhR0mukmtVlZGZ3XaFGbVlZTxYjDMHJMRvwFGYttQgcvdFz8ffW6yu+L2OWS3FylzvXbGKKTKSQe6tVlSvcetjeLxWu5UTPOglt99ZWUs2FHGrzorCPQoR4x48jwrKynxMTIeq9E8ybLWrYkBGoAyCdgofePdVV6WK+cJJM+JIPvtW6yu7wca5Kk6TNZWVlTKn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57350" name="Picture 6" descr="http://img1.whoiswho.dp.ru/wiwpictures/47171ee2-33e0-4631-8e70-b1213e6a051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91880" y="1988840"/>
            <a:ext cx="1905000" cy="1905000"/>
          </a:xfrm>
          <a:prstGeom prst="rect">
            <a:avLst/>
          </a:prstGeom>
          <a:noFill/>
        </p:spPr>
      </p:pic>
      <p:sp>
        <p:nvSpPr>
          <p:cNvPr id="32" name="TextBox 31"/>
          <p:cNvSpPr txBox="1"/>
          <p:nvPr/>
        </p:nvSpPr>
        <p:spPr>
          <a:xfrm>
            <a:off x="3203848" y="4005064"/>
            <a:ext cx="265226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b="1" dirty="0" smtClean="0"/>
              <a:t>Поддержка спортивных </a:t>
            </a:r>
          </a:p>
          <a:p>
            <a:pPr algn="ctr"/>
            <a:r>
              <a:rPr lang="ru-RU" b="1" dirty="0" smtClean="0"/>
              <a:t>команд для участия </a:t>
            </a:r>
          </a:p>
          <a:p>
            <a:pPr algn="ctr"/>
            <a:r>
              <a:rPr lang="ru-RU" b="1" dirty="0" smtClean="0"/>
              <a:t>в соревнованиях</a:t>
            </a:r>
            <a:endParaRPr lang="ru-RU" b="1" dirty="0"/>
          </a:p>
        </p:txBody>
      </p:sp>
      <p:sp>
        <p:nvSpPr>
          <p:cNvPr id="33" name="TextBox 32"/>
          <p:cNvSpPr txBox="1"/>
          <p:nvPr/>
        </p:nvSpPr>
        <p:spPr>
          <a:xfrm>
            <a:off x="179512" y="2492896"/>
            <a:ext cx="3056221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400" b="1" dirty="0" smtClean="0"/>
              <a:t>Проведение </a:t>
            </a:r>
          </a:p>
          <a:p>
            <a:pPr algn="ctr"/>
            <a:r>
              <a:rPr lang="ru-RU" sz="1400" b="1" dirty="0" smtClean="0"/>
              <a:t>физкультурно-оздоровительных </a:t>
            </a:r>
          </a:p>
          <a:p>
            <a:pPr algn="ctr"/>
            <a:r>
              <a:rPr lang="ru-RU" sz="1400" b="1" dirty="0" smtClean="0"/>
              <a:t>и спортивно-массовых мероприятий</a:t>
            </a:r>
            <a:endParaRPr lang="ru-RU" sz="1400" b="1" dirty="0"/>
          </a:p>
        </p:txBody>
      </p:sp>
      <p:sp>
        <p:nvSpPr>
          <p:cNvPr id="34" name="TextBox 33"/>
          <p:cNvSpPr txBox="1"/>
          <p:nvPr/>
        </p:nvSpPr>
        <p:spPr>
          <a:xfrm>
            <a:off x="5657661" y="2636912"/>
            <a:ext cx="348633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400" b="1" dirty="0" smtClean="0"/>
              <a:t>Предоставление спортивных сооружений </a:t>
            </a:r>
          </a:p>
          <a:p>
            <a:pPr algn="ctr"/>
            <a:r>
              <a:rPr lang="ru-RU" sz="1400" b="1" dirty="0" smtClean="0"/>
              <a:t>в пользование гражданам</a:t>
            </a:r>
            <a:endParaRPr lang="ru-RU" sz="1400" b="1" dirty="0"/>
          </a:p>
        </p:txBody>
      </p:sp>
      <p:pic>
        <p:nvPicPr>
          <p:cNvPr id="15362" name="Picture 2" descr="http://parabel.tomsk.ru/files/images/gallery/sportgizn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3356992"/>
            <a:ext cx="2743200" cy="2160240"/>
          </a:xfrm>
          <a:prstGeom prst="rect">
            <a:avLst/>
          </a:prstGeom>
          <a:noFill/>
        </p:spPr>
      </p:pic>
      <p:pic>
        <p:nvPicPr>
          <p:cNvPr id="15366" name="Picture 6" descr="http://parabel.tomsk.ru/images/site/1%20uft.%201%20uoinpl_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40152" y="3212976"/>
            <a:ext cx="2771781" cy="2088232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 txBox="1">
            <a:spLocks/>
          </p:cNvSpPr>
          <p:nvPr/>
        </p:nvSpPr>
        <p:spPr>
          <a:xfrm>
            <a:off x="323528" y="0"/>
            <a:ext cx="8382000" cy="553998"/>
          </a:xfrm>
          <a:prstGeom prst="rect">
            <a:avLst/>
          </a:prstGeom>
        </p:spPr>
        <p:txBody>
          <a:bodyPr vert="horz" wrap="square" lIns="0" tIns="0" rIns="0" bIns="0" rtlCol="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3600" b="1" spc="-150" dirty="0" smtClean="0">
                <a:ln w="3175">
                  <a:noFill/>
                </a:ln>
                <a:solidFill>
                  <a:schemeClr val="bg1"/>
                </a:solidFill>
                <a:effectLst>
                  <a:outerShdw blurRad="50800" dist="38100" dir="2700000" algn="tl">
                    <a:prstClr val="black">
                      <a:alpha val="40000"/>
                    </a:prstClr>
                  </a:outerShdw>
                </a:effectLst>
                <a:latin typeface="Calibri"/>
                <a:cs typeface="Arial"/>
              </a:rPr>
              <a:t>Структура расходов на культуру и спорт</a:t>
            </a:r>
            <a:endParaRPr kumimoji="0" lang="ru-RU" sz="3600" b="1" i="0" u="none" strike="noStrike" kern="1200" cap="none" spc="-150" normalizeH="0" baseline="0" noProof="0" dirty="0">
              <a:ln w="3175">
                <a:noFill/>
              </a:ln>
              <a:solidFill>
                <a:schemeClr val="bg1"/>
              </a:solidFill>
              <a:effectLst>
                <a:outerShdw blurRad="50800" dist="38100" dir="2700000" algn="tl">
                  <a:prstClr val="black">
                    <a:alpha val="40000"/>
                  </a:prstClr>
                </a:outerShdw>
              </a:effectLst>
              <a:uLnTx/>
              <a:uFillTx/>
              <a:latin typeface="Calibri"/>
              <a:ea typeface="+mn-ea"/>
              <a:cs typeface="Arial"/>
            </a:endParaRPr>
          </a:p>
        </p:txBody>
      </p:sp>
      <p:sp>
        <p:nvSpPr>
          <p:cNvPr id="6" name="Овал 5"/>
          <p:cNvSpPr/>
          <p:nvPr/>
        </p:nvSpPr>
        <p:spPr bwMode="auto">
          <a:xfrm>
            <a:off x="179512" y="1844824"/>
            <a:ext cx="2664296" cy="2664296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099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solidFill>
                  <a:schemeClr val="tx1"/>
                </a:solidFill>
                <a:latin typeface="Segoe" pitchFamily="34" charset="0"/>
              </a:rPr>
              <a:t>Культура и спорт</a:t>
            </a:r>
          </a:p>
        </p:txBody>
      </p:sp>
      <p:sp>
        <p:nvSpPr>
          <p:cNvPr id="7" name="Овал 6"/>
          <p:cNvSpPr/>
          <p:nvPr/>
        </p:nvSpPr>
        <p:spPr bwMode="auto">
          <a:xfrm>
            <a:off x="3635896" y="1124744"/>
            <a:ext cx="2232248" cy="180020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099" fontAlgn="base">
              <a:spcBef>
                <a:spcPct val="0"/>
              </a:spcBef>
              <a:spcAft>
                <a:spcPct val="0"/>
              </a:spcAft>
            </a:pPr>
            <a:r>
              <a:rPr lang="ru-RU" sz="1600" b="1" dirty="0" smtClean="0">
                <a:solidFill>
                  <a:schemeClr val="bg1"/>
                </a:solidFill>
                <a:latin typeface="Segoe" pitchFamily="34" charset="0"/>
              </a:rPr>
              <a:t>Физическая культура</a:t>
            </a:r>
          </a:p>
          <a:p>
            <a:pPr algn="ctr" defTabSz="914099" fontAlgn="base">
              <a:spcBef>
                <a:spcPct val="0"/>
              </a:spcBef>
              <a:spcAft>
                <a:spcPct val="0"/>
              </a:spcAft>
            </a:pPr>
            <a:r>
              <a:rPr lang="ru-RU" sz="1600" b="1" dirty="0" smtClean="0">
                <a:solidFill>
                  <a:schemeClr val="bg1"/>
                </a:solidFill>
                <a:latin typeface="Segoe" pitchFamily="34" charset="0"/>
              </a:rPr>
              <a:t>2%</a:t>
            </a:r>
          </a:p>
          <a:p>
            <a:pPr algn="ctr" defTabSz="914099" fontAlgn="base">
              <a:spcBef>
                <a:spcPct val="0"/>
              </a:spcBef>
              <a:spcAft>
                <a:spcPct val="0"/>
              </a:spcAft>
            </a:pPr>
            <a:r>
              <a:rPr lang="ru-RU" sz="1400" b="1" dirty="0" smtClean="0">
                <a:solidFill>
                  <a:schemeClr val="bg1"/>
                </a:solidFill>
                <a:latin typeface="Segoe" pitchFamily="34" charset="0"/>
              </a:rPr>
              <a:t>1140,3 тыс. руб.</a:t>
            </a:r>
          </a:p>
        </p:txBody>
      </p:sp>
      <p:sp>
        <p:nvSpPr>
          <p:cNvPr id="8" name="Овал 7"/>
          <p:cNvSpPr/>
          <p:nvPr/>
        </p:nvSpPr>
        <p:spPr bwMode="auto">
          <a:xfrm>
            <a:off x="3419872" y="3573016"/>
            <a:ext cx="2376264" cy="1872208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099"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schemeClr val="bg1"/>
                </a:solidFill>
                <a:latin typeface="Segoe" pitchFamily="34" charset="0"/>
              </a:rPr>
              <a:t>Массовый спорт</a:t>
            </a:r>
          </a:p>
          <a:p>
            <a:pPr algn="ctr" defTabSz="914099"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schemeClr val="bg1"/>
                </a:solidFill>
                <a:latin typeface="Segoe" pitchFamily="34" charset="0"/>
              </a:rPr>
              <a:t>3,7%</a:t>
            </a:r>
          </a:p>
          <a:p>
            <a:pPr algn="ctr" defTabSz="914099" fontAlgn="base">
              <a:spcBef>
                <a:spcPct val="0"/>
              </a:spcBef>
              <a:spcAft>
                <a:spcPct val="0"/>
              </a:spcAft>
            </a:pPr>
            <a:r>
              <a:rPr lang="ru-RU" sz="1400" b="1" dirty="0" smtClean="0">
                <a:solidFill>
                  <a:schemeClr val="bg1"/>
                </a:solidFill>
                <a:latin typeface="Segoe" pitchFamily="34" charset="0"/>
              </a:rPr>
              <a:t>2153 тыс. руб.</a:t>
            </a:r>
          </a:p>
        </p:txBody>
      </p:sp>
      <p:sp>
        <p:nvSpPr>
          <p:cNvPr id="10" name="Овал 9"/>
          <p:cNvSpPr/>
          <p:nvPr/>
        </p:nvSpPr>
        <p:spPr bwMode="auto">
          <a:xfrm>
            <a:off x="5796136" y="1844824"/>
            <a:ext cx="3096344" cy="2664296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099" fontAlgn="base">
              <a:spcBef>
                <a:spcPct val="0"/>
              </a:spcBef>
              <a:spcAft>
                <a:spcPct val="0"/>
              </a:spcAft>
            </a:pPr>
            <a:r>
              <a:rPr lang="ru-RU" sz="2800" b="1" dirty="0" smtClean="0">
                <a:solidFill>
                  <a:schemeClr val="bg1"/>
                </a:solidFill>
                <a:latin typeface="Segoe" pitchFamily="34" charset="0"/>
              </a:rPr>
              <a:t>Культура</a:t>
            </a:r>
          </a:p>
          <a:p>
            <a:pPr algn="ctr" defTabSz="914099" fontAlgn="base">
              <a:spcBef>
                <a:spcPct val="0"/>
              </a:spcBef>
              <a:spcAft>
                <a:spcPct val="0"/>
              </a:spcAft>
            </a:pPr>
            <a:r>
              <a:rPr lang="ru-RU" sz="2800" b="1" dirty="0" smtClean="0">
                <a:solidFill>
                  <a:schemeClr val="bg1"/>
                </a:solidFill>
                <a:latin typeface="Segoe" pitchFamily="34" charset="0"/>
              </a:rPr>
              <a:t>94,3%</a:t>
            </a:r>
          </a:p>
          <a:p>
            <a:pPr algn="ctr" defTabSz="914099"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schemeClr val="bg1"/>
                </a:solidFill>
                <a:latin typeface="Segoe" pitchFamily="34" charset="0"/>
              </a:rPr>
              <a:t>51846,1 тыс. руб.</a:t>
            </a:r>
          </a:p>
        </p:txBody>
      </p:sp>
      <p:sp>
        <p:nvSpPr>
          <p:cNvPr id="12" name="Стрелка вправо 11"/>
          <p:cNvSpPr/>
          <p:nvPr/>
        </p:nvSpPr>
        <p:spPr bwMode="auto">
          <a:xfrm>
            <a:off x="3435814" y="3042849"/>
            <a:ext cx="2216306" cy="432048"/>
          </a:xfrm>
          <a:prstGeom prst="rightArrow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099" fontAlgn="base">
              <a:spcBef>
                <a:spcPct val="0"/>
              </a:spcBef>
              <a:spcAft>
                <a:spcPct val="0"/>
              </a:spcAft>
            </a:pPr>
            <a:endParaRPr lang="ru-RU" sz="2300" dirty="0" smtClean="0">
              <a:solidFill>
                <a:schemeClr val="tx1"/>
              </a:solidFill>
              <a:latin typeface="Segoe" pitchFamily="34" charset="0"/>
            </a:endParaRPr>
          </a:p>
        </p:txBody>
      </p:sp>
      <p:sp>
        <p:nvSpPr>
          <p:cNvPr id="13" name="Стрелка вправо 12"/>
          <p:cNvSpPr/>
          <p:nvPr/>
        </p:nvSpPr>
        <p:spPr bwMode="auto">
          <a:xfrm rot="20955678">
            <a:off x="2732560" y="2064687"/>
            <a:ext cx="854728" cy="432048"/>
          </a:xfrm>
          <a:prstGeom prst="rightArrow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099" fontAlgn="base">
              <a:spcBef>
                <a:spcPct val="0"/>
              </a:spcBef>
              <a:spcAft>
                <a:spcPct val="0"/>
              </a:spcAft>
            </a:pPr>
            <a:endParaRPr lang="ru-RU" sz="2300" dirty="0" smtClean="0">
              <a:solidFill>
                <a:schemeClr val="tx1"/>
              </a:solidFill>
              <a:latin typeface="Segoe" pitchFamily="34" charset="0"/>
            </a:endParaRPr>
          </a:p>
        </p:txBody>
      </p:sp>
      <p:sp>
        <p:nvSpPr>
          <p:cNvPr id="14" name="Стрелка вправо 13"/>
          <p:cNvSpPr/>
          <p:nvPr/>
        </p:nvSpPr>
        <p:spPr bwMode="auto">
          <a:xfrm rot="1344937">
            <a:off x="2533853" y="4151706"/>
            <a:ext cx="854728" cy="432048"/>
          </a:xfrm>
          <a:prstGeom prst="rightArrow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099" fontAlgn="base">
              <a:spcBef>
                <a:spcPct val="0"/>
              </a:spcBef>
              <a:spcAft>
                <a:spcPct val="0"/>
              </a:spcAft>
            </a:pPr>
            <a:endParaRPr lang="ru-RU" sz="2300" dirty="0" smtClean="0">
              <a:solidFill>
                <a:schemeClr val="tx1"/>
              </a:solidFill>
              <a:latin typeface="Segoe" pitchFamily="34" charset="0"/>
            </a:endParaRPr>
          </a:p>
        </p:txBody>
      </p:sp>
      <p:sp>
        <p:nvSpPr>
          <p:cNvPr id="15" name="Text Box 7"/>
          <p:cNvSpPr txBox="1">
            <a:spLocks noChangeArrowheads="1"/>
          </p:cNvSpPr>
          <p:nvPr/>
        </p:nvSpPr>
        <p:spPr bwMode="auto">
          <a:xfrm>
            <a:off x="899592" y="5589240"/>
            <a:ext cx="7374582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ru-RU" altLang="ru-RU" sz="1800" dirty="0"/>
              <a:t>Расходы </a:t>
            </a:r>
            <a:r>
              <a:rPr lang="ru-RU" altLang="ru-RU" sz="1800" dirty="0" smtClean="0"/>
              <a:t>бюджета муниципального образования </a:t>
            </a:r>
            <a:r>
              <a:rPr lang="ru-RU" altLang="ru-RU" sz="1800" dirty="0" err="1" smtClean="0"/>
              <a:t>Парабельский</a:t>
            </a:r>
            <a:r>
              <a:rPr lang="ru-RU" altLang="ru-RU" sz="1800" dirty="0" smtClean="0"/>
              <a:t> район </a:t>
            </a:r>
          </a:p>
          <a:p>
            <a:r>
              <a:rPr lang="ru-RU" altLang="ru-RU" sz="1800" dirty="0" smtClean="0"/>
              <a:t>на мероприятия в сфере культуры и спорта в 2015 году предусмотрены </a:t>
            </a:r>
            <a:r>
              <a:rPr lang="ru-RU" altLang="ru-RU" sz="1800" dirty="0"/>
              <a:t>в сумме </a:t>
            </a:r>
            <a:r>
              <a:rPr lang="ru-RU" altLang="ru-RU" b="1" dirty="0" smtClean="0"/>
              <a:t>57438,4 тысячи рублей.</a:t>
            </a:r>
            <a:endParaRPr lang="ru-RU" altLang="ru-RU" sz="1800" b="1" dirty="0"/>
          </a:p>
        </p:txBody>
      </p:sp>
    </p:spTree>
  </p:cSld>
  <p:clrMapOvr>
    <a:masterClrMapping/>
  </p:clrMapOvr>
  <p:transition>
    <p:fade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1"/>
          <p:cNvSpPr txBox="1">
            <a:spLocks/>
          </p:cNvSpPr>
          <p:nvPr/>
        </p:nvSpPr>
        <p:spPr>
          <a:xfrm>
            <a:off x="323528" y="116632"/>
            <a:ext cx="8382000" cy="553998"/>
          </a:xfrm>
          <a:prstGeom prst="rect">
            <a:avLst/>
          </a:prstGeom>
        </p:spPr>
        <p:txBody>
          <a:bodyPr vert="horz" wrap="square" lIns="0" tIns="0" rIns="0" bIns="0" rtlCol="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3600" b="1" spc="-150" dirty="0" smtClean="0">
                <a:ln w="3175">
                  <a:noFill/>
                </a:ln>
                <a:solidFill>
                  <a:schemeClr val="bg1"/>
                </a:solidFill>
                <a:effectLst>
                  <a:outerShdw blurRad="50800" dist="38100" dir="2700000" algn="tl">
                    <a:prstClr val="black">
                      <a:alpha val="40000"/>
                    </a:prstClr>
                  </a:outerShdw>
                </a:effectLst>
                <a:latin typeface="Calibri"/>
                <a:cs typeface="Arial"/>
              </a:rPr>
              <a:t>Расходы на социальную политику</a:t>
            </a:r>
            <a:endParaRPr kumimoji="0" lang="ru-RU" sz="3600" b="1" i="0" u="none" strike="noStrike" kern="1200" cap="none" spc="-150" normalizeH="0" baseline="0" noProof="0" dirty="0">
              <a:ln w="3175">
                <a:noFill/>
              </a:ln>
              <a:solidFill>
                <a:schemeClr val="bg1"/>
              </a:solidFill>
              <a:effectLst>
                <a:outerShdw blurRad="50800" dist="38100" dir="2700000" algn="tl">
                  <a:prstClr val="black">
                    <a:alpha val="40000"/>
                  </a:prstClr>
                </a:outerShdw>
              </a:effectLst>
              <a:uLnTx/>
              <a:uFillTx/>
              <a:latin typeface="Calibri"/>
              <a:ea typeface="+mn-ea"/>
              <a:cs typeface="Arial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403648" y="836712"/>
            <a:ext cx="603331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/>
              <a:t>Основные направления расходов в области</a:t>
            </a:r>
          </a:p>
          <a:p>
            <a:pPr algn="ctr"/>
            <a:r>
              <a:rPr lang="ru-RU" sz="2400" b="1" dirty="0" smtClean="0"/>
              <a:t>социальной политики</a:t>
            </a:r>
            <a:endParaRPr lang="ru-RU" sz="2400" b="1" dirty="0"/>
          </a:p>
        </p:txBody>
      </p:sp>
      <p:sp>
        <p:nvSpPr>
          <p:cNvPr id="56326" name="AutoShape 6" descr="data:image/jpeg;base64,/9j/4AAQSkZJRgABAQAAAQABAAD/2wCEAAkGBhQSERUUEhQWFRUVGBcUFBUYGRcYFxUXFBcVFBQXFBYYGyYfFxojHBUUHy8gIycpLCwsFR4xNTAqNSYrLCkBCQoKDgwOGg8PGiwkHyQsLCwsLC0sKSwsLCksLCwsLCwsLCwsLCwsLCwsLCwsLCwsLCwsLCwpLCwsLCwpLCwsLP/AABEIALcBFAMBIgACEQEDEQH/xAAbAAACAgMBAAAAAAAAAAAAAAAEBQMGAAECB//EAEUQAAEDAgQCBwMICQMDBQAAAAECAxEAIQQFEjFBUQYTImFxgZEyobEHI1JyssHR8BQVM0JigpKi4SRTwhaz8UNjc5PS/8QAGQEAAwEBAQAAAAAAAAAAAAAAAQIDAAQF/8QALhEAAgIBBAEBBQgDAAAAAAAAAAECEQMSITFRQRMiMmGR8BRxgaGx0eHxBEJS/9oADAMBAAIRAxEAPwCqN4a/ZJT4GPUbGusTkiSmShJtJI7Cj4lNvUGiU0ycHYPhXBqZ30VZGGWj9k6tP8KxqT/UmYH8oolGavp9toOJG6mzq9wk+sUwGHrZwQN4vz4+RrauxmgfDdIGF21aDxCrf4pkgyJEEUtxWXatwF/XGqPBXte+g05RoPzZcaP8CtSfEoXH2qOzFosArsCk7OLxCP8AbeHCfm1n+qB6TRac8bBh5DjJ/iB0nwI3oNGoYReTvzrquEJSsfNrC/qm9abZUmxJ89+VABOmuwahU2DxPkaxlsj96Ryt8aJiZSKicRAlPZI9PMVMKeZSy0lpTp0rUmUqZX7Kkq5GOyreLnY7UyjYG6K61iTHaTI5j7xRbJSrYg1yGQPZECZjeJ76xWFCtxfmLGhRiR3BA8KCdwhG1GoUtOx1jkbH1H310cWkmD2TyP3HY1mkw2JlIPG1YE0Zj2lE9nTHfXKMEqJsTx5eVI4hsgiuSKmIHGxrmRQoxFpoRzLUkkkqvff8xRqq1WMRhusiuyKjcWAJO1YxpQrk1jb6VbGa6IomIyK0akrg1gEahQeJxukxpUT3C3rRxrg0DEDaiQCQRPA10U12a1RMRFFZXdbogJ0oimDzXZNcdXU7jdjWQ4C2L1KTWFmuotShRwYmtpTPf8a70VtxvuoWGjQSLR5it6REARzA2807H0optiwkV0cHaNvfTWChO7k7dlBASfpNktkf09n+2pGuvR7D2pNuy8mf70SfUCmTuH0pueG9L8XnzDZha0g8uPoL0VZm+yVOZQJdw6k81tEOJ8ezMVJhscy5+zeSr+E9lXob0Dh+kWFWoAOJB2BMpPkSB7qNxeVIcEqCV8ioSfJYhf8AdTfeLs+ArSRwrtDnfvv3+NJF5Wtu7TriP4ZDif6VwQPM1wnM30mFoS53oOlX9C4J8pogosClECwnumK7Q5O4I8Yjyg0mY6RNE6VEtq+isFJ99MkYgHYzRsDROqp15G4tlTlkhMEBcp1/UkQo7WoPXReJzt1TakLKlgkL7wQIkeUDlaimvIHYGrDx7J8jcf4rEvxuI79x61yy/q4EeIijMIwVqCUiSZ4gbCTv3A0vIQRxueFBvlKTcx407xuWrRoVOnVqSRxSURZaT3H31F1se0kH+JN/VO48poNGsVFryqMpp4vFJIggEUvfaSLg+tLQbAwK0U1OlIO1cqTWoxBoitFNTxUL7BIsSO8f5rUAjUKjNdIZgbk95rZRQCQE3rCKkKa5NAxA6hXAx41y20RuZNTmoXVEbAnwrGMrdcomLiO6sogGfSHHqYZWtISSBaRxkDn31WWvlAXEONJPMpUR6JIPxqwdPVfMK4bfbTXnGmunHFNbkskmnsXZjpqwfaC0eKZ4c0E0yazzDrsHm5PAkJPoqK840VooovDFgWWSPWmCDxB8KI6i4rx9klN0EpPNJKT7qZ4bpHiUbPKI5KhXvUJ99J6HTKLP2j1lGFsLcK7DF688wXyi4lHtobcHgpB9ZPwq9vZhqy8YkjTraC9MzGoTE2mpyg4jxmpcFJ6YdJCVFpsxHtEfCq3lWXdcpQJVbSZET2tW8gztURlRJO5MnxN6f9CsNqW8eXVgeYd/x610Vojsc965bi9zo3eAvebKTHqUk/Ci8ozZ7BEByFsEwQFBWnvbHtDwiPOrO5lwJO3s8RaARSLpaxpQLQCR52J+73Uik5bMZxUd0XdCEuISpBBCgFA8CDcEUC/hOdKfk3xxUlxgn2O2ifoqMKSO4Kv/AD1bl4bnUpRp0XjK1ZX3sGCIIkciAR/SZHupf+ptMFsqbN/YUQNyB2VSn0irWnLirhUy8hMSKKs1lOTjMQ3xS4ORGhXqJT8Kma6SAftEKb7yJT/WmRTXHZSpFyKBThAT9+x9aAQvD5ihYlKgocwZ+FEsY7QpKhEpIUJuJBkSONV3GZMkGQIO+pPZV6pifOag+fQOyvUOSxNrR2k35/u1q6FZasbmq3XCtdyrc28rchUYeqtoz0j221DvT2x/bceYFG4bNkLEoUFeBrO/IEWg5U4WC8dOiJTJAUqFBJ0cbTtypctsEXEihTmbhSElZKUzpTwE7wKiOJPOhaNQfoSRAHpXDzYRGo78ONCJd2M0Q48HFdgFE7JJKhMfS3E99GgWZ1yRtXC3hVbx+PxGtSUpSAkxJkz4XoWcSrdyPAD8KFjUWdShTfHZ5hOp0IwwSuAOsU4oweJAsP8AzVCTlbqvacV6n8aJa6Lg3USaylQrjfIavNGpjrETy1CpA6DsZpPmGQITzoXCLW2oI3BMD8/dQpPgJY4rYbnaumWANyTU3XgbUVFeWLYKppX0SfMfjWVOXu+so6YmtnPygN/6cnvQP70154Kv/T9//THj2kfbBqpZGwFm4BPCeFXg9MRJx1ToXiugmrDi8s7clxtOr2ZJE6QAeFSMZNP+2rwUk/EzW9V9BWKP/SK5orrq6uLHRpB9pB8ifuqRfRFo7KUk/WB+IresvKY32aT4af4lK0RXrObNBOQNDj+jtA//AFiqq90DJ9l31RPvChVuzk9blqcM3+0ShCO1ZJ0JCSZva1SyZoNrcrD/ABcqT9k8nCatfyfIBGInfW3HgEmY8lGq3isIppam1wFJgGDIuAoX8CKs/wAnqZDw/wDcBB7w3t7zVsjuNnLFNSplnGH7ZnYg/wDEz3/4iq305wwDaY2623k2qftVacIg6zfYQL7WBt6VXenYgNoJJuVX3AgAT6+6ow95FZ8CXoCdOYMj6YcQfDq1L+KBXob/AEhwbbymnH0oWn2tWoATwKojlx41S/k9y5Ssyw5CeykuFRsIHUupG+9yLCoOmOTPfp2IV1S4UsFB0q7SdCRIttIPpVZRUpfgJGWmJ6bhMY04PmnG3J4oUlXwNEvIUB5V4YMF2u0LjmLj12p9l2Lfbuh95NojWopj6hJT7qPpdMHq9nqWKRYJUOFV3F4AoVbY1voXmuIxOJ6l5YcT1a1yUpCpSUxdIFrnhVmzHLYqMlpdMrGSa2KY+z3UG+iBTvMEEG1JXXptBmORHAE+UyKWrC5JCwsAnyoR7LwTcX4Hj/Vv76ZaZIqR9u1BNjNAmHwziY0q1dyr+hkEec04DfdXGBa7XkfupnjcKlBAStK5EynVA7jqSL0ZOhELvIelOcr6QJYZUlLSS8VSl4gEpBABEEcp7u0aVhscK11VKptBcUxfiWCtVh4+dbaypXI0S49oJMTbw40G+HXdp+qJj0its+QNtbIOZwAETHfJFEMtp21JnjcUiGUYgj9mv0/GpEYFbZBdEcttxzpfZX9g3fkmzxqFEcwDSzL2/nBzg0zzrFoU2SFgrCY3vx9aW9F87LGISu5MFIAAJJVYQOJoxpsNuhqMKv6KjeLJO52FdHK3f9pz+hX4VYnemzzgSCh2EqCxISIKbjnUg6R4h5QT1apNrqA8zVlDH2S1z6Kt+rnPoK9DW6fZlnrTDhbeSoLG4kcfGKyjox9m1T6Kt8oOGKcN/Mj7X+KrnRpiQY5D4mrj8qEfotvpo+1VV6Hmy7xYD4mnj7gZP2wjOU2bnkv7RH3V1l+ROPI1I0jklQIn+bh6Heh+k6ll1ptAKipCuykSSS4sWjapUZXjUMl0rUhKL9mAEjilUJsRPEjzpN0tnX9jJx3tWMcXk68OUhcAkSCk+FuHMetYMUseypQ/mPwmk7ecrWRrlRsLkk0wdzAIAJTvvuIPK4vVEnW5NuLZFmOLdj2yJm4AmwJ3ieA416zlGV4PCsJ/SEuuqcW2AsrUohTuhAAIUNKdR2HM15Dj3daA72Qka0xqSVyUqM6AdQT2dyOIr2bpMyAwz3PYX3PNVLK6orjfNM8MzR0qfdUTMuLg/wAIUUoHkkJHlReRZ0rChYShKwtWq6imOyExsZFhyoF1QKieZJ9TNaCh3V0OKaojqd2Xfo90g61TmpsAQkC+o982EbC+9zzqDP8AFtlyAgWgEmZm0RBoXociS4fq/fQebKl8xvrjxiPdSKKT2C3a3LB0NCP0xCp6tKdUqKrXSQkRvvUvTFvqsSlwOE9ZJGqQQUgAiOVxG+/cRRmQdElu4Z3UwoLgrYeKgntoSdKJ3SCqCTHwpX0nyLqXsICFnUyFLKu0guSrXpVJBNhqHOOdDfVZttNA6MydUmZ1JmLwftcKe9KX8EcOyMKgJekdbCVCexe+x7QG1KmWdI7MplUER2YMmb2ijMcnREoQoXAltBnv2ms21xRoqPlMJ+TPFITjtS1pSCy4AVEASSiBJ42PpV76QYd11A/RXGgQZUVDWFJg2EEQZi9eVYQMuYpDLiOqSoXUgWST7Mhbm2+wJ2tV9wXQhlpZ1vOBMHtAJEHhsknnU5Sk3Tr5llGCV21+H8iZ7KMfuvDIWOba9/I7Umx2K0Eh1tbRAkg6THHcGna3oJBJItxP0QeBA50BmKk9Wsx+4ve//pqNciypv4fXwGpoTIUlwakKBHPb4102wo238L/Ci2mkhgaQB7A/sRNcYVF66VETVZp7DEoISopVAgiJHaTzFCIXikD2kuD+IQT5i3up4ts6Z5Xv4ipl4VShGgyN4ExxvWyV5DBiBvP1JI6xlQ70woem/uqx9W4+yX0NHTBSNKNICohMgCBcjhelWOwMESCPKjGelbrTfUJchE7RfcSJ+6jjjB8gyOX+pWWcKtT4L7kaFAFKgbm5IASIFgauGVZ40VJDSSsoOohOqFp0kEEae8G44VWMWuXVqPFalf2r/GuujT2LaDjmEbCirq0SpKlTdZIAHO3a2EDnTTxQbsSEpN03semP9JsIWUKUphsqJCkqWolETvCZ4e+qN0mxbLplCwpCVEBTYMKOlKj7fKSPKqWp1aipTgKVKUpWk7jUSYuBPjxij8IuGAP41H3JFF4MfhE/UmvLAcwgG0wRN4ncjh4Vasp+T95l7CvuRpDjDsAoMgKQqPat6VU8yV2h9UfFVO8sASpkjgps+9NTxwWqXwKZJPSi/ZvjcPiHUqaTpSvsk6CntCJ1WjiDPfU6sqTh8S2A4hYVpPZi2+/54VXi/DKQP910/wBrQqLK8RLqDOyhTa0S0sm6VlDuJUpN47JtsUkgj1rKjzIy4o95+JrKW0PQu+VbC6MMBM9tHxNVjoZhipKvEfCrh8rqIw44y4n/AJGqt0DT2V9xH2R+NWj7gZe+PcHhwH0qkBWkp4SR1i5F/E1a3MElQUQASJSqTZQG0gC/Ed80ky3J0uOBat5CQe4LcWamwjKiChBJWpYPZ2SmUklZuBY7V4OTPWZ0+H+R3xitG4jxmTttvhIQNKtK0WB7Kri8cwR5VHn+WamvmkiQoE7CwB577i1EdJElrFaZlISCgk/u6ljyEhQjurjC5m51etC0p1A2gEEeEX4R4V7Mcl4lNbnHoTnpK4/gSmyxCiD6FJivcOlsdQmODrH9rqD91eR5sVLdbKtN0wdICYUPaBSNrq48K9c6XJ+Yn+Nv7aanllqimNGOmTR4ElFqHdbog7CoSLmu45i19Am7O+KfgahIUnHIJSY64ESLEa4m+4/CpOhIkO+KR7jTdTcrwwE3cVflc+nLzqTdS+uiiVx+uy/Jz1vC4dlp/wBl1LhIgknUo7xw7SRS3FPNP4VxCFBZaKX0SCFIlYbVBKj+6ulfTPFhS8KkmdGHaJH8SyVH3aaBybHhK3R9JtaPPS2se9NOsa02c8srWRr4kGbOkkoSQnSfHwFu4mhs/wAYUlCkxMrB79JArvFNuKWpaWnFAqPaQhRTa24EcKW5vPWsyFJ1OuWIIlMBUieHZ3pa8lEyAtu/pjThUpkp0mJcAWEq1CdII0kyDNe0YzES2pRESgqA5GL/AJFeSZiorDHbSCdwTYAqURN7bRJ21GvT1YnrGFKkHsBQI4pKAkeZ0nztSPco9kUcY8LMjaYMg8Ex8aHzN75pUclf9s1CwuJJsZ/41BmC+wrwP2DXjv3TvUQvAOyzH1fspqZpqgsqV82Pj/Kmm+Ganyr1ce8UcktmwlLxb0qHMBXeCbi9WXB9KfmgOrM6gkgxCwoLJkQLn7xVWzN3Q2DAPaG/nwpfhs8RrW1ClagjSTFlSfSwjetkjvdGx1VMt+a52y4pt0tSdUqSrSUn2U8rilmNzbDuIWE4ZsELBBJJVKluBUHfZCT3knwpXjcWhTKS0sK0FCVjktQTqTcDYlI++kCMaSpU2lSN+5ThqUYLe15LZaVaXtRHi3/b/nPuVVyyDMGgwhtRWrqhGtpNjYBSFuR7WoHsjl31Q8ZdLg5hY9yq9H6P5ilrBQLJSFd90k3rq5OW62aKX0yfQvQtDqSG1nD9WYS4AWw4glEDsgpcvHFNKMIolIH8R+CaYdNcrcezJbjSEklDZV2m0k2WCYUoE2SNp2oXA5U6CQpEKBkjUiQCExsq0i/nTPgny7As2TDhHID8asGDWkJRa4LZk/WTVdzc/OK9PQRTFnHgaBeZRfwUk2qGPmVlci9mJNm2erQEaSkArdJ0gKmzUXI8aYZTm7Sw2UFXWa9K0kEAAxoIUbKJ7VhtFVrNoVp1KIMq2GrfTxBttW8jGlaQkk/Op3EbJJ2p9KWO6Fk250XjELlRrK562sqCQ4L8qxjCt97o+w4fuqsdDv2a/rj7Caf/ACpj/Ttf/KP+25Vd6Jj5tf1h9lNdUfcJv3y24LOUthYKu2EqUlAF1EkgQeEk1YcmxxDB0skfNqidIkosBIJ/IqoZewCtwn/ahN4vqNu6nuW4cfo1wAShaQFvqIlUQInj+d68L/Iw44u2rvv+JRO+Ek1TbVdKwPpohT+JYStKUBQdBKVaiUpDalFXZGnc8/aNDKxpc0sBCWW02aAiVxCNWqbggzbhUeaYhr9IYIU0NaXWjoEQXG2UpKid+2gp8SaS5HgENuBCEuANOIDinFdoklIjq09hIO49om166Me2JJKqWy37fbf6sZJJ7eXu/PC6LEMQp93Q8gBOsdQ6dKVmIkXMuAwoyBAr0Dper/TKPej7YrzTImuvxhxDoUkIWAXdRKXNQAbgLBJJBREKAExHL0Ppc7OEX3afcoVR7OkI91b+J4cBYUO8qDROqAKCxxr1Tzy19BPZd8U/A0TmGKUlOHUkkEKcIPgaA6CvAId+sn4VrM8WrS2FQUpUooPGFAEpPcDqPmedSauX10Vi0o/XaL+3hyoNLcbDy+yCtSkidIkC8bCBvwrnNM0CP01sKwyTpSsIQSpXsJ5akz2eYqjrxg0oIT1i0lQkuxuLRpXNrHhtRqs1ZC1h1hPWFIQVJOpKSU2J+cJMEzvPZNqnX3jOzMq6QvlKUpdCEzcCxvYyBz76bZrqfUjrHAoI1BMJBISREAk28ap2WOaCQYkKM+R+FWnBY0lShA4i3nUss3F7D443yK+i+XtL0620KlsFUgEErWBN+4RT/oywoJfvCQEJ0JACdRUolQAuD2jEfSqnZU682B1akgEBPtp2BsDMxXoXRrBaWHlKIKllCjBkWNoI4/4pk3dFsiWhu+hH+h6EkX53MzY+tA4xPza5MmD7kH8acYjDqVcEiAPgfz50lzOUocvPZV59givKTtF2qCsma7AP52FOcMm5pX0fVLYPjTbDmTv+b16+JeyjgyPdnHSho/o6Y+mn4Kqs4LCJDgWsTxi942ChNx6bmrFn4W4hKUrSk6gZUkqEAEbBSb3HGlbeUq4vX/hQB8SajnnNSqLK4IxatkCGVdUpsdkqcS5INrET3j2Raol5K5rC9SbrQYvNpSb+Kppk3k4/3nT5Nj/hXGZ4cNtFQccKhESRHtDgAK545MifKOiUINeRBjjAc7tXxIrpjOlpYSErUAUpEcDI7UTveo3TqCgbzv60CcnaIjT/AHK+811vJGqZyxjJSbSTDsvxqnMelSyVktlJuNhqtbx99F5hmJQ+52gntbKUJ2TvP52pMMpbGwPqeFQZlhwrSDNhzue8nifwo+pFhqSd0jMU/qUVHjPxNR4d2QAAZkgi0SNiD+Y764CYAHIVJgjCgNxNpiRuYmNr0IyStgnFyo6xrqQEzEx38hO/h8KKyRztt8Pnht3NrP3Uvzz2kCEiEm95OpRPa4W2ERapMkxY1olUkOFXGw6sge+avqvGQpqReUPiN6yvP8VillajrXuY7SuZ2vYVlSUBrPS+n+TOYllCWxJS5qIttpWnie+q5keWKYQpK/aKpItaAE/dXoOKVCaqeIVK1Re5vVIt1QrS5E+ZJvIBlKZkRMau8UxyopLQOl1RJA0p0b37hH+aq3SRxQfgLUBpTYKIG6uAP5ipMtUpTahqWb2GpUegNCMLRT1dJ30tblwgBUJSDdU3JUrhxuPxp/0ezZx1jVilAhotkOaEqWpOsBAXcfvaYJB38TSHD9GXoIOnQTqibxMxtT/J8r+ZfRiCUa1sFIbhRhpS12CrESE0meCcUhsORqbYyy51L+OYaBPUBovtthIQkFtUJ7ImYPA7EbCrT0tEYRz+X7QqsZY81hlakkqKSso6wIQEpd060JKVGxKQq+xB50zxvSnDvNFDlp0yQoKEBQKoi+wPCuXZV8C9Sk3tyeUOqoXGq28K9ed6O4AJBRhye9RX62pdneBYB+aw6Ei3Da1/avauj7bC6JfZJ1ZS+jWapblAbkquVEyDECwi1OcXnTZADjKCBx0wdo3F6kzjENpaJSEpV2YACB+8mZi/OqxicQVVvV1bjRxaUNWTgFKKlthIFzKnFA3sNJO0kf5rtGPy9B7MwNgELjeYMmDVdAJCvAfaTUPUnkfSnU+xXi+qX7Fnd6Q4MGUMrPcBA5AXVtTTKcxDgC0p0gn94ibGLxtVF6k8jVhyzIVuNJV1ulJmEwSRcj6Ue7jU8so1uNDG7AcW2+DAEpHsk6RHEcRtPGrllvStpOFbQ85LgSjVMGCCCQNHAbeVIf8ApZAN3F94hIHwmm+AyRDYCkoCjuCq+8j763qp8GeKuX+g2WoxdKTbeL7c6SY7DEpULCQRseI8abOP0K8+L1xKuizXxBMubWhEAzvw76KZDk2XHkKkw7gipkKFdsXaOeS3BMbl5c06nHJBsUqKSJ32rr9SOTCcS6OXsK+0k0a4mYjnThnAK1JsJVtxppbCxK41lWJHs4nV3LabP2QKBx+DxWkhamlC0whSTYg27VXfBYFRe0gCbkgiBYXmYpfmzBTMxvwNjSrceWx5xiMSpsHUkzEwAefh4UB/1IgWKFj0+8ir06AbEUMvBo5VnFeUJb8MqbeftH6Q8h9yq5fxiFAEExfgedWZzK2ju2g+IFQqyXD2+bA8CR8KWodMNz7K066BF+Q48dqjwmZN6wSqwkmx5eHhVnXkGHP7h/qV/wDqtsdFcMDOjhxKj37EkUYqPT/IzlL4EOBxDTgstPnblwNxR+GwSZEQd+XKpEZe0nZCfQV2crZV+4mhTrZAteWCryiTtWVN+oGuGofzK/Gso0wbDfMMwcUk6dXnpHuE1Sf1i6ybjSOYJWPMcPSr69iUxtStxxHFKfQVD1ZLk6ljXgq6+kQUd2ye4SfiambzN0+why/0WTHroqwpxKU+yAPAAVL+se+l9V+E/mVUEuvkIEoxatmnv6kJ/wCU1J+osWr9xA+u6fuSadfrY8DUrWOUpKt7Rx74pHKXS/P9x7S8/p+wpa6Jv8XGkeCVK9+ofCnGC6PtJjrClcb2UAfRdqxt+SAeNFYtISgxS1JoOtLv5h68ySLDhbyoLGZog7++IpAp1U71ypcm9K8YPUC8bh2nbHSaT4joshXsq0+R/Gj22RuJrtWocDTR1R4Yr0vlAGA6IgKPzpNoI0jmDvPdR6OjLY3Kj529wHxrvDvESTRH6WIvRbk+WZNLgjTkLI/cHnJ+JNGs4ZKUgJgAbCAPhQRxg4GakRi7XFDcDaOHcOOVMGG/mo5RS1LoJ3o9p8Bs73NXg2SnVAbrR50I8DFEOOnhQrijU/JrJWXBFENuCgEqqdo11RIyG+CSFuJSTEnern1KevUAkQhBF1KEwnc+J4d9UXBDtC8U7XiVaipJG0HcGCIppKxUx50W/aOyIOlXbBsAOFIs1BM+M7ijMhdUNW0KEEmI9K6x+XGCYSRe6SKvjxkpzop7s1EpdEYpu5rks2pZx3DFg2sVC6ruqfRc1CRepNFDhKONTsxNRkUTh2rjh408RJM4cQJqdTGkp7xPrUysP4eI2rakbTygVdrYje4Mo99ZXTiTNZSUNZxjH4FLesmp8wVbegm5NcLO5MlcPwqRlFq0hsmjGWrVO6GBlJvaimbCK0puCKwq50bsIS2AVDupnjEjRShCr2pq+72O+sgMQrTXJSDW3HO6oVKPClMENpra6FbJG9FIVMU6iDUdtuW29a04nefhRLgTIFROp3otJCarF5TwraZ2muigzWpINbkJPhxemKkwmKX4dUmj1m1OuBGCOpqFxNqncVQy1cql5HMAqRuKi6w12lVUTYjGOFTfep1qg71rKWpV3e616ixLnaNdUeCD5LFkElUEap4UxzvLU6SoBSbXHLx40s6JPHrE2O8VcemGHT1MosrkJ/M12RWxyye55TiXjq3nxqZKjHOoMQIVReHY1WFQlyXjwLVkyaiUaMxLEGhVKqEuSqIULvR2HdoKZ5UbhmhO9NBCzYxm2wHhWpPcaZYPK9Seyq43SYHpeoXWQkkFNdDWxBPcUOm9ZUzumeP58qyplLE2OoZtNEYsztQqDXmNncgxKv8AxRDTlqBSn8zUqFRUWOTPPxwqMvE7Vw8q3fUZXFUjdAYS2szvTDEOnTSxoTR6k2im4AKHjfv41EHanfauaHUxxo3ZiZpyaJbNxegG08eAolpZ50fuANXEce6hXKmD1rmoHnO+jYlEIJFbDgNcDxrRF6yQQpmKJL1jQbO1dlwjjRNRwomolqrFu1wVUj5GO9Q51sRz91RC1YimTA0O8nx3VncwRBqB9faPeaCacipd+Jnj/iuiE9qIuG9lx6IEhxB2SVaSRfyPn8as/TnFSgJBHG178vCvN8rxOhQO44iYnup7nOc9ckGIi3tTXoRao45RdlZxCiTemmUIQSNUeZI94FqUvb7U3yBAU4kKMCdxc+nH8+NQv2i1eyB5q8nUQlMD19b0pdNWPpXp60wD3zPnE8O7h3VXFLqWXZjQ4OW1XpngzcWpaFDlRuBXB+PLz7qOMGQ9AyDLtSDA7USkzB481ClWevKSYUgDvAifS3pVo6CLBSd9UcRI3Jsf3d9u4Ui6aY09YoQQJuANztJ/PCux8HIuSnrfE1lDuOXrVSpFRQ84DzrlCh31usrypI9BE6F1IF99ZWVDyUI1mo0XrKyrx4EZO2u9vKilvxE1lZRaRkwNbgnasS4OVZWVNrcZGiQdrVk1lZToDCELtUZE1lZTCnLY8PSpigd3pWVlZmR0hFaWk1lZS2MDu1zWVlBhR0mukmtVlZGZ3XaFGbVlZTxYjDMHJMRvwFGYttQgcvdFz8ffW6yu+L2OWS3FylzvXbGKKTKSQe6tVlSvcetjeLxWu5UTPOglt99ZWUs2FHGrzorCPQoR4x48jwrKynxMTIeq9E8ybLWrYkBGoAyCdgofePdVV6WK+cJJM+JIPvtW6yu7wca5Kk6TNZWVlTKn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59394" name="Picture 2" descr="http://interinform.zp.ua/wp-content/uploads/2013/03/%D1%81%D0%BE%D1%86%D0%B8%D0%B0%D0%BB%D1%8C%D0%BD%D0%B0%D1%8F-%D0%BF%D0%BE%D0%BB%D0%B8%D1%82%D0%B8%D0%BA%D0%B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3068960"/>
            <a:ext cx="2376264" cy="1668666"/>
          </a:xfrm>
          <a:prstGeom prst="rect">
            <a:avLst/>
          </a:prstGeom>
          <a:noFill/>
        </p:spPr>
      </p:pic>
      <p:pic>
        <p:nvPicPr>
          <p:cNvPr id="59398" name="Picture 6" descr="http://spc-grodroo.grodno.unibel.by/sm.aspx?uid=176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96136" y="2780928"/>
            <a:ext cx="2585087" cy="2160240"/>
          </a:xfrm>
          <a:prstGeom prst="rect">
            <a:avLst/>
          </a:prstGeom>
          <a:noFill/>
        </p:spPr>
      </p:pic>
      <p:sp>
        <p:nvSpPr>
          <p:cNvPr id="17" name="TextBox 16"/>
          <p:cNvSpPr txBox="1"/>
          <p:nvPr/>
        </p:nvSpPr>
        <p:spPr>
          <a:xfrm>
            <a:off x="683568" y="2348880"/>
            <a:ext cx="27510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Социальное обеспечение</a:t>
            </a:r>
            <a:endParaRPr lang="ru-RU" b="1" dirty="0"/>
          </a:p>
        </p:txBody>
      </p:sp>
      <p:sp>
        <p:nvSpPr>
          <p:cNvPr id="18" name="TextBox 17"/>
          <p:cNvSpPr txBox="1"/>
          <p:nvPr/>
        </p:nvSpPr>
        <p:spPr>
          <a:xfrm>
            <a:off x="5796136" y="2348880"/>
            <a:ext cx="25769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Охрана семьи и детства</a:t>
            </a:r>
            <a:endParaRPr lang="ru-RU" b="1" dirty="0"/>
          </a:p>
        </p:txBody>
      </p:sp>
    </p:spTree>
  </p:cSld>
  <p:clrMapOvr>
    <a:masterClrMapping/>
  </p:clrMapOvr>
  <p:transition>
    <p:fade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 txBox="1">
            <a:spLocks/>
          </p:cNvSpPr>
          <p:nvPr/>
        </p:nvSpPr>
        <p:spPr>
          <a:xfrm>
            <a:off x="323528" y="0"/>
            <a:ext cx="8382000" cy="553998"/>
          </a:xfrm>
          <a:prstGeom prst="rect">
            <a:avLst/>
          </a:prstGeom>
        </p:spPr>
        <p:txBody>
          <a:bodyPr vert="horz" wrap="square" lIns="0" tIns="0" rIns="0" bIns="0" rtlCol="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3600" b="1" spc="-150" dirty="0" smtClean="0">
                <a:ln w="3175">
                  <a:noFill/>
                </a:ln>
                <a:solidFill>
                  <a:schemeClr val="bg1"/>
                </a:solidFill>
                <a:effectLst>
                  <a:outerShdw blurRad="50800" dist="38100" dir="2700000" algn="tl">
                    <a:prstClr val="black">
                      <a:alpha val="40000"/>
                    </a:prstClr>
                  </a:outerShdw>
                </a:effectLst>
                <a:latin typeface="Calibri"/>
                <a:cs typeface="Arial"/>
              </a:rPr>
              <a:t>Структура расходов на социальную политику</a:t>
            </a:r>
            <a:endParaRPr kumimoji="0" lang="ru-RU" sz="3600" b="1" i="0" u="none" strike="noStrike" kern="1200" cap="none" spc="-150" normalizeH="0" baseline="0" noProof="0" dirty="0">
              <a:ln w="3175">
                <a:noFill/>
              </a:ln>
              <a:solidFill>
                <a:schemeClr val="bg1"/>
              </a:solidFill>
              <a:effectLst>
                <a:outerShdw blurRad="50800" dist="38100" dir="2700000" algn="tl">
                  <a:prstClr val="black">
                    <a:alpha val="40000"/>
                  </a:prstClr>
                </a:outerShdw>
              </a:effectLst>
              <a:uLnTx/>
              <a:uFillTx/>
              <a:latin typeface="Calibri"/>
              <a:ea typeface="+mn-ea"/>
              <a:cs typeface="Arial"/>
            </a:endParaRPr>
          </a:p>
        </p:txBody>
      </p:sp>
      <p:sp>
        <p:nvSpPr>
          <p:cNvPr id="6" name="Овал 5"/>
          <p:cNvSpPr/>
          <p:nvPr/>
        </p:nvSpPr>
        <p:spPr bwMode="auto">
          <a:xfrm>
            <a:off x="1259632" y="1700808"/>
            <a:ext cx="6840760" cy="792088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099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solidFill>
                  <a:schemeClr val="tx1"/>
                </a:solidFill>
                <a:latin typeface="Segoe" pitchFamily="34" charset="0"/>
              </a:rPr>
              <a:t>Социальная политика</a:t>
            </a:r>
          </a:p>
        </p:txBody>
      </p:sp>
      <p:sp>
        <p:nvSpPr>
          <p:cNvPr id="7" name="Овал 6"/>
          <p:cNvSpPr/>
          <p:nvPr/>
        </p:nvSpPr>
        <p:spPr bwMode="auto">
          <a:xfrm>
            <a:off x="5364088" y="3212976"/>
            <a:ext cx="3096344" cy="2304256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099"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schemeClr val="bg1"/>
                </a:solidFill>
                <a:latin typeface="Segoe" pitchFamily="34" charset="0"/>
              </a:rPr>
              <a:t>Охрана семьи и детства</a:t>
            </a:r>
          </a:p>
          <a:p>
            <a:pPr algn="ctr" defTabSz="914099"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schemeClr val="bg1"/>
                </a:solidFill>
                <a:latin typeface="Segoe" pitchFamily="34" charset="0"/>
              </a:rPr>
              <a:t>85,6%</a:t>
            </a:r>
          </a:p>
          <a:p>
            <a:pPr algn="ctr" defTabSz="914099"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schemeClr val="bg1"/>
                </a:solidFill>
                <a:latin typeface="Segoe" pitchFamily="34" charset="0"/>
              </a:rPr>
              <a:t>16679,3 тыс. руб.</a:t>
            </a:r>
          </a:p>
        </p:txBody>
      </p:sp>
      <p:sp>
        <p:nvSpPr>
          <p:cNvPr id="14" name="Стрелка вправо 13"/>
          <p:cNvSpPr/>
          <p:nvPr/>
        </p:nvSpPr>
        <p:spPr bwMode="auto">
          <a:xfrm rot="1732122">
            <a:off x="5847324" y="2600376"/>
            <a:ext cx="854728" cy="432048"/>
          </a:xfrm>
          <a:prstGeom prst="rightArrow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099" fontAlgn="base">
              <a:spcBef>
                <a:spcPct val="0"/>
              </a:spcBef>
              <a:spcAft>
                <a:spcPct val="0"/>
              </a:spcAft>
            </a:pPr>
            <a:endParaRPr lang="ru-RU" sz="2300" dirty="0" smtClean="0">
              <a:solidFill>
                <a:schemeClr val="tx1"/>
              </a:solidFill>
              <a:latin typeface="Segoe" pitchFamily="34" charset="0"/>
            </a:endParaRPr>
          </a:p>
        </p:txBody>
      </p:sp>
      <p:sp>
        <p:nvSpPr>
          <p:cNvPr id="11" name="Стрелка вправо 10"/>
          <p:cNvSpPr/>
          <p:nvPr/>
        </p:nvSpPr>
        <p:spPr bwMode="auto">
          <a:xfrm rot="8637632">
            <a:off x="2529071" y="2630980"/>
            <a:ext cx="854728" cy="432048"/>
          </a:xfrm>
          <a:prstGeom prst="rightArrow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099" fontAlgn="base">
              <a:spcBef>
                <a:spcPct val="0"/>
              </a:spcBef>
              <a:spcAft>
                <a:spcPct val="0"/>
              </a:spcAft>
            </a:pPr>
            <a:endParaRPr lang="ru-RU" sz="2300" dirty="0" smtClean="0">
              <a:solidFill>
                <a:schemeClr val="tx1"/>
              </a:solidFill>
              <a:latin typeface="Segoe" pitchFamily="34" charset="0"/>
            </a:endParaRPr>
          </a:p>
        </p:txBody>
      </p:sp>
      <p:sp>
        <p:nvSpPr>
          <p:cNvPr id="16" name="Овал 15"/>
          <p:cNvSpPr/>
          <p:nvPr/>
        </p:nvSpPr>
        <p:spPr bwMode="auto">
          <a:xfrm>
            <a:off x="683568" y="3284984"/>
            <a:ext cx="3024336" cy="2232248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099"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schemeClr val="bg1"/>
                </a:solidFill>
                <a:latin typeface="Segoe" pitchFamily="34" charset="0"/>
              </a:rPr>
              <a:t>Социальное обеспечение населения</a:t>
            </a:r>
          </a:p>
          <a:p>
            <a:pPr algn="ctr" defTabSz="914099"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schemeClr val="bg1"/>
                </a:solidFill>
                <a:latin typeface="Segoe" pitchFamily="34" charset="0"/>
              </a:rPr>
              <a:t>14,4%</a:t>
            </a:r>
          </a:p>
          <a:p>
            <a:pPr algn="ctr" defTabSz="914099"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schemeClr val="bg1"/>
                </a:solidFill>
                <a:latin typeface="Segoe" pitchFamily="34" charset="0"/>
              </a:rPr>
              <a:t>2800 тыс. руб.</a:t>
            </a:r>
          </a:p>
        </p:txBody>
      </p:sp>
    </p:spTree>
  </p:cSld>
  <p:clrMapOvr>
    <a:masterClrMapping/>
  </p:clrMapOvr>
  <p:transition>
    <p:fade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 txBox="1">
            <a:spLocks/>
          </p:cNvSpPr>
          <p:nvPr/>
        </p:nvSpPr>
        <p:spPr>
          <a:xfrm>
            <a:off x="323528" y="116632"/>
            <a:ext cx="8382000" cy="553998"/>
          </a:xfrm>
          <a:prstGeom prst="rect">
            <a:avLst/>
          </a:prstGeom>
        </p:spPr>
        <p:txBody>
          <a:bodyPr vert="horz" wrap="square" lIns="0" tIns="0" rIns="0" bIns="0" rtlCol="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3600" b="1" spc="-150" noProof="0" dirty="0" smtClean="0">
                <a:ln w="3175">
                  <a:noFill/>
                </a:ln>
                <a:solidFill>
                  <a:schemeClr val="bg1"/>
                </a:solidFill>
                <a:effectLst>
                  <a:outerShdw blurRad="50800" dist="38100" dir="2700000" algn="tl">
                    <a:prstClr val="black">
                      <a:alpha val="40000"/>
                    </a:prstClr>
                  </a:outerShdw>
                </a:effectLst>
                <a:latin typeface="Calibri"/>
                <a:cs typeface="Arial"/>
              </a:rPr>
              <a:t>Социальная политика</a:t>
            </a:r>
            <a:endParaRPr kumimoji="0" lang="ru-RU" sz="3600" b="1" i="0" u="none" strike="noStrike" kern="1200" cap="none" spc="-150" normalizeH="0" baseline="0" noProof="0" dirty="0">
              <a:ln w="3175">
                <a:noFill/>
              </a:ln>
              <a:solidFill>
                <a:schemeClr val="bg1"/>
              </a:solidFill>
              <a:effectLst>
                <a:outerShdw blurRad="50800" dist="38100" dir="2700000" algn="tl">
                  <a:prstClr val="black">
                    <a:alpha val="40000"/>
                  </a:prstClr>
                </a:outerShdw>
              </a:effectLst>
              <a:uLnTx/>
              <a:uFillTx/>
              <a:latin typeface="Calibri"/>
              <a:ea typeface="+mn-ea"/>
              <a:cs typeface="Arial"/>
            </a:endParaRPr>
          </a:p>
        </p:txBody>
      </p:sp>
      <p:sp>
        <p:nvSpPr>
          <p:cNvPr id="16" name="Text Box 7"/>
          <p:cNvSpPr txBox="1">
            <a:spLocks noChangeArrowheads="1"/>
          </p:cNvSpPr>
          <p:nvPr/>
        </p:nvSpPr>
        <p:spPr bwMode="auto">
          <a:xfrm>
            <a:off x="1331640" y="908720"/>
            <a:ext cx="7374582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ru-RU" altLang="ru-RU" sz="1800" dirty="0"/>
              <a:t>Расходы </a:t>
            </a:r>
            <a:r>
              <a:rPr lang="ru-RU" altLang="ru-RU" sz="1800" dirty="0" smtClean="0"/>
              <a:t>бюджета муниципального образования </a:t>
            </a:r>
            <a:r>
              <a:rPr lang="ru-RU" altLang="ru-RU" sz="1800" dirty="0" err="1" smtClean="0"/>
              <a:t>Парабельский</a:t>
            </a:r>
            <a:r>
              <a:rPr lang="ru-RU" altLang="ru-RU" sz="1800" dirty="0" smtClean="0"/>
              <a:t> район </a:t>
            </a:r>
          </a:p>
          <a:p>
            <a:r>
              <a:rPr lang="ru-RU" altLang="ru-RU" sz="1800" dirty="0" smtClean="0"/>
              <a:t>на </a:t>
            </a:r>
            <a:r>
              <a:rPr lang="ru-RU" altLang="ru-RU" dirty="0" smtClean="0"/>
              <a:t>с</a:t>
            </a:r>
            <a:r>
              <a:rPr lang="ru-RU" altLang="ru-RU" sz="1800" dirty="0" smtClean="0"/>
              <a:t>оциальную политику в 2015году предусмотрены </a:t>
            </a:r>
            <a:r>
              <a:rPr lang="ru-RU" altLang="ru-RU" sz="1800" dirty="0"/>
              <a:t>в сумме </a:t>
            </a:r>
            <a:endParaRPr lang="ru-RU" altLang="ru-RU" sz="1800" dirty="0" smtClean="0"/>
          </a:p>
          <a:p>
            <a:r>
              <a:rPr lang="ru-RU" altLang="ru-RU" sz="1800" b="1" dirty="0" smtClean="0"/>
              <a:t>18579,3</a:t>
            </a:r>
            <a:r>
              <a:rPr lang="ru-RU" altLang="ru-RU" b="1" dirty="0" smtClean="0"/>
              <a:t> тысячи рублей.</a:t>
            </a:r>
            <a:endParaRPr lang="ru-RU" altLang="ru-RU" sz="1800" b="1" dirty="0"/>
          </a:p>
        </p:txBody>
      </p:sp>
      <p:pic>
        <p:nvPicPr>
          <p:cNvPr id="8" name="Picture 11" descr="th_large_family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980728"/>
            <a:ext cx="1050925" cy="790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9" name="Таблица 8"/>
          <p:cNvGraphicFramePr>
            <a:graphicFrameLocks noGrp="1"/>
          </p:cNvGraphicFramePr>
          <p:nvPr/>
        </p:nvGraphicFramePr>
        <p:xfrm>
          <a:off x="323528" y="1988840"/>
          <a:ext cx="8568952" cy="4389120"/>
        </p:xfrm>
        <a:graphic>
          <a:graphicData uri="http://schemas.openxmlformats.org/drawingml/2006/table">
            <a:tbl>
              <a:tblPr bandRow="1">
                <a:tableStyleId>{912C8C85-51F0-491E-9774-3900AFEF0FD7}</a:tableStyleId>
              </a:tblPr>
              <a:tblGrid>
                <a:gridCol w="6408712"/>
                <a:gridCol w="2160240"/>
              </a:tblGrid>
              <a:tr h="360040">
                <a:tc>
                  <a:txBody>
                    <a:bodyPr/>
                    <a:lstStyle/>
                    <a:p>
                      <a:pPr algn="ctr"/>
                      <a:r>
                        <a:rPr lang="ru-RU" sz="18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Социальное обеспечение населения</a:t>
                      </a:r>
                      <a:endParaRPr lang="ru-RU" b="1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36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b="1" dirty="0" smtClean="0">
                          <a:latin typeface="+mj-lt"/>
                          <a:ea typeface="Times New Roman"/>
                          <a:cs typeface="Times New Roman"/>
                        </a:rPr>
                        <a:t>2800</a:t>
                      </a:r>
                      <a:r>
                        <a:rPr lang="en-US" b="1" dirty="0" smtClean="0">
                          <a:latin typeface="+mj-lt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b="1" dirty="0" smtClean="0">
                          <a:latin typeface="+mj-lt"/>
                          <a:ea typeface="Times New Roman"/>
                          <a:cs typeface="Times New Roman"/>
                        </a:rPr>
                        <a:t>тыс. руб.</a:t>
                      </a:r>
                      <a:endParaRPr lang="ru-RU" sz="2000" b="1" dirty="0" smtClean="0"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anchor="ctr"/>
                </a:tc>
              </a:tr>
              <a:tr h="282312">
                <a:tc gridSpan="2"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+mj-lt"/>
                        </a:rPr>
                        <a:t>В том числе:</a:t>
                      </a:r>
                      <a:endParaRPr lang="ru-RU" sz="1400" dirty="0">
                        <a:latin typeface="+mj-lt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12048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+mj-lt"/>
                        </a:rPr>
                        <a:t>Оказание помощи отдельным категориям граждан из числа</a:t>
                      </a:r>
                      <a:r>
                        <a:rPr lang="ru-RU" sz="1400" baseline="0" dirty="0" smtClean="0">
                          <a:latin typeface="+mj-lt"/>
                        </a:rPr>
                        <a:t> ветеранов ВОВ и вдов участников войны в ремонте жилых помещений</a:t>
                      </a:r>
                      <a:endParaRPr lang="ru-RU" sz="1400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1800 тыс. руб.</a:t>
                      </a:r>
                      <a:endParaRPr lang="ru-RU" sz="1400" dirty="0"/>
                    </a:p>
                  </a:txBody>
                  <a:tcPr anchor="ctr"/>
                </a:tc>
              </a:tr>
              <a:tr h="395456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+mj-lt"/>
                        </a:rPr>
                        <a:t>Обеспечение жильем молодых семей и</a:t>
                      </a:r>
                      <a:r>
                        <a:rPr lang="ru-RU" sz="1400" baseline="0" dirty="0" smtClean="0">
                          <a:latin typeface="+mj-lt"/>
                        </a:rPr>
                        <a:t> специалистов, проживающих и работающих в сельской местности</a:t>
                      </a:r>
                      <a:endParaRPr lang="ru-RU" sz="1400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500 тыс. руб.</a:t>
                      </a:r>
                      <a:endParaRPr lang="ru-RU" sz="1400" dirty="0"/>
                    </a:p>
                  </a:txBody>
                  <a:tcPr anchor="ctr"/>
                </a:tc>
              </a:tr>
              <a:tr h="381352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+mj-lt"/>
                        </a:rPr>
                        <a:t>Материальная поддержка молодых семей на приобретение (строительство) жилья</a:t>
                      </a:r>
                      <a:endParaRPr lang="ru-RU" sz="1400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500 тыс. руб.</a:t>
                      </a:r>
                      <a:endParaRPr lang="ru-RU" sz="1400" dirty="0"/>
                    </a:p>
                  </a:txBody>
                  <a:tcPr anchor="ctr"/>
                </a:tc>
              </a:tr>
              <a:tr h="295240">
                <a:tc>
                  <a:txBody>
                    <a:bodyPr/>
                    <a:lstStyle/>
                    <a:p>
                      <a:pPr algn="ctr"/>
                      <a:r>
                        <a:rPr lang="ru-RU" sz="1400" b="1" kern="1200" dirty="0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Охрана семьи и детства</a:t>
                      </a:r>
                      <a:endParaRPr lang="ru-RU" sz="1400" b="1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36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smtClean="0">
                          <a:latin typeface="+mj-lt"/>
                          <a:ea typeface="Times New Roman"/>
                          <a:cs typeface="Times New Roman"/>
                        </a:rPr>
                        <a:t>16679,3 тыс. руб.</a:t>
                      </a:r>
                    </a:p>
                  </a:txBody>
                  <a:tcPr anchor="ctr"/>
                </a:tc>
              </a:tr>
              <a:tr h="289520">
                <a:tc gridSpan="2">
                  <a:txBody>
                    <a:bodyPr/>
                    <a:lstStyle/>
                    <a:p>
                      <a:pPr marL="0" marR="0" lvl="0" indent="0" algn="ctr" defTabSz="91436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В том числе: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marL="0" marR="0" indent="0" algn="l" defTabSz="91436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2000" dirty="0" smtClean="0"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anchor="ctr"/>
                </a:tc>
              </a:tr>
              <a:tr h="512048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Обеспечение жилыми помещениями детей-сирот, а также детей оставшихся без попечения родителей</a:t>
                      </a:r>
                      <a:endParaRPr lang="ru-RU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2 282,9 тыс. руб.</a:t>
                      </a:r>
                      <a:endParaRPr lang="ru-RU" sz="1400" dirty="0"/>
                    </a:p>
                  </a:txBody>
                  <a:tcPr anchor="ctr"/>
                </a:tc>
              </a:tr>
              <a:tr h="512048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Ежемесячная выплата денежных средств опекунам (попечителям) на содержание детей</a:t>
                      </a:r>
                      <a:endParaRPr lang="ru-RU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3 790,8 тыс. руб.</a:t>
                      </a:r>
                      <a:endParaRPr lang="ru-RU" sz="1400" dirty="0"/>
                    </a:p>
                  </a:txBody>
                  <a:tcPr anchor="ctr"/>
                </a:tc>
              </a:tr>
              <a:tr h="512048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Ежемесячная выплата денежных средств приемным семьям на содержание детей</a:t>
                      </a:r>
                      <a:endParaRPr lang="ru-RU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10 605,6 тыс. руб.</a:t>
                      </a:r>
                      <a:endParaRPr lang="ru-RU" sz="1400" dirty="0"/>
                    </a:p>
                  </a:txBody>
                  <a:tcPr anchor="ctr"/>
                </a:tc>
              </a:tr>
            </a:tbl>
          </a:graphicData>
        </a:graphic>
      </p:graphicFrame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>
            <a:spLocks noGrp="1"/>
          </p:cNvSpPr>
          <p:nvPr>
            <p:ph type="ctrTitle"/>
          </p:nvPr>
        </p:nvSpPr>
        <p:spPr>
          <a:xfrm>
            <a:off x="827584" y="188640"/>
            <a:ext cx="7681913" cy="576064"/>
          </a:xfrm>
        </p:spPr>
        <p:txBody>
          <a:bodyPr/>
          <a:lstStyle/>
          <a:p>
            <a:pPr algn="ctr" defTabSz="914400">
              <a:lnSpc>
                <a:spcPct val="90000"/>
              </a:lnSpc>
              <a:spcBef>
                <a:spcPts val="0"/>
              </a:spcBef>
              <a:buNone/>
            </a:pPr>
            <a:r>
              <a:rPr lang="ru-RU" sz="3200" b="1" i="0" spc="-150" dirty="0" smtClean="0">
                <a:solidFill>
                  <a:schemeClr val="bg1">
                    <a:lumMod val="95000"/>
                  </a:schemeClr>
                </a:solidFill>
                <a:effectLst>
                  <a:outerShdw blurRad="50800" dist="38100" dir="2700000" algn="tl">
                    <a:prstClr val="black">
                      <a:alpha val="40000"/>
                    </a:prstClr>
                  </a:outerShdw>
                </a:effectLst>
                <a:latin typeface="Calibri"/>
                <a:ea typeface="+mn-ea"/>
                <a:cs typeface="Arial"/>
              </a:rPr>
              <a:t>Что такое бюджет? </a:t>
            </a:r>
            <a:endParaRPr lang="ru-RU" sz="3200" b="1" i="0" spc="-150" dirty="0">
              <a:solidFill>
                <a:schemeClr val="bg1">
                  <a:lumMod val="95000"/>
                </a:schemeClr>
              </a:solidFill>
              <a:effectLst>
                <a:outerShdw blurRad="50800" dist="38100" dir="2700000" algn="tl">
                  <a:prstClr val="black">
                    <a:alpha val="40000"/>
                  </a:prstClr>
                </a:outerShdw>
              </a:effectLst>
              <a:latin typeface="Calibri"/>
              <a:ea typeface="+mn-ea"/>
              <a:cs typeface="Arial"/>
            </a:endParaRPr>
          </a:p>
        </p:txBody>
      </p:sp>
      <p:sp>
        <p:nvSpPr>
          <p:cNvPr id="10" name="Rectangle 8"/>
          <p:cNvSpPr>
            <a:spLocks noChangeArrowheads="1"/>
          </p:cNvSpPr>
          <p:nvPr/>
        </p:nvSpPr>
        <p:spPr bwMode="auto">
          <a:xfrm>
            <a:off x="0" y="3501008"/>
            <a:ext cx="9363075" cy="79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ru-RU" sz="1600" b="1" dirty="0">
                <a:solidFill>
                  <a:srgbClr val="FF0000"/>
                </a:solidFill>
              </a:rPr>
              <a:t>БЮДЖЕТ</a:t>
            </a:r>
            <a:r>
              <a:rPr lang="ru-RU" sz="1500" b="1" dirty="0"/>
              <a:t> (от </a:t>
            </a:r>
            <a:r>
              <a:rPr lang="ru-RU" sz="1500" b="1" dirty="0" err="1"/>
              <a:t>старонормандского</a:t>
            </a:r>
            <a:r>
              <a:rPr lang="ru-RU" sz="1500" b="1" dirty="0"/>
              <a:t> </a:t>
            </a:r>
            <a:r>
              <a:rPr lang="en-US" sz="1500" b="1" dirty="0" err="1"/>
              <a:t>bougette</a:t>
            </a:r>
            <a:r>
              <a:rPr lang="en-US" sz="1500" b="1" dirty="0"/>
              <a:t> </a:t>
            </a:r>
            <a:r>
              <a:rPr lang="ru-RU" sz="1500" b="1" dirty="0"/>
              <a:t>– кошель, сумка, кожаный мешок) – форма образования и расходования денежных средств, предназначенных для финансового обеспечения задач и функций государства и местного самоуправления</a:t>
            </a:r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467544" y="908720"/>
            <a:ext cx="2263775" cy="2393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/>
            <a:r>
              <a:rPr lang="ru-RU" sz="1600" b="1" dirty="0">
                <a:solidFill>
                  <a:srgbClr val="FF3300"/>
                </a:solidFill>
              </a:rPr>
              <a:t>ДОХОДЫ</a:t>
            </a:r>
          </a:p>
          <a:p>
            <a:pPr algn="ctr"/>
            <a:r>
              <a:rPr lang="ru-RU" sz="1500" b="1" dirty="0"/>
              <a:t>это поступающие в бюджет денежные средства (налоги юридических и физических лиц, административные платежи и сборы, безвозмездные поступления)</a:t>
            </a:r>
          </a:p>
        </p:txBody>
      </p:sp>
      <p:sp>
        <p:nvSpPr>
          <p:cNvPr id="12" name="Rectangle 12"/>
          <p:cNvSpPr>
            <a:spLocks noChangeArrowheads="1"/>
          </p:cNvSpPr>
          <p:nvPr/>
        </p:nvSpPr>
        <p:spPr bwMode="auto">
          <a:xfrm>
            <a:off x="6012160" y="980728"/>
            <a:ext cx="2730500" cy="2165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rIns="0" anchor="ctr">
            <a:spAutoFit/>
          </a:bodyPr>
          <a:lstStyle/>
          <a:p>
            <a:pPr algn="ctr"/>
            <a:r>
              <a:rPr lang="ru-RU" sz="1600" b="1" dirty="0">
                <a:solidFill>
                  <a:srgbClr val="FF3300"/>
                </a:solidFill>
              </a:rPr>
              <a:t>РАСХОДЫ</a:t>
            </a:r>
          </a:p>
          <a:p>
            <a:pPr algn="ctr"/>
            <a:r>
              <a:rPr lang="ru-RU" sz="1500" b="1" dirty="0"/>
              <a:t>это выплачиваемые из бюджета денежные средства (социальные выплаты населению, содержание государственных учреждений (образование, ЖКХ, культура и другие) капитальное строительство и другие)</a:t>
            </a:r>
          </a:p>
        </p:txBody>
      </p:sp>
      <p:sp>
        <p:nvSpPr>
          <p:cNvPr id="13" name="Rectangle 17"/>
          <p:cNvSpPr>
            <a:spLocks noChangeArrowheads="1"/>
          </p:cNvSpPr>
          <p:nvPr/>
        </p:nvSpPr>
        <p:spPr bwMode="auto">
          <a:xfrm>
            <a:off x="271463" y="4365625"/>
            <a:ext cx="2497137" cy="1266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/>
            <a:r>
              <a:rPr lang="ru-RU" sz="1500" b="1" dirty="0"/>
              <a:t>превышение доходов над расходами образует положительный остаток бюджета</a:t>
            </a:r>
            <a:r>
              <a:rPr lang="ru-RU" sz="1600" b="1" dirty="0"/>
              <a:t> </a:t>
            </a:r>
          </a:p>
          <a:p>
            <a:pPr algn="ctr"/>
            <a:r>
              <a:rPr lang="ru-RU" sz="1600" b="1" dirty="0">
                <a:solidFill>
                  <a:srgbClr val="FF3300"/>
                </a:solidFill>
              </a:rPr>
              <a:t>ПРОФИЦИТ</a:t>
            </a:r>
          </a:p>
        </p:txBody>
      </p:sp>
      <p:sp>
        <p:nvSpPr>
          <p:cNvPr id="14" name="Rectangle 18"/>
          <p:cNvSpPr>
            <a:spLocks noChangeArrowheads="1"/>
          </p:cNvSpPr>
          <p:nvPr/>
        </p:nvSpPr>
        <p:spPr bwMode="auto">
          <a:xfrm>
            <a:off x="6228184" y="4365104"/>
            <a:ext cx="2574925" cy="1250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/>
            <a:r>
              <a:rPr lang="ru-RU" sz="1500" b="1" dirty="0"/>
              <a:t>если расходная часть бюджета превышает доходную, то бюджет формируется с</a:t>
            </a:r>
          </a:p>
          <a:p>
            <a:pPr algn="ctr"/>
            <a:r>
              <a:rPr lang="ru-RU" sz="1600" b="1" dirty="0">
                <a:solidFill>
                  <a:srgbClr val="FF3300"/>
                </a:solidFill>
              </a:rPr>
              <a:t>ДЕФИЦИТОМ</a:t>
            </a:r>
          </a:p>
        </p:txBody>
      </p:sp>
      <p:sp>
        <p:nvSpPr>
          <p:cNvPr id="15" name="Rectangle 19"/>
          <p:cNvSpPr>
            <a:spLocks noChangeArrowheads="1"/>
          </p:cNvSpPr>
          <p:nvPr/>
        </p:nvSpPr>
        <p:spPr bwMode="auto">
          <a:xfrm>
            <a:off x="179512" y="5949280"/>
            <a:ext cx="8640960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algn="ctr"/>
            <a:r>
              <a:rPr lang="ru-RU" sz="1500" b="1" dirty="0"/>
              <a:t>Сбалансированность бюджета по доходам и расходам – основополагающее требование, предъявляемое к органам, составляющим и утверждающим бюджет</a:t>
            </a:r>
          </a:p>
        </p:txBody>
      </p:sp>
      <p:pic>
        <p:nvPicPr>
          <p:cNvPr id="2052" name="Picture 4" descr="http://i021.radikal.ru/0806/6a/10a67ca416c6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79912" y="4365104"/>
            <a:ext cx="1696714" cy="1351076"/>
          </a:xfrm>
          <a:prstGeom prst="rect">
            <a:avLst/>
          </a:prstGeom>
          <a:noFill/>
        </p:spPr>
      </p:pic>
      <p:pic>
        <p:nvPicPr>
          <p:cNvPr id="47106" name="Picture 2" descr="http://www.vampodarok.com/cards/pictures/job/11/den-buh-1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19872" y="908720"/>
            <a:ext cx="2088232" cy="2394506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300"/>
                            </p:stCondLst>
                            <p:childTnLst>
                              <p:par>
                                <p:cTn id="11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4300"/>
                            </p:stCondLst>
                            <p:childTnLst>
                              <p:par>
                                <p:cTn id="17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2800"/>
                            </p:stCondLst>
                            <p:childTnLst>
                              <p:par>
                                <p:cTn id="23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900"/>
                            </p:stCondLst>
                            <p:childTnLst>
                              <p:par>
                                <p:cTn id="29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69000"/>
                            </p:stCondLst>
                            <p:childTnLst>
                              <p:par>
                                <p:cTn id="35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3" grpId="0"/>
      <p:bldP spid="14" grpId="0"/>
      <p:bldP spid="15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1"/>
          <p:cNvSpPr txBox="1">
            <a:spLocks/>
          </p:cNvSpPr>
          <p:nvPr/>
        </p:nvSpPr>
        <p:spPr>
          <a:xfrm>
            <a:off x="323528" y="116632"/>
            <a:ext cx="8382000" cy="553998"/>
          </a:xfrm>
          <a:prstGeom prst="rect">
            <a:avLst/>
          </a:prstGeom>
        </p:spPr>
        <p:txBody>
          <a:bodyPr vert="horz" wrap="square" lIns="0" tIns="0" rIns="0" bIns="0" rtlCol="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3200" b="1" spc="-150" dirty="0" smtClean="0">
                <a:ln w="3175">
                  <a:noFill/>
                </a:ln>
                <a:solidFill>
                  <a:schemeClr val="bg1"/>
                </a:solidFill>
                <a:effectLst>
                  <a:outerShdw blurRad="50800" dist="38100" dir="2700000" algn="tl">
                    <a:prstClr val="black">
                      <a:alpha val="40000"/>
                    </a:prstClr>
                  </a:outerShdw>
                </a:effectLst>
                <a:latin typeface="Calibri"/>
                <a:cs typeface="Arial"/>
              </a:rPr>
              <a:t>Расходы на </a:t>
            </a:r>
            <a:r>
              <a:rPr lang="ru-RU" sz="3200" b="1" spc="-150" dirty="0" err="1" smtClean="0">
                <a:ln w="3175">
                  <a:noFill/>
                </a:ln>
                <a:solidFill>
                  <a:schemeClr val="bg1"/>
                </a:solidFill>
                <a:effectLst>
                  <a:outerShdw blurRad="50800" dist="38100" dir="2700000" algn="tl">
                    <a:prstClr val="black">
                      <a:alpha val="40000"/>
                    </a:prstClr>
                  </a:outerShdw>
                </a:effectLst>
                <a:latin typeface="Calibri"/>
                <a:cs typeface="Arial"/>
              </a:rPr>
              <a:t>жилищно</a:t>
            </a:r>
            <a:r>
              <a:rPr lang="ru-RU" sz="3200" b="1" spc="-150" dirty="0" smtClean="0">
                <a:ln w="3175">
                  <a:noFill/>
                </a:ln>
                <a:solidFill>
                  <a:schemeClr val="bg1"/>
                </a:solidFill>
                <a:effectLst>
                  <a:outerShdw blurRad="50800" dist="38100" dir="2700000" algn="tl">
                    <a:prstClr val="black">
                      <a:alpha val="40000"/>
                    </a:prstClr>
                  </a:outerShdw>
                </a:effectLst>
                <a:latin typeface="Calibri"/>
                <a:cs typeface="Arial"/>
              </a:rPr>
              <a:t> - коммунальное хозяйство</a:t>
            </a:r>
            <a:endParaRPr kumimoji="0" lang="ru-RU" sz="3200" b="1" i="0" u="none" strike="noStrike" kern="1200" cap="none" spc="-150" normalizeH="0" baseline="0" noProof="0" dirty="0">
              <a:ln w="3175">
                <a:noFill/>
              </a:ln>
              <a:solidFill>
                <a:schemeClr val="bg1"/>
              </a:solidFill>
              <a:effectLst>
                <a:outerShdw blurRad="50800" dist="38100" dir="2700000" algn="tl">
                  <a:prstClr val="black">
                    <a:alpha val="40000"/>
                  </a:prstClr>
                </a:outerShdw>
              </a:effectLst>
              <a:uLnTx/>
              <a:uFillTx/>
              <a:latin typeface="Calibri"/>
              <a:ea typeface="+mn-ea"/>
              <a:cs typeface="Arial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187624" y="836712"/>
            <a:ext cx="650729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/>
              <a:t>Основные направления расходования средств:</a:t>
            </a:r>
            <a:endParaRPr lang="ru-RU" sz="2400" b="1" dirty="0"/>
          </a:p>
        </p:txBody>
      </p:sp>
      <p:sp>
        <p:nvSpPr>
          <p:cNvPr id="56326" name="AutoShape 6" descr="data:image/jpeg;base64,/9j/4AAQSkZJRgABAQAAAQABAAD/2wCEAAkGBhQSERUUEhQWFRUVGBcUFBUYGRcYFxUXFBcVFBQXFBYYGyYfFxojHBUUHy8gIycpLCwsFR4xNTAqNSYrLCkBCQoKDgwOGg8PGiwkHyQsLCwsLC0sKSwsLCksLCwsLCwsLCwsLCwsLCwsLCwsLCwsLCwsLCwpLCwsLCwpLCwsLP/AABEIALcBFAMBIgACEQEDEQH/xAAbAAACAgMBAAAAAAAAAAAAAAAEBQMGAAECB//EAEUQAAEDAgQCBwMICQMDBQAAAAECAxEAIQQFEjFBUQYTImFxgZEyobEHI1JyssHR8BQVM0JigpKi4SRTwhaz8UNjc5PS/8QAGQEAAwEBAQAAAAAAAAAAAAAAAQIDAAQF/8QALhEAAgIBBAEBBQgDAAAAAAAAAAECEQMSITFRQRMiMmGR8BRxgaGx0eHxBEJS/9oADAMBAAIRAxEAPwCqN4a/ZJT4GPUbGusTkiSmShJtJI7Cj4lNvUGiU0ycHYPhXBqZ30VZGGWj9k6tP8KxqT/UmYH8oolGavp9toOJG6mzq9wk+sUwGHrZwQN4vz4+RrauxmgfDdIGF21aDxCrf4pkgyJEEUtxWXatwF/XGqPBXte+g05RoPzZcaP8CtSfEoXH2qOzFosArsCk7OLxCP8AbeHCfm1n+qB6TRac8bBh5DjJ/iB0nwI3oNGoYReTvzrquEJSsfNrC/qm9abZUmxJ89+VABOmuwahU2DxPkaxlsj96Ryt8aJiZSKicRAlPZI9PMVMKeZSy0lpTp0rUmUqZX7Kkq5GOyreLnY7UyjYG6K61iTHaTI5j7xRbJSrYg1yGQPZECZjeJ76xWFCtxfmLGhRiR3BA8KCdwhG1GoUtOx1jkbH1H310cWkmD2TyP3HY1mkw2JlIPG1YE0Zj2lE9nTHfXKMEqJsTx5eVI4hsgiuSKmIHGxrmRQoxFpoRzLUkkkqvff8xRqq1WMRhusiuyKjcWAJO1YxpQrk1jb6VbGa6IomIyK0akrg1gEahQeJxukxpUT3C3rRxrg0DEDaiQCQRPA10U12a1RMRFFZXdbogJ0oimDzXZNcdXU7jdjWQ4C2L1KTWFmuotShRwYmtpTPf8a70VtxvuoWGjQSLR5it6REARzA2807H0optiwkV0cHaNvfTWChO7k7dlBASfpNktkf09n+2pGuvR7D2pNuy8mf70SfUCmTuH0pueG9L8XnzDZha0g8uPoL0VZm+yVOZQJdw6k81tEOJ8ezMVJhscy5+zeSr+E9lXob0Dh+kWFWoAOJB2BMpPkSB7qNxeVIcEqCV8ioSfJYhf8AdTfeLs+ArSRwrtDnfvv3+NJF5Wtu7TriP4ZDif6VwQPM1wnM30mFoS53oOlX9C4J8pogosClECwnumK7Q5O4I8Yjyg0mY6RNE6VEtq+isFJ99MkYgHYzRsDROqp15G4tlTlkhMEBcp1/UkQo7WoPXReJzt1TakLKlgkL7wQIkeUDlaimvIHYGrDx7J8jcf4rEvxuI79x61yy/q4EeIijMIwVqCUiSZ4gbCTv3A0vIQRxueFBvlKTcx407xuWrRoVOnVqSRxSURZaT3H31F1se0kH+JN/VO48poNGsVFryqMpp4vFJIggEUvfaSLg+tLQbAwK0U1OlIO1cqTWoxBoitFNTxUL7BIsSO8f5rUAjUKjNdIZgbk95rZRQCQE3rCKkKa5NAxA6hXAx41y20RuZNTmoXVEbAnwrGMrdcomLiO6sogGfSHHqYZWtISSBaRxkDn31WWvlAXEONJPMpUR6JIPxqwdPVfMK4bfbTXnGmunHFNbkskmnsXZjpqwfaC0eKZ4c0E0yazzDrsHm5PAkJPoqK840VooovDFgWWSPWmCDxB8KI6i4rx9klN0EpPNJKT7qZ4bpHiUbPKI5KhXvUJ99J6HTKLP2j1lGFsLcK7DF688wXyi4lHtobcHgpB9ZPwq9vZhqy8YkjTraC9MzGoTE2mpyg4jxmpcFJ6YdJCVFpsxHtEfCq3lWXdcpQJVbSZET2tW8gztURlRJO5MnxN6f9CsNqW8eXVgeYd/x610Vojsc965bi9zo3eAvebKTHqUk/Ci8ozZ7BEByFsEwQFBWnvbHtDwiPOrO5lwJO3s8RaARSLpaxpQLQCR52J+73Uik5bMZxUd0XdCEuISpBBCgFA8CDcEUC/hOdKfk3xxUlxgn2O2ifoqMKSO4Kv/AD1bl4bnUpRp0XjK1ZX3sGCIIkciAR/SZHupf+ptMFsqbN/YUQNyB2VSn0irWnLirhUy8hMSKKs1lOTjMQ3xS4ORGhXqJT8Kma6SAftEKb7yJT/WmRTXHZSpFyKBThAT9+x9aAQvD5ihYlKgocwZ+FEsY7QpKhEpIUJuJBkSONV3GZMkGQIO+pPZV6pifOag+fQOyvUOSxNrR2k35/u1q6FZasbmq3XCtdyrc28rchUYeqtoz0j221DvT2x/bceYFG4bNkLEoUFeBrO/IEWg5U4WC8dOiJTJAUqFBJ0cbTtypctsEXEihTmbhSElZKUzpTwE7wKiOJPOhaNQfoSRAHpXDzYRGo78ONCJd2M0Q48HFdgFE7JJKhMfS3E99GgWZ1yRtXC3hVbx+PxGtSUpSAkxJkz4XoWcSrdyPAD8KFjUWdShTfHZ5hOp0IwwSuAOsU4oweJAsP8AzVCTlbqvacV6n8aJa6Lg3USaylQrjfIavNGpjrETy1CpA6DsZpPmGQITzoXCLW2oI3BMD8/dQpPgJY4rYbnaumWANyTU3XgbUVFeWLYKppX0SfMfjWVOXu+so6YmtnPygN/6cnvQP70154Kv/T9//THj2kfbBqpZGwFm4BPCeFXg9MRJx1ToXiugmrDi8s7clxtOr2ZJE6QAeFSMZNP+2rwUk/EzW9V9BWKP/SK5orrq6uLHRpB9pB8ifuqRfRFo7KUk/WB+IresvKY32aT4af4lK0RXrObNBOQNDj+jtA//AFiqq90DJ9l31RPvChVuzk9blqcM3+0ShCO1ZJ0JCSZva1SyZoNrcrD/ABcqT9k8nCatfyfIBGInfW3HgEmY8lGq3isIppam1wFJgGDIuAoX8CKs/wAnqZDw/wDcBB7w3t7zVsjuNnLFNSplnGH7ZnYg/wDEz3/4iq305wwDaY2623k2qftVacIg6zfYQL7WBt6VXenYgNoJJuVX3AgAT6+6ow95FZ8CXoCdOYMj6YcQfDq1L+KBXob/AEhwbbymnH0oWn2tWoATwKojlx41S/k9y5Ssyw5CeykuFRsIHUupG+9yLCoOmOTPfp2IV1S4UsFB0q7SdCRIttIPpVZRUpfgJGWmJ6bhMY04PmnG3J4oUlXwNEvIUB5V4YMF2u0LjmLj12p9l2Lfbuh95NojWopj6hJT7qPpdMHq9nqWKRYJUOFV3F4AoVbY1voXmuIxOJ6l5YcT1a1yUpCpSUxdIFrnhVmzHLYqMlpdMrGSa2KY+z3UG+iBTvMEEG1JXXptBmORHAE+UyKWrC5JCwsAnyoR7LwTcX4Hj/Vv76ZaZIqR9u1BNjNAmHwziY0q1dyr+hkEec04DfdXGBa7XkfupnjcKlBAStK5EynVA7jqSL0ZOhELvIelOcr6QJYZUlLSS8VSl4gEpBABEEcp7u0aVhscK11VKptBcUxfiWCtVh4+dbaypXI0S49oJMTbw40G+HXdp+qJj0its+QNtbIOZwAETHfJFEMtp21JnjcUiGUYgj9mv0/GpEYFbZBdEcttxzpfZX9g3fkmzxqFEcwDSzL2/nBzg0zzrFoU2SFgrCY3vx9aW9F87LGISu5MFIAAJJVYQOJoxpsNuhqMKv6KjeLJO52FdHK3f9pz+hX4VYnemzzgSCh2EqCxISIKbjnUg6R4h5QT1apNrqA8zVlDH2S1z6Kt+rnPoK9DW6fZlnrTDhbeSoLG4kcfGKyjox9m1T6Kt8oOGKcN/Mj7X+KrnRpiQY5D4mrj8qEfotvpo+1VV6Hmy7xYD4mnj7gZP2wjOU2bnkv7RH3V1l+ROPI1I0jklQIn+bh6Heh+k6ll1ptAKipCuykSSS4sWjapUZXjUMl0rUhKL9mAEjilUJsRPEjzpN0tnX9jJx3tWMcXk68OUhcAkSCk+FuHMetYMUseypQ/mPwmk7ecrWRrlRsLkk0wdzAIAJTvvuIPK4vVEnW5NuLZFmOLdj2yJm4AmwJ3ieA416zlGV4PCsJ/SEuuqcW2AsrUohTuhAAIUNKdR2HM15Dj3daA72Qka0xqSVyUqM6AdQT2dyOIr2bpMyAwz3PYX3PNVLK6orjfNM8MzR0qfdUTMuLg/wAIUUoHkkJHlReRZ0rChYShKwtWq6imOyExsZFhyoF1QKieZJ9TNaCh3V0OKaojqd2Xfo90g61TmpsAQkC+o982EbC+9zzqDP8AFtlyAgWgEmZm0RBoXociS4fq/fQebKl8xvrjxiPdSKKT2C3a3LB0NCP0xCp6tKdUqKrXSQkRvvUvTFvqsSlwOE9ZJGqQQUgAiOVxG+/cRRmQdElu4Z3UwoLgrYeKgntoSdKJ3SCqCTHwpX0nyLqXsICFnUyFLKu0guSrXpVJBNhqHOOdDfVZttNA6MydUmZ1JmLwftcKe9KX8EcOyMKgJekdbCVCexe+x7QG1KmWdI7MplUER2YMmb2ijMcnREoQoXAltBnv2ms21xRoqPlMJ+TPFITjtS1pSCy4AVEASSiBJ42PpV76QYd11A/RXGgQZUVDWFJg2EEQZi9eVYQMuYpDLiOqSoXUgWST7Mhbm2+wJ2tV9wXQhlpZ1vOBMHtAJEHhsknnU5Sk3Tr5llGCV21+H8iZ7KMfuvDIWOba9/I7Umx2K0Eh1tbRAkg6THHcGna3oJBJItxP0QeBA50BmKk9Wsx+4ve//pqNciypv4fXwGpoTIUlwakKBHPb4102wo238L/Ci2mkhgaQB7A/sRNcYVF66VETVZp7DEoISopVAgiJHaTzFCIXikD2kuD+IQT5i3up4ts6Z5Xv4ipl4VShGgyN4ExxvWyV5DBiBvP1JI6xlQ70woem/uqx9W4+yX0NHTBSNKNICohMgCBcjhelWOwMESCPKjGelbrTfUJchE7RfcSJ+6jjjB8gyOX+pWWcKtT4L7kaFAFKgbm5IASIFgauGVZ40VJDSSsoOohOqFp0kEEae8G44VWMWuXVqPFalf2r/GuujT2LaDjmEbCirq0SpKlTdZIAHO3a2EDnTTxQbsSEpN03semP9JsIWUKUphsqJCkqWolETvCZ4e+qN0mxbLplCwpCVEBTYMKOlKj7fKSPKqWp1aipTgKVKUpWk7jUSYuBPjxij8IuGAP41H3JFF4MfhE/UmvLAcwgG0wRN4ncjh4Vasp+T95l7CvuRpDjDsAoMgKQqPat6VU8yV2h9UfFVO8sASpkjgps+9NTxwWqXwKZJPSi/ZvjcPiHUqaTpSvsk6CntCJ1WjiDPfU6sqTh8S2A4hYVpPZi2+/54VXi/DKQP910/wBrQqLK8RLqDOyhTa0S0sm6VlDuJUpN47JtsUkgj1rKjzIy4o95+JrKW0PQu+VbC6MMBM9tHxNVjoZhipKvEfCrh8rqIw44y4n/AJGqt0DT2V9xH2R+NWj7gZe+PcHhwH0qkBWkp4SR1i5F/E1a3MElQUQASJSqTZQG0gC/Ed80ky3J0uOBat5CQe4LcWamwjKiChBJWpYPZ2SmUklZuBY7V4OTPWZ0+H+R3xitG4jxmTttvhIQNKtK0WB7Kri8cwR5VHn+WamvmkiQoE7CwB577i1EdJElrFaZlISCgk/u6ljyEhQjurjC5m51etC0p1A2gEEeEX4R4V7Mcl4lNbnHoTnpK4/gSmyxCiD6FJivcOlsdQmODrH9rqD91eR5sVLdbKtN0wdICYUPaBSNrq48K9c6XJ+Yn+Nv7aanllqimNGOmTR4ElFqHdbog7CoSLmu45i19Am7O+KfgahIUnHIJSY64ESLEa4m+4/CpOhIkO+KR7jTdTcrwwE3cVflc+nLzqTdS+uiiVx+uy/Jz1vC4dlp/wBl1LhIgknUo7xw7SRS3FPNP4VxCFBZaKX0SCFIlYbVBKj+6ulfTPFhS8KkmdGHaJH8SyVH3aaBybHhK3R9JtaPPS2se9NOsa02c8srWRr4kGbOkkoSQnSfHwFu4mhs/wAYUlCkxMrB79JArvFNuKWpaWnFAqPaQhRTa24EcKW5vPWsyFJ1OuWIIlMBUieHZ3pa8lEyAtu/pjThUpkp0mJcAWEq1CdII0kyDNe0YzES2pRESgqA5GL/AJFeSZiorDHbSCdwTYAqURN7bRJ21GvT1YnrGFKkHsBQI4pKAkeZ0nztSPco9kUcY8LMjaYMg8Ex8aHzN75pUclf9s1CwuJJsZ/41BmC+wrwP2DXjv3TvUQvAOyzH1fspqZpqgsqV82Pj/Kmm+Ganyr1ce8UcktmwlLxb0qHMBXeCbi9WXB9KfmgOrM6gkgxCwoLJkQLn7xVWzN3Q2DAPaG/nwpfhs8RrW1ClagjSTFlSfSwjetkjvdGx1VMt+a52y4pt0tSdUqSrSUn2U8rilmNzbDuIWE4ZsELBBJJVKluBUHfZCT3knwpXjcWhTKS0sK0FCVjktQTqTcDYlI++kCMaSpU2lSN+5ThqUYLe15LZaVaXtRHi3/b/nPuVVyyDMGgwhtRWrqhGtpNjYBSFuR7WoHsjl31Q8ZdLg5hY9yq9H6P5ilrBQLJSFd90k3rq5OW62aKX0yfQvQtDqSG1nD9WYS4AWw4glEDsgpcvHFNKMIolIH8R+CaYdNcrcezJbjSEklDZV2m0k2WCYUoE2SNp2oXA5U6CQpEKBkjUiQCExsq0i/nTPgny7As2TDhHID8asGDWkJRa4LZk/WTVdzc/OK9PQRTFnHgaBeZRfwUk2qGPmVlci9mJNm2erQEaSkArdJ0gKmzUXI8aYZTm7Sw2UFXWa9K0kEAAxoIUbKJ7VhtFVrNoVp1KIMq2GrfTxBttW8jGlaQkk/Op3EbJJ2p9KWO6Fk250XjELlRrK562sqCQ4L8qxjCt97o+w4fuqsdDv2a/rj7Caf/ACpj/Ttf/KP+25Vd6Jj5tf1h9lNdUfcJv3y24LOUthYKu2EqUlAF1EkgQeEk1YcmxxDB0skfNqidIkosBIJ/IqoZewCtwn/ahN4vqNu6nuW4cfo1wAShaQFvqIlUQInj+d68L/Iw44u2rvv+JRO+Ek1TbVdKwPpohT+JYStKUBQdBKVaiUpDalFXZGnc8/aNDKxpc0sBCWW02aAiVxCNWqbggzbhUeaYhr9IYIU0NaXWjoEQXG2UpKid+2gp8SaS5HgENuBCEuANOIDinFdoklIjq09hIO49om166Me2JJKqWy37fbf6sZJJ7eXu/PC6LEMQp93Q8gBOsdQ6dKVmIkXMuAwoyBAr0Dper/TKPej7YrzTImuvxhxDoUkIWAXdRKXNQAbgLBJJBREKAExHL0Ppc7OEX3afcoVR7OkI91b+J4cBYUO8qDROqAKCxxr1Tzy19BPZd8U/A0TmGKUlOHUkkEKcIPgaA6CvAId+sn4VrM8WrS2FQUpUooPGFAEpPcDqPmedSauX10Vi0o/XaL+3hyoNLcbDy+yCtSkidIkC8bCBvwrnNM0CP01sKwyTpSsIQSpXsJ5akz2eYqjrxg0oIT1i0lQkuxuLRpXNrHhtRqs1ZC1h1hPWFIQVJOpKSU2J+cJMEzvPZNqnX3jOzMq6QvlKUpdCEzcCxvYyBz76bZrqfUjrHAoI1BMJBISREAk28ap2WOaCQYkKM+R+FWnBY0lShA4i3nUss3F7D443yK+i+XtL0620KlsFUgEErWBN+4RT/oywoJfvCQEJ0JACdRUolQAuD2jEfSqnZU682B1akgEBPtp2BsDMxXoXRrBaWHlKIKllCjBkWNoI4/4pk3dFsiWhu+hH+h6EkX53MzY+tA4xPza5MmD7kH8acYjDqVcEiAPgfz50lzOUocvPZV59givKTtF2qCsma7AP52FOcMm5pX0fVLYPjTbDmTv+b16+JeyjgyPdnHSho/o6Y+mn4Kqs4LCJDgWsTxi942ChNx6bmrFn4W4hKUrSk6gZUkqEAEbBSb3HGlbeUq4vX/hQB8SajnnNSqLK4IxatkCGVdUpsdkqcS5INrET3j2Raol5K5rC9SbrQYvNpSb+Kppk3k4/3nT5Nj/hXGZ4cNtFQccKhESRHtDgAK545MifKOiUINeRBjjAc7tXxIrpjOlpYSErUAUpEcDI7UTveo3TqCgbzv60CcnaIjT/AHK+811vJGqZyxjJSbSTDsvxqnMelSyVktlJuNhqtbx99F5hmJQ+52gntbKUJ2TvP52pMMpbGwPqeFQZlhwrSDNhzue8nifwo+pFhqSd0jMU/qUVHjPxNR4d2QAAZkgi0SNiD+Y764CYAHIVJgjCgNxNpiRuYmNr0IyStgnFyo6xrqQEzEx38hO/h8KKyRztt8Pnht3NrP3Uvzz2kCEiEm95OpRPa4W2ERapMkxY1olUkOFXGw6sge+avqvGQpqReUPiN6yvP8VillajrXuY7SuZ2vYVlSUBrPS+n+TOYllCWxJS5qIttpWnie+q5keWKYQpK/aKpItaAE/dXoOKVCaqeIVK1Re5vVIt1QrS5E+ZJvIBlKZkRMau8UxyopLQOl1RJA0p0b37hH+aq3SRxQfgLUBpTYKIG6uAP5ipMtUpTahqWb2GpUegNCMLRT1dJ30tblwgBUJSDdU3JUrhxuPxp/0ezZx1jVilAhotkOaEqWpOsBAXcfvaYJB38TSHD9GXoIOnQTqibxMxtT/J8r+ZfRiCUa1sFIbhRhpS12CrESE0meCcUhsORqbYyy51L+OYaBPUBovtthIQkFtUJ7ImYPA7EbCrT0tEYRz+X7QqsZY81hlakkqKSso6wIQEpd060JKVGxKQq+xB50zxvSnDvNFDlp0yQoKEBQKoi+wPCuXZV8C9Sk3tyeUOqoXGq28K9ed6O4AJBRhye9RX62pdneBYB+aw6Ei3Da1/avauj7bC6JfZJ1ZS+jWapblAbkquVEyDECwi1OcXnTZADjKCBx0wdo3F6kzjENpaJSEpV2YACB+8mZi/OqxicQVVvV1bjRxaUNWTgFKKlthIFzKnFA3sNJO0kf5rtGPy9B7MwNgELjeYMmDVdAJCvAfaTUPUnkfSnU+xXi+qX7Fnd6Q4MGUMrPcBA5AXVtTTKcxDgC0p0gn94ibGLxtVF6k8jVhyzIVuNJV1ulJmEwSRcj6Ue7jU8so1uNDG7AcW2+DAEpHsk6RHEcRtPGrllvStpOFbQ85LgSjVMGCCCQNHAbeVIf8ApZAN3F94hIHwmm+AyRDYCkoCjuCq+8j763qp8GeKuX+g2WoxdKTbeL7c6SY7DEpULCQRseI8abOP0K8+L1xKuizXxBMubWhEAzvw76KZDk2XHkKkw7gipkKFdsXaOeS3BMbl5c06nHJBsUqKSJ32rr9SOTCcS6OXsK+0k0a4mYjnThnAK1JsJVtxppbCxK41lWJHs4nV3LabP2QKBx+DxWkhamlC0whSTYg27VXfBYFRe0gCbkgiBYXmYpfmzBTMxvwNjSrceWx5xiMSpsHUkzEwAefh4UB/1IgWKFj0+8ir06AbEUMvBo5VnFeUJb8MqbeftH6Q8h9yq5fxiFAEExfgedWZzK2ju2g+IFQqyXD2+bA8CR8KWodMNz7K066BF+Q48dqjwmZN6wSqwkmx5eHhVnXkGHP7h/qV/wDqtsdFcMDOjhxKj37EkUYqPT/IzlL4EOBxDTgstPnblwNxR+GwSZEQd+XKpEZe0nZCfQV2crZV+4mhTrZAteWCryiTtWVN+oGuGofzK/Gso0wbDfMMwcUk6dXnpHuE1Sf1i6ybjSOYJWPMcPSr69iUxtStxxHFKfQVD1ZLk6ljXgq6+kQUd2ye4SfiambzN0+why/0WTHroqwpxKU+yAPAAVL+se+l9V+E/mVUEuvkIEoxatmnv6kJ/wCU1J+osWr9xA+u6fuSadfrY8DUrWOUpKt7Rx74pHKXS/P9x7S8/p+wpa6Jv8XGkeCVK9+ofCnGC6PtJjrClcb2UAfRdqxt+SAeNFYtISgxS1JoOtLv5h68ySLDhbyoLGZog7++IpAp1U71ypcm9K8YPUC8bh2nbHSaT4joshXsq0+R/Gj22RuJrtWocDTR1R4Yr0vlAGA6IgKPzpNoI0jmDvPdR6OjLY3Kj529wHxrvDvESTRH6WIvRbk+WZNLgjTkLI/cHnJ+JNGs4ZKUgJgAbCAPhQRxg4GakRi7XFDcDaOHcOOVMGG/mo5RS1LoJ3o9p8Bs73NXg2SnVAbrR50I8DFEOOnhQrijU/JrJWXBFENuCgEqqdo11RIyG+CSFuJSTEnern1KevUAkQhBF1KEwnc+J4d9UXBDtC8U7XiVaipJG0HcGCIppKxUx50W/aOyIOlXbBsAOFIs1BM+M7ijMhdUNW0KEEmI9K6x+XGCYSRe6SKvjxkpzop7s1EpdEYpu5rks2pZx3DFg2sVC6ruqfRc1CRepNFDhKONTsxNRkUTh2rjh408RJM4cQJqdTGkp7xPrUysP4eI2rakbTygVdrYje4Mo99ZXTiTNZSUNZxjH4FLesmp8wVbegm5NcLO5MlcPwqRlFq0hsmjGWrVO6GBlJvaimbCK0puCKwq50bsIS2AVDupnjEjRShCr2pq+72O+sgMQrTXJSDW3HO6oVKPClMENpra6FbJG9FIVMU6iDUdtuW29a04nefhRLgTIFROp3otJCarF5TwraZ2muigzWpINbkJPhxemKkwmKX4dUmj1m1OuBGCOpqFxNqncVQy1cql5HMAqRuKi6w12lVUTYjGOFTfep1qg71rKWpV3e616ixLnaNdUeCD5LFkElUEap4UxzvLU6SoBSbXHLx40s6JPHrE2O8VcemGHT1MosrkJ/M12RWxyye55TiXjq3nxqZKjHOoMQIVReHY1WFQlyXjwLVkyaiUaMxLEGhVKqEuSqIULvR2HdoKZ5UbhmhO9NBCzYxm2wHhWpPcaZYPK9Seyq43SYHpeoXWQkkFNdDWxBPcUOm9ZUzumeP58qyplLE2OoZtNEYsztQqDXmNncgxKv8AxRDTlqBSn8zUqFRUWOTPPxwqMvE7Vw8q3fUZXFUjdAYS2szvTDEOnTSxoTR6k2im4AKHjfv41EHanfauaHUxxo3ZiZpyaJbNxegG08eAolpZ50fuANXEce6hXKmD1rmoHnO+jYlEIJFbDgNcDxrRF6yQQpmKJL1jQbO1dlwjjRNRwomolqrFu1wVUj5GO9Q51sRz91RC1YimTA0O8nx3VncwRBqB9faPeaCacipd+Jnj/iuiE9qIuG9lx6IEhxB2SVaSRfyPn8as/TnFSgJBHG178vCvN8rxOhQO44iYnup7nOc9ckGIi3tTXoRao45RdlZxCiTemmUIQSNUeZI94FqUvb7U3yBAU4kKMCdxc+nH8+NQv2i1eyB5q8nUQlMD19b0pdNWPpXp60wD3zPnE8O7h3VXFLqWXZjQ4OW1XpngzcWpaFDlRuBXB+PLz7qOMGQ9AyDLtSDA7USkzB481ClWevKSYUgDvAifS3pVo6CLBSd9UcRI3Jsf3d9u4Ui6aY09YoQQJuANztJ/PCux8HIuSnrfE1lDuOXrVSpFRQ84DzrlCh31usrypI9BE6F1IF99ZWVDyUI1mo0XrKyrx4EZO2u9vKilvxE1lZRaRkwNbgnasS4OVZWVNrcZGiQdrVk1lZToDCELtUZE1lZTCnLY8PSpigd3pWVlZmR0hFaWk1lZS2MDu1zWVlBhR0mukmtVlZGZ3XaFGbVlZTxYjDMHJMRvwFGYttQgcvdFz8ffW6yu+L2OWS3FylzvXbGKKTKSQe6tVlSvcetjeLxWu5UTPOglt99ZWUs2FHGrzorCPQoR4x48jwrKynxMTIeq9E8ybLWrYkBGoAyCdgofePdVV6WK+cJJM+JIPvtW6yu7wca5Kk6TNZWVlTKn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58370" name="Picture 2" descr="http://www.umnyestroiteli.ru/uploads/posts/2012-12/1354358893_kapitalnyy-remont-doma-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2132856"/>
            <a:ext cx="2619911" cy="1944216"/>
          </a:xfrm>
          <a:prstGeom prst="rect">
            <a:avLst/>
          </a:prstGeom>
          <a:noFill/>
        </p:spPr>
      </p:pic>
      <p:pic>
        <p:nvPicPr>
          <p:cNvPr id="58374" name="Picture 6" descr="http://primamedia.ru/f/big/354/35339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00192" y="4005064"/>
            <a:ext cx="2592288" cy="1944216"/>
          </a:xfrm>
          <a:prstGeom prst="rect">
            <a:avLst/>
          </a:prstGeom>
          <a:noFill/>
        </p:spPr>
      </p:pic>
      <p:sp>
        <p:nvSpPr>
          <p:cNvPr id="17" name="TextBox 16"/>
          <p:cNvSpPr txBox="1"/>
          <p:nvPr/>
        </p:nvSpPr>
        <p:spPr>
          <a:xfrm>
            <a:off x="150466" y="1484784"/>
            <a:ext cx="269362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400" b="1" dirty="0" smtClean="0"/>
              <a:t>Финансирование мероприятий</a:t>
            </a:r>
          </a:p>
          <a:p>
            <a:pPr algn="ctr"/>
            <a:r>
              <a:rPr lang="ru-RU" sz="1400" b="1" dirty="0" smtClean="0"/>
              <a:t>в области жилищного хозяйства</a:t>
            </a:r>
            <a:endParaRPr lang="ru-RU" sz="1400" b="1" dirty="0"/>
          </a:p>
        </p:txBody>
      </p:sp>
      <p:sp>
        <p:nvSpPr>
          <p:cNvPr id="18" name="TextBox 17"/>
          <p:cNvSpPr txBox="1"/>
          <p:nvPr/>
        </p:nvSpPr>
        <p:spPr>
          <a:xfrm>
            <a:off x="3027195" y="2348880"/>
            <a:ext cx="288797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400" b="1" dirty="0" smtClean="0"/>
              <a:t>Финансирование мероприятий в </a:t>
            </a:r>
          </a:p>
          <a:p>
            <a:r>
              <a:rPr lang="ru-RU" sz="1400" b="1" dirty="0" smtClean="0"/>
              <a:t>области коммунального хозяйства</a:t>
            </a:r>
            <a:endParaRPr lang="ru-RU" sz="1400" b="1" dirty="0"/>
          </a:p>
        </p:txBody>
      </p:sp>
      <p:sp>
        <p:nvSpPr>
          <p:cNvPr id="20" name="TextBox 19"/>
          <p:cNvSpPr txBox="1"/>
          <p:nvPr/>
        </p:nvSpPr>
        <p:spPr>
          <a:xfrm>
            <a:off x="6424042" y="3573016"/>
            <a:ext cx="242643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400" b="1" dirty="0" smtClean="0"/>
              <a:t>Благоустройство территории</a:t>
            </a:r>
            <a:endParaRPr lang="ru-RU" sz="1400" b="1" dirty="0"/>
          </a:p>
        </p:txBody>
      </p:sp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03848" y="2924944"/>
            <a:ext cx="2520280" cy="25037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 txBox="1">
            <a:spLocks/>
          </p:cNvSpPr>
          <p:nvPr/>
        </p:nvSpPr>
        <p:spPr>
          <a:xfrm>
            <a:off x="323528" y="0"/>
            <a:ext cx="8382000" cy="553998"/>
          </a:xfrm>
          <a:prstGeom prst="rect">
            <a:avLst/>
          </a:prstGeom>
        </p:spPr>
        <p:txBody>
          <a:bodyPr vert="horz" wrap="square" lIns="0" tIns="0" rIns="0" bIns="0" rtlCol="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800" b="1" spc="-150" dirty="0" smtClean="0">
                <a:ln w="3175">
                  <a:noFill/>
                </a:ln>
                <a:solidFill>
                  <a:schemeClr val="bg1"/>
                </a:solidFill>
                <a:effectLst>
                  <a:outerShdw blurRad="50800" dist="38100" dir="2700000" algn="tl">
                    <a:prstClr val="black">
                      <a:alpha val="40000"/>
                    </a:prstClr>
                  </a:outerShdw>
                </a:effectLst>
                <a:latin typeface="Calibri"/>
                <a:cs typeface="Arial"/>
              </a:rPr>
              <a:t>Структура расходов на </a:t>
            </a:r>
            <a:r>
              <a:rPr lang="ru-RU" sz="2800" b="1" spc="-150" dirty="0" err="1" smtClean="0">
                <a:ln w="3175">
                  <a:noFill/>
                </a:ln>
                <a:solidFill>
                  <a:schemeClr val="bg1"/>
                </a:solidFill>
                <a:effectLst>
                  <a:outerShdw blurRad="50800" dist="38100" dir="2700000" algn="tl">
                    <a:prstClr val="black">
                      <a:alpha val="40000"/>
                    </a:prstClr>
                  </a:outerShdw>
                </a:effectLst>
                <a:latin typeface="Calibri"/>
                <a:cs typeface="Arial"/>
              </a:rPr>
              <a:t>жилищно</a:t>
            </a:r>
            <a:r>
              <a:rPr lang="ru-RU" sz="2800" b="1" spc="-150" dirty="0" smtClean="0">
                <a:ln w="3175">
                  <a:noFill/>
                </a:ln>
                <a:solidFill>
                  <a:schemeClr val="bg1"/>
                </a:solidFill>
                <a:effectLst>
                  <a:outerShdw blurRad="50800" dist="38100" dir="2700000" algn="tl">
                    <a:prstClr val="black">
                      <a:alpha val="40000"/>
                    </a:prstClr>
                  </a:outerShdw>
                </a:effectLst>
                <a:latin typeface="Calibri"/>
                <a:cs typeface="Arial"/>
              </a:rPr>
              <a:t> – коммунальное хозяйство</a:t>
            </a:r>
            <a:endParaRPr kumimoji="0" lang="ru-RU" sz="2800" b="1" i="0" u="none" strike="noStrike" kern="1200" cap="none" spc="-150" normalizeH="0" baseline="0" noProof="0" dirty="0">
              <a:ln w="3175">
                <a:noFill/>
              </a:ln>
              <a:solidFill>
                <a:schemeClr val="bg1"/>
              </a:solidFill>
              <a:effectLst>
                <a:outerShdw blurRad="50800" dist="38100" dir="2700000" algn="tl">
                  <a:prstClr val="black">
                    <a:alpha val="40000"/>
                  </a:prstClr>
                </a:outerShdw>
              </a:effectLst>
              <a:uLnTx/>
              <a:uFillTx/>
              <a:latin typeface="Calibri"/>
              <a:ea typeface="+mn-ea"/>
              <a:cs typeface="Arial"/>
            </a:endParaRPr>
          </a:p>
        </p:txBody>
      </p:sp>
      <p:sp>
        <p:nvSpPr>
          <p:cNvPr id="4" name="Овал 3"/>
          <p:cNvSpPr/>
          <p:nvPr/>
        </p:nvSpPr>
        <p:spPr bwMode="auto">
          <a:xfrm>
            <a:off x="1403648" y="1484784"/>
            <a:ext cx="6552728" cy="144016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099" fontAlgn="base">
              <a:spcBef>
                <a:spcPct val="0"/>
              </a:spcBef>
              <a:spcAft>
                <a:spcPct val="0"/>
              </a:spcAft>
            </a:pPr>
            <a:r>
              <a:rPr lang="ru-RU" sz="2300" b="1" dirty="0" err="1" smtClean="0">
                <a:solidFill>
                  <a:schemeClr val="bg1"/>
                </a:solidFill>
                <a:latin typeface="Segoe" pitchFamily="34" charset="0"/>
              </a:rPr>
              <a:t>Жилищно</a:t>
            </a:r>
            <a:r>
              <a:rPr lang="ru-RU" sz="2300" b="1" dirty="0" smtClean="0">
                <a:solidFill>
                  <a:schemeClr val="bg1"/>
                </a:solidFill>
                <a:latin typeface="Segoe" pitchFamily="34" charset="0"/>
              </a:rPr>
              <a:t> - коммунальное хозяйство</a:t>
            </a:r>
          </a:p>
        </p:txBody>
      </p:sp>
      <p:sp>
        <p:nvSpPr>
          <p:cNvPr id="6" name="Овал 5"/>
          <p:cNvSpPr/>
          <p:nvPr/>
        </p:nvSpPr>
        <p:spPr bwMode="auto">
          <a:xfrm>
            <a:off x="251520" y="3284984"/>
            <a:ext cx="2808312" cy="1728192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lvl="0" algn="ctr"/>
            <a:r>
              <a:rPr lang="ru-RU" sz="1600" b="1" dirty="0" smtClean="0"/>
              <a:t>Мероприятия в области жилищного хозяйства</a:t>
            </a:r>
          </a:p>
          <a:p>
            <a:pPr lvl="0" algn="ctr"/>
            <a:r>
              <a:rPr lang="en-US" sz="1600" b="1" dirty="0" smtClean="0"/>
              <a:t>0</a:t>
            </a:r>
            <a:r>
              <a:rPr lang="ru-RU" sz="1600" b="1" dirty="0" smtClean="0"/>
              <a:t>,1%</a:t>
            </a:r>
          </a:p>
          <a:p>
            <a:pPr lvl="0" algn="ctr"/>
            <a:r>
              <a:rPr lang="ru-RU" sz="1600" b="1" dirty="0" smtClean="0"/>
              <a:t>34,5 тыс. руб.</a:t>
            </a:r>
            <a:endParaRPr lang="ru-RU" sz="1600" b="1" dirty="0"/>
          </a:p>
        </p:txBody>
      </p:sp>
      <p:sp>
        <p:nvSpPr>
          <p:cNvPr id="7" name="Овал 6"/>
          <p:cNvSpPr/>
          <p:nvPr/>
        </p:nvSpPr>
        <p:spPr bwMode="auto">
          <a:xfrm>
            <a:off x="3203848" y="3645024"/>
            <a:ext cx="2808312" cy="180020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lvl="0" algn="ctr"/>
            <a:r>
              <a:rPr lang="ru-RU" sz="1600" b="1" dirty="0" smtClean="0"/>
              <a:t>Мероприятия в области коммунального хозяйства</a:t>
            </a:r>
          </a:p>
          <a:p>
            <a:pPr lvl="0" algn="ctr"/>
            <a:r>
              <a:rPr lang="ru-RU" sz="1600" b="1" dirty="0" smtClean="0"/>
              <a:t>69,8%</a:t>
            </a:r>
          </a:p>
          <a:p>
            <a:pPr lvl="0" algn="ctr"/>
            <a:r>
              <a:rPr lang="ru-RU" sz="1600" b="1" dirty="0" smtClean="0"/>
              <a:t>25841,7 тыс. руб.</a:t>
            </a:r>
            <a:endParaRPr lang="ru-RU" sz="1600" b="1" dirty="0"/>
          </a:p>
        </p:txBody>
      </p:sp>
      <p:sp>
        <p:nvSpPr>
          <p:cNvPr id="8" name="Овал 7"/>
          <p:cNvSpPr/>
          <p:nvPr/>
        </p:nvSpPr>
        <p:spPr bwMode="auto">
          <a:xfrm>
            <a:off x="6084168" y="3356992"/>
            <a:ext cx="2808312" cy="1656184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lvl="0" algn="ctr"/>
            <a:r>
              <a:rPr lang="ru-RU" sz="1600" b="1" dirty="0" smtClean="0"/>
              <a:t>Благоустройство территории</a:t>
            </a:r>
          </a:p>
          <a:p>
            <a:pPr lvl="0" algn="ctr"/>
            <a:r>
              <a:rPr lang="ru-RU" sz="1600" b="1" dirty="0" smtClean="0"/>
              <a:t>30,1%</a:t>
            </a:r>
          </a:p>
          <a:p>
            <a:pPr lvl="0" algn="ctr"/>
            <a:r>
              <a:rPr lang="ru-RU" sz="1600" b="1" dirty="0" smtClean="0"/>
              <a:t>11140,7 тыс. руб.</a:t>
            </a:r>
            <a:endParaRPr lang="ru-RU" sz="1600" b="1" dirty="0"/>
          </a:p>
        </p:txBody>
      </p:sp>
      <p:sp>
        <p:nvSpPr>
          <p:cNvPr id="9" name="Стрелка вниз 8"/>
          <p:cNvSpPr/>
          <p:nvPr/>
        </p:nvSpPr>
        <p:spPr bwMode="auto">
          <a:xfrm rot="2139335">
            <a:off x="2195736" y="2852936"/>
            <a:ext cx="288032" cy="360040"/>
          </a:xfrm>
          <a:prstGeom prst="downArrow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099" fontAlgn="base">
              <a:spcBef>
                <a:spcPct val="0"/>
              </a:spcBef>
              <a:spcAft>
                <a:spcPct val="0"/>
              </a:spcAft>
            </a:pPr>
            <a:endParaRPr lang="ru-RU" sz="2300" dirty="0" smtClean="0">
              <a:solidFill>
                <a:srgbClr val="FF0000"/>
              </a:solidFill>
              <a:latin typeface="Segoe" pitchFamily="34" charset="0"/>
            </a:endParaRPr>
          </a:p>
        </p:txBody>
      </p:sp>
      <p:sp>
        <p:nvSpPr>
          <p:cNvPr id="10" name="Стрелка вниз 9"/>
          <p:cNvSpPr/>
          <p:nvPr/>
        </p:nvSpPr>
        <p:spPr bwMode="auto">
          <a:xfrm rot="19363575">
            <a:off x="6739842" y="2975394"/>
            <a:ext cx="288032" cy="360040"/>
          </a:xfrm>
          <a:prstGeom prst="downArrow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099" fontAlgn="base">
              <a:spcBef>
                <a:spcPct val="0"/>
              </a:spcBef>
              <a:spcAft>
                <a:spcPct val="0"/>
              </a:spcAft>
            </a:pPr>
            <a:endParaRPr lang="ru-RU" sz="2300" dirty="0" smtClean="0">
              <a:solidFill>
                <a:srgbClr val="FF0000"/>
              </a:solidFill>
              <a:latin typeface="Segoe" pitchFamily="34" charset="0"/>
            </a:endParaRPr>
          </a:p>
        </p:txBody>
      </p:sp>
      <p:sp>
        <p:nvSpPr>
          <p:cNvPr id="12" name="Стрелка вниз 11"/>
          <p:cNvSpPr/>
          <p:nvPr/>
        </p:nvSpPr>
        <p:spPr bwMode="auto">
          <a:xfrm>
            <a:off x="4499992" y="3140968"/>
            <a:ext cx="352439" cy="360040"/>
          </a:xfrm>
          <a:prstGeom prst="downArrow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099" fontAlgn="base">
              <a:spcBef>
                <a:spcPct val="0"/>
              </a:spcBef>
              <a:spcAft>
                <a:spcPct val="0"/>
              </a:spcAft>
            </a:pPr>
            <a:endParaRPr lang="ru-RU" sz="2300" dirty="0" smtClean="0">
              <a:solidFill>
                <a:srgbClr val="FF0000"/>
              </a:solidFill>
              <a:latin typeface="Segoe" pitchFamily="34" charset="0"/>
            </a:endParaRPr>
          </a:p>
        </p:txBody>
      </p:sp>
      <p:sp>
        <p:nvSpPr>
          <p:cNvPr id="13" name="Text Box 7"/>
          <p:cNvSpPr txBox="1">
            <a:spLocks noChangeArrowheads="1"/>
          </p:cNvSpPr>
          <p:nvPr/>
        </p:nvSpPr>
        <p:spPr bwMode="auto">
          <a:xfrm>
            <a:off x="1043608" y="5517232"/>
            <a:ext cx="7374582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ru-RU" altLang="ru-RU" sz="1800" dirty="0"/>
              <a:t>Расходы </a:t>
            </a:r>
            <a:r>
              <a:rPr lang="ru-RU" altLang="ru-RU" sz="1800" dirty="0" smtClean="0"/>
              <a:t>консолидированного бюджета муниципального образования </a:t>
            </a:r>
            <a:r>
              <a:rPr lang="ru-RU" altLang="ru-RU" sz="1800" dirty="0" err="1" smtClean="0"/>
              <a:t>Парабельский</a:t>
            </a:r>
            <a:r>
              <a:rPr lang="ru-RU" altLang="ru-RU" sz="1800" dirty="0" smtClean="0"/>
              <a:t> район на </a:t>
            </a:r>
            <a:r>
              <a:rPr lang="ru-RU" altLang="ru-RU" dirty="0" smtClean="0"/>
              <a:t>ЖКХ </a:t>
            </a:r>
            <a:r>
              <a:rPr lang="ru-RU" altLang="ru-RU" sz="1800" dirty="0" smtClean="0"/>
              <a:t>в 2015 году предусмотрены </a:t>
            </a:r>
            <a:r>
              <a:rPr lang="ru-RU" altLang="ru-RU" sz="1800" dirty="0"/>
              <a:t>в сумме </a:t>
            </a:r>
            <a:r>
              <a:rPr lang="ru-RU" altLang="ru-RU" b="1" dirty="0" smtClean="0"/>
              <a:t>37016</a:t>
            </a:r>
            <a:r>
              <a:rPr lang="ru-RU" altLang="ru-RU" sz="1800" b="1" dirty="0" smtClean="0"/>
              <a:t>,9</a:t>
            </a:r>
            <a:r>
              <a:rPr lang="ru-RU" altLang="ru-RU" b="1" dirty="0" smtClean="0"/>
              <a:t> тысячи рублей.</a:t>
            </a:r>
            <a:endParaRPr lang="ru-RU" altLang="ru-RU" sz="1800" b="1" dirty="0"/>
          </a:p>
        </p:txBody>
      </p:sp>
    </p:spTree>
  </p:cSld>
  <p:clrMapOvr>
    <a:masterClrMapping/>
  </p:clrMapOvr>
  <p:transition>
    <p:fade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 txBox="1">
            <a:spLocks/>
          </p:cNvSpPr>
          <p:nvPr/>
        </p:nvSpPr>
        <p:spPr>
          <a:xfrm>
            <a:off x="323528" y="0"/>
            <a:ext cx="8382000" cy="553998"/>
          </a:xfrm>
          <a:prstGeom prst="rect">
            <a:avLst/>
          </a:prstGeom>
        </p:spPr>
        <p:txBody>
          <a:bodyPr vert="horz" wrap="square" lIns="0" tIns="0" rIns="0" bIns="0" rtlCol="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800" b="1" spc="-150" dirty="0" smtClean="0">
                <a:ln w="3175">
                  <a:noFill/>
                </a:ln>
                <a:solidFill>
                  <a:schemeClr val="bg1"/>
                </a:solidFill>
                <a:effectLst>
                  <a:outerShdw blurRad="50800" dist="38100" dir="2700000" algn="tl">
                    <a:prstClr val="black">
                      <a:alpha val="40000"/>
                    </a:prstClr>
                  </a:outerShdw>
                </a:effectLst>
                <a:latin typeface="Calibri"/>
                <a:cs typeface="Arial"/>
              </a:rPr>
              <a:t>Структура расходов на </a:t>
            </a:r>
            <a:r>
              <a:rPr lang="ru-RU" sz="2800" b="1" spc="-150" dirty="0" err="1" smtClean="0">
                <a:ln w="3175">
                  <a:noFill/>
                </a:ln>
                <a:solidFill>
                  <a:schemeClr val="bg1"/>
                </a:solidFill>
                <a:effectLst>
                  <a:outerShdw blurRad="50800" dist="38100" dir="2700000" algn="tl">
                    <a:prstClr val="black">
                      <a:alpha val="40000"/>
                    </a:prstClr>
                  </a:outerShdw>
                </a:effectLst>
                <a:latin typeface="Calibri"/>
                <a:cs typeface="Arial"/>
              </a:rPr>
              <a:t>жилищно</a:t>
            </a:r>
            <a:r>
              <a:rPr lang="ru-RU" sz="2800" b="1" spc="-150" dirty="0" smtClean="0">
                <a:ln w="3175">
                  <a:noFill/>
                </a:ln>
                <a:solidFill>
                  <a:schemeClr val="bg1"/>
                </a:solidFill>
                <a:effectLst>
                  <a:outerShdw blurRad="50800" dist="38100" dir="2700000" algn="tl">
                    <a:prstClr val="black">
                      <a:alpha val="40000"/>
                    </a:prstClr>
                  </a:outerShdw>
                </a:effectLst>
                <a:latin typeface="Calibri"/>
                <a:cs typeface="Arial"/>
              </a:rPr>
              <a:t> – коммунальное хозяйство</a:t>
            </a:r>
            <a:endParaRPr kumimoji="0" lang="ru-RU" sz="2800" b="1" i="0" u="none" strike="noStrike" kern="1200" cap="none" spc="-150" normalizeH="0" baseline="0" noProof="0" dirty="0">
              <a:ln w="3175">
                <a:noFill/>
              </a:ln>
              <a:solidFill>
                <a:schemeClr val="bg1"/>
              </a:solidFill>
              <a:effectLst>
                <a:outerShdw blurRad="50800" dist="38100" dir="2700000" algn="tl">
                  <a:prstClr val="black">
                    <a:alpha val="40000"/>
                  </a:prstClr>
                </a:outerShdw>
              </a:effectLst>
              <a:uLnTx/>
              <a:uFillTx/>
              <a:latin typeface="Calibri"/>
              <a:ea typeface="+mn-ea"/>
              <a:cs typeface="Arial"/>
            </a:endParaRPr>
          </a:p>
        </p:txBody>
      </p:sp>
      <p:graphicFrame>
        <p:nvGraphicFramePr>
          <p:cNvPr id="11" name="Схема 10"/>
          <p:cNvGraphicFramePr/>
          <p:nvPr/>
        </p:nvGraphicFramePr>
        <p:xfrm>
          <a:off x="323528" y="908720"/>
          <a:ext cx="8640960" cy="55446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>
    <p:fade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0" y="6786563"/>
            <a:ext cx="9144000" cy="7143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800" dirty="0"/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323528" y="116632"/>
            <a:ext cx="8382000" cy="553998"/>
          </a:xfrm>
          <a:prstGeom prst="rect">
            <a:avLst/>
          </a:prstGeom>
        </p:spPr>
        <p:txBody>
          <a:bodyPr vert="horz" wrap="square" lIns="0" tIns="0" rIns="0" bIns="0" rtlCol="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1200" cap="none" spc="-150" normalizeH="0" baseline="0" noProof="0" dirty="0" smtClean="0">
                <a:ln w="3175">
                  <a:noFill/>
                </a:ln>
                <a:solidFill>
                  <a:schemeClr val="bg1"/>
                </a:solidFill>
                <a:effectLst>
                  <a:outerShdw blurRad="50800" dist="38100" dir="2700000" algn="tl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/>
                <a:ea typeface="+mn-ea"/>
                <a:cs typeface="Arial"/>
              </a:rPr>
              <a:t>Дефицит и </a:t>
            </a:r>
            <a:r>
              <a:rPr kumimoji="0" lang="ru-RU" sz="2800" b="1" i="0" u="none" strike="noStrike" kern="1200" cap="none" spc="-150" normalizeH="0" baseline="0" noProof="0" dirty="0" err="1" smtClean="0">
                <a:ln w="3175">
                  <a:noFill/>
                </a:ln>
                <a:solidFill>
                  <a:schemeClr val="bg1"/>
                </a:solidFill>
                <a:effectLst>
                  <a:outerShdw blurRad="50800" dist="38100" dir="2700000" algn="tl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/>
                <a:ea typeface="+mn-ea"/>
                <a:cs typeface="Arial"/>
              </a:rPr>
              <a:t>профицит</a:t>
            </a:r>
            <a:endParaRPr kumimoji="0" lang="ru-RU" sz="2800" b="1" i="0" u="none" strike="noStrike" kern="1200" cap="none" spc="-150" normalizeH="0" baseline="0" noProof="0" dirty="0">
              <a:ln w="3175">
                <a:noFill/>
              </a:ln>
              <a:solidFill>
                <a:schemeClr val="bg1"/>
              </a:solidFill>
              <a:effectLst>
                <a:outerShdw blurRad="50800" dist="38100" dir="2700000" algn="tl">
                  <a:prstClr val="black">
                    <a:alpha val="40000"/>
                  </a:prstClr>
                </a:outerShdw>
              </a:effectLst>
              <a:uLnTx/>
              <a:uFillTx/>
              <a:latin typeface="Calibri"/>
              <a:ea typeface="+mn-ea"/>
              <a:cs typeface="Arial"/>
            </a:endParaRPr>
          </a:p>
        </p:txBody>
      </p:sp>
      <p:pic>
        <p:nvPicPr>
          <p:cNvPr id="4098" name="Picture 2" descr="весы неуравновешенный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1340768"/>
            <a:ext cx="2219325" cy="3333750"/>
          </a:xfrm>
          <a:prstGeom prst="rect">
            <a:avLst/>
          </a:prstGeom>
          <a:noFill/>
        </p:spPr>
      </p:pic>
      <p:pic>
        <p:nvPicPr>
          <p:cNvPr id="11" name="Picture 2" descr="весы неуравновешенный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6660232" y="1340768"/>
            <a:ext cx="2219325" cy="3333750"/>
          </a:xfrm>
          <a:prstGeom prst="rect">
            <a:avLst/>
          </a:prstGeom>
          <a:noFill/>
        </p:spPr>
      </p:pic>
      <p:sp>
        <p:nvSpPr>
          <p:cNvPr id="12" name="TextBox 11"/>
          <p:cNvSpPr txBox="1"/>
          <p:nvPr/>
        </p:nvSpPr>
        <p:spPr>
          <a:xfrm>
            <a:off x="323528" y="4869160"/>
            <a:ext cx="9442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Garamond" pitchFamily="18" charset="0"/>
              </a:rPr>
              <a:t>Доходы</a:t>
            </a:r>
            <a:endParaRPr lang="ru-RU" dirty="0">
              <a:latin typeface="Garamond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475656" y="4077072"/>
            <a:ext cx="9813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Garamond" pitchFamily="18" charset="0"/>
              </a:rPr>
              <a:t>Расходы</a:t>
            </a:r>
            <a:endParaRPr lang="ru-RU" dirty="0">
              <a:latin typeface="Garamond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884368" y="4869160"/>
            <a:ext cx="10050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Garamond" pitchFamily="18" charset="0"/>
              </a:rPr>
              <a:t>Расходы</a:t>
            </a:r>
            <a:endParaRPr lang="ru-RU" dirty="0">
              <a:latin typeface="Garamond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732240" y="4077072"/>
            <a:ext cx="9442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Garamond" pitchFamily="18" charset="0"/>
              </a:rPr>
              <a:t>Доходы</a:t>
            </a:r>
            <a:endParaRPr lang="ru-RU" dirty="0">
              <a:latin typeface="Garamond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67544" y="5445224"/>
            <a:ext cx="289880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b="1" dirty="0" err="1" smtClean="0"/>
              <a:t>Профицит</a:t>
            </a:r>
            <a:r>
              <a:rPr lang="ru-RU" b="1" dirty="0" smtClean="0"/>
              <a:t> </a:t>
            </a:r>
          </a:p>
          <a:p>
            <a:pPr algn="ctr"/>
            <a:r>
              <a:rPr lang="ru-RU" dirty="0" smtClean="0"/>
              <a:t>(доходы больше расходов)</a:t>
            </a:r>
            <a:endParaRPr lang="ru-RU" dirty="0"/>
          </a:p>
        </p:txBody>
      </p:sp>
      <p:sp>
        <p:nvSpPr>
          <p:cNvPr id="18" name="TextBox 17"/>
          <p:cNvSpPr txBox="1"/>
          <p:nvPr/>
        </p:nvSpPr>
        <p:spPr>
          <a:xfrm>
            <a:off x="5652120" y="5373216"/>
            <a:ext cx="289880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b="1" dirty="0" smtClean="0"/>
              <a:t>Дефицит </a:t>
            </a:r>
          </a:p>
          <a:p>
            <a:pPr algn="ctr"/>
            <a:r>
              <a:rPr lang="ru-RU" dirty="0" smtClean="0"/>
              <a:t>(расходы больше доходов)</a:t>
            </a:r>
            <a:endParaRPr lang="ru-RU" dirty="0"/>
          </a:p>
        </p:txBody>
      </p:sp>
      <p:sp>
        <p:nvSpPr>
          <p:cNvPr id="20" name="Text Box 17"/>
          <p:cNvSpPr txBox="1">
            <a:spLocks noChangeArrowheads="1"/>
          </p:cNvSpPr>
          <p:nvPr/>
        </p:nvSpPr>
        <p:spPr bwMode="auto">
          <a:xfrm>
            <a:off x="2532210" y="2636912"/>
            <a:ext cx="4210896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ru-RU" altLang="ru-RU" sz="1400" dirty="0"/>
              <a:t>ДЕФИЦИТ БЮДЖЕТА НЕ ДОЛЖЕН ПРЕВЫШАТЬ </a:t>
            </a:r>
            <a:endParaRPr lang="ru-RU" altLang="ru-RU" sz="1400" dirty="0" smtClean="0"/>
          </a:p>
          <a:p>
            <a:pPr algn="ctr"/>
            <a:r>
              <a:rPr lang="ru-RU" altLang="ru-RU" sz="1400" dirty="0" smtClean="0"/>
              <a:t>10 </a:t>
            </a:r>
            <a:r>
              <a:rPr lang="ru-RU" altLang="ru-RU" sz="1400" dirty="0"/>
              <a:t>% СОБСТВЕННЫХ ДОХОДОВ МЕСТНОГО БЮДЖЕТА</a:t>
            </a:r>
          </a:p>
        </p:txBody>
      </p:sp>
      <p:sp>
        <p:nvSpPr>
          <p:cNvPr id="21" name="Text Box 18"/>
          <p:cNvSpPr txBox="1">
            <a:spLocks noChangeArrowheads="1"/>
          </p:cNvSpPr>
          <p:nvPr/>
        </p:nvSpPr>
        <p:spPr bwMode="auto">
          <a:xfrm>
            <a:off x="3995936" y="1916832"/>
            <a:ext cx="100811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ru-RU" altLang="ru-RU" sz="1800" b="1" dirty="0">
                <a:solidFill>
                  <a:srgbClr val="FF3300"/>
                </a:solidFill>
              </a:rPr>
              <a:t>ВАЖНО</a:t>
            </a:r>
            <a:r>
              <a:rPr lang="en-US" altLang="ru-RU" sz="1800" b="1" dirty="0">
                <a:solidFill>
                  <a:srgbClr val="FF3300"/>
                </a:solidFill>
              </a:rPr>
              <a:t>:</a:t>
            </a:r>
            <a:endParaRPr lang="ru-RU" altLang="ru-RU" sz="1800" b="1" dirty="0">
              <a:solidFill>
                <a:srgbClr val="FF3300"/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1"/>
          <p:cNvSpPr txBox="1">
            <a:spLocks/>
          </p:cNvSpPr>
          <p:nvPr/>
        </p:nvSpPr>
        <p:spPr>
          <a:xfrm>
            <a:off x="323528" y="116632"/>
            <a:ext cx="8382000" cy="553998"/>
          </a:xfrm>
          <a:prstGeom prst="rect">
            <a:avLst/>
          </a:prstGeom>
        </p:spPr>
        <p:txBody>
          <a:bodyPr vert="horz" wrap="square" lIns="0" tIns="0" rIns="0" bIns="0" rtlCol="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1200" cap="none" spc="-150" normalizeH="0" baseline="0" noProof="0" dirty="0" smtClean="0">
                <a:ln w="3175">
                  <a:noFill/>
                </a:ln>
                <a:solidFill>
                  <a:schemeClr val="bg1"/>
                </a:solidFill>
                <a:effectLst>
                  <a:outerShdw blurRad="50800" dist="38100" dir="2700000" algn="tl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/>
                <a:ea typeface="+mn-ea"/>
                <a:cs typeface="Arial"/>
              </a:rPr>
              <a:t>Муниципальный дорожный фонд</a:t>
            </a:r>
            <a:endParaRPr kumimoji="0" lang="ru-RU" sz="3200" b="1" i="0" u="none" strike="noStrike" kern="1200" cap="none" spc="-150" normalizeH="0" baseline="0" noProof="0" dirty="0">
              <a:ln w="3175">
                <a:noFill/>
              </a:ln>
              <a:solidFill>
                <a:schemeClr val="bg1"/>
              </a:solidFill>
              <a:effectLst>
                <a:outerShdw blurRad="50800" dist="38100" dir="2700000" algn="tl">
                  <a:prstClr val="black">
                    <a:alpha val="40000"/>
                  </a:prstClr>
                </a:outerShdw>
              </a:effectLst>
              <a:uLnTx/>
              <a:uFillTx/>
              <a:latin typeface="Calibri"/>
              <a:ea typeface="+mn-ea"/>
              <a:cs typeface="Arial"/>
            </a:endParaRPr>
          </a:p>
        </p:txBody>
      </p:sp>
      <p:sp>
        <p:nvSpPr>
          <p:cNvPr id="4" name="Овал 3"/>
          <p:cNvSpPr/>
          <p:nvPr/>
        </p:nvSpPr>
        <p:spPr bwMode="auto">
          <a:xfrm>
            <a:off x="4644008" y="1772816"/>
            <a:ext cx="4248472" cy="108012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099" fontAlgn="base">
              <a:spcBef>
                <a:spcPct val="0"/>
              </a:spcBef>
              <a:spcAft>
                <a:spcPct val="0"/>
              </a:spcAft>
            </a:pPr>
            <a:r>
              <a:rPr lang="ru-RU" sz="1600" dirty="0" smtClean="0">
                <a:solidFill>
                  <a:schemeClr val="bg1"/>
                </a:solidFill>
                <a:latin typeface="Segoe" pitchFamily="34" charset="0"/>
              </a:rPr>
              <a:t>Решение Думы </a:t>
            </a:r>
            <a:r>
              <a:rPr lang="ru-RU" sz="1600" dirty="0" err="1" smtClean="0">
                <a:solidFill>
                  <a:schemeClr val="bg1"/>
                </a:solidFill>
                <a:latin typeface="Segoe" pitchFamily="34" charset="0"/>
              </a:rPr>
              <a:t>Парабельского</a:t>
            </a:r>
            <a:r>
              <a:rPr lang="ru-RU" sz="1600" dirty="0" smtClean="0">
                <a:solidFill>
                  <a:schemeClr val="bg1"/>
                </a:solidFill>
                <a:latin typeface="Segoe" pitchFamily="34" charset="0"/>
              </a:rPr>
              <a:t> района, Советов сельских поселений</a:t>
            </a:r>
          </a:p>
        </p:txBody>
      </p:sp>
      <p:sp>
        <p:nvSpPr>
          <p:cNvPr id="5" name="Стрелка вниз 4"/>
          <p:cNvSpPr/>
          <p:nvPr/>
        </p:nvSpPr>
        <p:spPr bwMode="auto">
          <a:xfrm>
            <a:off x="6516216" y="2924944"/>
            <a:ext cx="576064" cy="432048"/>
          </a:xfrm>
          <a:prstGeom prst="downArrow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099" fontAlgn="base">
              <a:spcBef>
                <a:spcPct val="0"/>
              </a:spcBef>
              <a:spcAft>
                <a:spcPct val="0"/>
              </a:spcAft>
            </a:pPr>
            <a:endParaRPr lang="ru-RU" sz="2300" dirty="0" smtClean="0">
              <a:solidFill>
                <a:schemeClr val="tx1"/>
              </a:solidFill>
              <a:latin typeface="Segoe" pitchFamily="34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 bwMode="auto">
          <a:xfrm>
            <a:off x="467544" y="1844824"/>
            <a:ext cx="3312368" cy="576064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099" fontAlgn="base">
              <a:spcBef>
                <a:spcPct val="0"/>
              </a:spcBef>
              <a:spcAft>
                <a:spcPct val="0"/>
              </a:spcAft>
            </a:pPr>
            <a:r>
              <a:rPr lang="ru-RU" sz="1600" dirty="0" smtClean="0">
                <a:solidFill>
                  <a:schemeClr val="bg1"/>
                </a:solidFill>
                <a:latin typeface="Segoe" pitchFamily="34" charset="0"/>
              </a:rPr>
              <a:t>Источник формирования дорожного фонда</a:t>
            </a:r>
          </a:p>
        </p:txBody>
      </p:sp>
      <p:sp>
        <p:nvSpPr>
          <p:cNvPr id="9" name="Стрелка вниз 8"/>
          <p:cNvSpPr/>
          <p:nvPr/>
        </p:nvSpPr>
        <p:spPr bwMode="auto">
          <a:xfrm>
            <a:off x="1835696" y="2492896"/>
            <a:ext cx="576064" cy="432048"/>
          </a:xfrm>
          <a:prstGeom prst="downArrow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099" fontAlgn="base">
              <a:spcBef>
                <a:spcPct val="0"/>
              </a:spcBef>
              <a:spcAft>
                <a:spcPct val="0"/>
              </a:spcAft>
            </a:pPr>
            <a:endParaRPr lang="ru-RU" sz="2300" dirty="0" smtClean="0">
              <a:solidFill>
                <a:schemeClr val="tx1"/>
              </a:solidFill>
              <a:latin typeface="Segoe" pitchFamily="34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 bwMode="auto">
          <a:xfrm>
            <a:off x="539552" y="2996952"/>
            <a:ext cx="3312368" cy="792088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099" fontAlgn="base">
              <a:spcBef>
                <a:spcPct val="0"/>
              </a:spcBef>
              <a:spcAft>
                <a:spcPct val="0"/>
              </a:spcAft>
            </a:pPr>
            <a:r>
              <a:rPr lang="ru-RU" sz="1400" dirty="0" smtClean="0">
                <a:solidFill>
                  <a:schemeClr val="bg1"/>
                </a:solidFill>
                <a:latin typeface="Segoe" pitchFamily="34" charset="0"/>
              </a:rPr>
              <a:t>Акцизы по подакцизным товарам (продукции, производимым на территории РФ)</a:t>
            </a:r>
          </a:p>
        </p:txBody>
      </p:sp>
      <p:sp>
        <p:nvSpPr>
          <p:cNvPr id="11" name="Скругленный прямоугольник 10"/>
          <p:cNvSpPr/>
          <p:nvPr/>
        </p:nvSpPr>
        <p:spPr bwMode="auto">
          <a:xfrm>
            <a:off x="5220072" y="3429000"/>
            <a:ext cx="3312368" cy="936104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099" fontAlgn="base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solidFill>
                  <a:schemeClr val="bg1"/>
                </a:solidFill>
                <a:latin typeface="Segoe" pitchFamily="34" charset="0"/>
              </a:rPr>
              <a:t>Расходы консолидированного бюджета, (тыс. руб.)</a:t>
            </a:r>
          </a:p>
        </p:txBody>
      </p:sp>
      <p:sp>
        <p:nvSpPr>
          <p:cNvPr id="12" name="Стрелка вниз 11"/>
          <p:cNvSpPr/>
          <p:nvPr/>
        </p:nvSpPr>
        <p:spPr bwMode="auto">
          <a:xfrm>
            <a:off x="6516216" y="4509120"/>
            <a:ext cx="576064" cy="432048"/>
          </a:xfrm>
          <a:prstGeom prst="downArrow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099" fontAlgn="base">
              <a:spcBef>
                <a:spcPct val="0"/>
              </a:spcBef>
              <a:spcAft>
                <a:spcPct val="0"/>
              </a:spcAft>
            </a:pPr>
            <a:endParaRPr lang="ru-RU" sz="2300" dirty="0" smtClean="0">
              <a:solidFill>
                <a:schemeClr val="tx1"/>
              </a:solidFill>
              <a:latin typeface="Segoe" pitchFamily="34" charset="0"/>
            </a:endParaRPr>
          </a:p>
        </p:txBody>
      </p:sp>
      <p:graphicFrame>
        <p:nvGraphicFramePr>
          <p:cNvPr id="13" name="Таблица 12"/>
          <p:cNvGraphicFramePr>
            <a:graphicFrameLocks noGrp="1"/>
          </p:cNvGraphicFramePr>
          <p:nvPr/>
        </p:nvGraphicFramePr>
        <p:xfrm>
          <a:off x="5364088" y="5085184"/>
          <a:ext cx="3024336" cy="1112520"/>
        </p:xfrm>
        <a:graphic>
          <a:graphicData uri="http://schemas.openxmlformats.org/drawingml/2006/table">
            <a:tbl>
              <a:tblPr firstRow="1" bandRow="1">
                <a:tableStyleId>{C4B1156A-380E-4F78-BDF5-A606A8083BF9}</a:tableStyleId>
              </a:tblPr>
              <a:tblGrid>
                <a:gridCol w="604867"/>
                <a:gridCol w="739282"/>
                <a:gridCol w="816091"/>
                <a:gridCol w="864096"/>
              </a:tblGrid>
              <a:tr h="370840">
                <a:tc gridSpan="4"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Консолидированный бюджет</a:t>
                      </a:r>
                      <a:endParaRPr lang="ru-RU" sz="1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2014</a:t>
                      </a:r>
                      <a:endParaRPr lang="ru-RU" sz="1400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2015</a:t>
                      </a:r>
                      <a:endParaRPr lang="ru-RU" sz="1400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2016</a:t>
                      </a:r>
                      <a:endParaRPr lang="ru-RU" sz="1400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2017</a:t>
                      </a:r>
                      <a:endParaRPr lang="ru-RU" sz="1400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8327</a:t>
                      </a:r>
                      <a:endParaRPr lang="ru-RU" sz="1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7640</a:t>
                      </a:r>
                      <a:endParaRPr lang="ru-RU" sz="1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9489</a:t>
                      </a:r>
                      <a:endParaRPr lang="ru-RU" sz="1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10115</a:t>
                      </a:r>
                      <a:endParaRPr lang="ru-RU" sz="1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4" name="Стрелка вниз 13"/>
          <p:cNvSpPr/>
          <p:nvPr/>
        </p:nvSpPr>
        <p:spPr bwMode="auto">
          <a:xfrm rot="5400000">
            <a:off x="3925754" y="1987014"/>
            <a:ext cx="576064" cy="435701"/>
          </a:xfrm>
          <a:prstGeom prst="downArrow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099" fontAlgn="base">
              <a:spcBef>
                <a:spcPct val="0"/>
              </a:spcBef>
              <a:spcAft>
                <a:spcPct val="0"/>
              </a:spcAft>
            </a:pPr>
            <a:endParaRPr lang="ru-RU" sz="2300" dirty="0" smtClean="0">
              <a:solidFill>
                <a:schemeClr val="tx1"/>
              </a:solidFill>
              <a:latin typeface="Segoe" pitchFamily="34" charset="0"/>
            </a:endParaRPr>
          </a:p>
        </p:txBody>
      </p:sp>
      <p:graphicFrame>
        <p:nvGraphicFramePr>
          <p:cNvPr id="16" name="Таблица 15"/>
          <p:cNvGraphicFramePr>
            <a:graphicFrameLocks noGrp="1"/>
          </p:cNvGraphicFramePr>
          <p:nvPr/>
        </p:nvGraphicFramePr>
        <p:xfrm>
          <a:off x="251520" y="3933056"/>
          <a:ext cx="4439817" cy="259588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2150229"/>
                <a:gridCol w="629335"/>
                <a:gridCol w="576891"/>
                <a:gridCol w="524446"/>
                <a:gridCol w="558916"/>
              </a:tblGrid>
              <a:tr h="370840">
                <a:tc>
                  <a:txBody>
                    <a:bodyPr/>
                    <a:lstStyle/>
                    <a:p>
                      <a:endParaRPr lang="ru-RU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2014</a:t>
                      </a:r>
                      <a:endParaRPr lang="ru-RU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2015</a:t>
                      </a:r>
                      <a:endParaRPr lang="ru-RU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2016</a:t>
                      </a:r>
                      <a:endParaRPr lang="ru-RU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2017</a:t>
                      </a:r>
                      <a:endParaRPr lang="ru-RU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Муниципальный</a:t>
                      </a:r>
                      <a:r>
                        <a:rPr lang="ru-RU" sz="1200" baseline="0" dirty="0" smtClean="0"/>
                        <a:t> район</a:t>
                      </a:r>
                      <a:endParaRPr lang="ru-RU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4828</a:t>
                      </a:r>
                      <a:endParaRPr lang="ru-RU" sz="12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4478</a:t>
                      </a:r>
                      <a:endParaRPr lang="ru-RU" sz="12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5563</a:t>
                      </a:r>
                      <a:endParaRPr lang="ru-RU" sz="12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5928</a:t>
                      </a:r>
                      <a:endParaRPr lang="ru-RU" sz="12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Заводское с/</a:t>
                      </a:r>
                      <a:r>
                        <a:rPr lang="ru-RU" sz="1200" dirty="0" err="1" smtClean="0"/>
                        <a:t>п</a:t>
                      </a:r>
                      <a:endParaRPr lang="ru-RU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443</a:t>
                      </a:r>
                      <a:endParaRPr lang="ru-RU" sz="12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393</a:t>
                      </a:r>
                      <a:endParaRPr lang="ru-RU" sz="12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489</a:t>
                      </a:r>
                      <a:endParaRPr lang="ru-RU" sz="12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520</a:t>
                      </a:r>
                      <a:endParaRPr lang="ru-RU" sz="12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200" dirty="0" err="1" smtClean="0"/>
                        <a:t>Нарымское</a:t>
                      </a:r>
                      <a:r>
                        <a:rPr lang="ru-RU" sz="1200" dirty="0" smtClean="0"/>
                        <a:t> с/</a:t>
                      </a:r>
                      <a:r>
                        <a:rPr lang="ru-RU" sz="1200" dirty="0" err="1" smtClean="0"/>
                        <a:t>п</a:t>
                      </a:r>
                      <a:endParaRPr lang="ru-RU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908</a:t>
                      </a:r>
                      <a:endParaRPr lang="ru-RU" sz="12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798</a:t>
                      </a:r>
                      <a:endParaRPr lang="ru-RU" sz="12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992</a:t>
                      </a:r>
                      <a:endParaRPr lang="ru-RU" sz="12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1058</a:t>
                      </a:r>
                      <a:endParaRPr lang="ru-RU" sz="12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200" dirty="0" err="1" smtClean="0"/>
                        <a:t>Новосельцевское</a:t>
                      </a:r>
                      <a:r>
                        <a:rPr lang="ru-RU" sz="1200" dirty="0" smtClean="0"/>
                        <a:t> с/</a:t>
                      </a:r>
                      <a:r>
                        <a:rPr lang="ru-RU" sz="1200" dirty="0" err="1" smtClean="0"/>
                        <a:t>п</a:t>
                      </a:r>
                      <a:endParaRPr lang="ru-RU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376</a:t>
                      </a:r>
                      <a:endParaRPr lang="ru-RU" sz="12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338</a:t>
                      </a:r>
                      <a:endParaRPr lang="ru-RU" sz="12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419</a:t>
                      </a:r>
                      <a:endParaRPr lang="ru-RU" sz="12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448</a:t>
                      </a:r>
                      <a:endParaRPr lang="ru-RU" sz="12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200" dirty="0" err="1" smtClean="0"/>
                        <a:t>Парабельское</a:t>
                      </a:r>
                      <a:r>
                        <a:rPr lang="ru-RU" sz="1200" dirty="0" smtClean="0"/>
                        <a:t> с/</a:t>
                      </a:r>
                      <a:r>
                        <a:rPr lang="ru-RU" sz="1200" dirty="0" err="1" smtClean="0"/>
                        <a:t>п</a:t>
                      </a:r>
                      <a:endParaRPr lang="ru-RU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1528</a:t>
                      </a:r>
                      <a:endParaRPr lang="ru-RU" sz="12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1416</a:t>
                      </a:r>
                      <a:endParaRPr lang="ru-RU" sz="12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1757</a:t>
                      </a:r>
                      <a:endParaRPr lang="ru-RU" sz="12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1874</a:t>
                      </a:r>
                      <a:endParaRPr lang="ru-RU" sz="12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200" dirty="0" err="1" smtClean="0"/>
                        <a:t>Старицинское</a:t>
                      </a:r>
                      <a:r>
                        <a:rPr lang="ru-RU" sz="1200" dirty="0" smtClean="0"/>
                        <a:t> с/</a:t>
                      </a:r>
                      <a:r>
                        <a:rPr lang="ru-RU" sz="1200" dirty="0" err="1" smtClean="0"/>
                        <a:t>п</a:t>
                      </a:r>
                      <a:endParaRPr lang="ru-RU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244</a:t>
                      </a:r>
                      <a:endParaRPr lang="ru-RU" sz="12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217</a:t>
                      </a:r>
                      <a:endParaRPr lang="ru-RU" sz="12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269</a:t>
                      </a:r>
                      <a:endParaRPr lang="ru-RU" sz="12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287</a:t>
                      </a:r>
                      <a:endParaRPr lang="ru-RU" sz="12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7" name="Стрелка вниз 16"/>
          <p:cNvSpPr/>
          <p:nvPr/>
        </p:nvSpPr>
        <p:spPr bwMode="auto">
          <a:xfrm rot="5400000">
            <a:off x="4717842" y="5443398"/>
            <a:ext cx="576064" cy="435701"/>
          </a:xfrm>
          <a:prstGeom prst="downArrow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099" fontAlgn="base">
              <a:spcBef>
                <a:spcPct val="0"/>
              </a:spcBef>
              <a:spcAft>
                <a:spcPct val="0"/>
              </a:spcAft>
            </a:pPr>
            <a:endParaRPr lang="ru-RU" sz="2300" dirty="0" smtClean="0">
              <a:solidFill>
                <a:schemeClr val="tx1"/>
              </a:solidFill>
              <a:latin typeface="Segoe" pitchFamily="34" charset="0"/>
            </a:endParaRPr>
          </a:p>
        </p:txBody>
      </p:sp>
      <p:pic>
        <p:nvPicPr>
          <p:cNvPr id="2050" name="Picture 2" descr="https://upload.wikimedia.org/wikipedia/commons/thumb/f/fc/1.9_Russian_road_sign.svg/634px-1.9_Russian_road_sign.svg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03648" y="836712"/>
            <a:ext cx="976536" cy="864096"/>
          </a:xfrm>
          <a:prstGeom prst="rect">
            <a:avLst/>
          </a:prstGeom>
          <a:noFill/>
        </p:spPr>
      </p:pic>
      <p:pic>
        <p:nvPicPr>
          <p:cNvPr id="2052" name="Picture 4" descr="File:1.15 Russian road sign.sv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483768" y="836712"/>
            <a:ext cx="976428" cy="864000"/>
          </a:xfrm>
          <a:prstGeom prst="rect">
            <a:avLst/>
          </a:prstGeom>
          <a:noFill/>
        </p:spPr>
      </p:pic>
      <p:pic>
        <p:nvPicPr>
          <p:cNvPr id="2054" name="Picture 6" descr="File:1.18 Russian road sign.sv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563888" y="836712"/>
            <a:ext cx="976428" cy="864000"/>
          </a:xfrm>
          <a:prstGeom prst="rect">
            <a:avLst/>
          </a:prstGeom>
          <a:noFill/>
        </p:spPr>
      </p:pic>
      <p:pic>
        <p:nvPicPr>
          <p:cNvPr id="2056" name="Picture 8" descr="File:1.28 Russian road sign.sv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644008" y="836712"/>
            <a:ext cx="976428" cy="864000"/>
          </a:xfrm>
          <a:prstGeom prst="rect">
            <a:avLst/>
          </a:prstGeom>
          <a:noFill/>
        </p:spPr>
      </p:pic>
      <p:pic>
        <p:nvPicPr>
          <p:cNvPr id="2058" name="Picture 10" descr="File:1.27 Russian road sign.sv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724128" y="836712"/>
            <a:ext cx="976428" cy="864000"/>
          </a:xfrm>
          <a:prstGeom prst="rect">
            <a:avLst/>
          </a:prstGeom>
          <a:noFill/>
        </p:spPr>
      </p:pic>
      <p:pic>
        <p:nvPicPr>
          <p:cNvPr id="2060" name="Picture 12" descr="File:1.16 Russian road sign.sv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804248" y="836712"/>
            <a:ext cx="976428" cy="864000"/>
          </a:xfrm>
          <a:prstGeom prst="rect">
            <a:avLst/>
          </a:prstGeom>
          <a:noFill/>
        </p:spPr>
      </p:pic>
      <p:pic>
        <p:nvPicPr>
          <p:cNvPr id="2062" name="Picture 14" descr="File:1.10 Russian road sign.sv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23528" y="836712"/>
            <a:ext cx="976428" cy="864000"/>
          </a:xfrm>
          <a:prstGeom prst="rect">
            <a:avLst/>
          </a:prstGeom>
          <a:noFill/>
        </p:spPr>
      </p:pic>
      <p:pic>
        <p:nvPicPr>
          <p:cNvPr id="2064" name="Picture 16" descr="File:1.33 Russian road sign.sv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7884368" y="836712"/>
            <a:ext cx="976428" cy="864000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 txBox="1">
            <a:spLocks/>
          </p:cNvSpPr>
          <p:nvPr/>
        </p:nvSpPr>
        <p:spPr>
          <a:xfrm>
            <a:off x="323528" y="116632"/>
            <a:ext cx="8382000" cy="553998"/>
          </a:xfrm>
          <a:prstGeom prst="rect">
            <a:avLst/>
          </a:prstGeom>
        </p:spPr>
        <p:txBody>
          <a:bodyPr vert="horz" wrap="square" lIns="0" tIns="0" rIns="0" bIns="0" rtlCol="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1200" cap="none" spc="-150" normalizeH="0" baseline="0" noProof="0" dirty="0" smtClean="0">
                <a:ln w="3175">
                  <a:noFill/>
                </a:ln>
                <a:solidFill>
                  <a:schemeClr val="bg1"/>
                </a:solidFill>
                <a:effectLst>
                  <a:outerShdw blurRad="50800" dist="38100" dir="2700000" algn="tl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/>
                <a:ea typeface="+mn-ea"/>
                <a:cs typeface="Arial"/>
              </a:rPr>
              <a:t>Муниципальные </a:t>
            </a:r>
            <a:r>
              <a:rPr lang="ru-RU" sz="2800" b="1" spc="-150" dirty="0" smtClean="0">
                <a:ln w="3175">
                  <a:noFill/>
                </a:ln>
                <a:solidFill>
                  <a:schemeClr val="bg1"/>
                </a:solidFill>
                <a:effectLst>
                  <a:outerShdw blurRad="50800" dist="38100" dir="2700000" algn="tl">
                    <a:prstClr val="black">
                      <a:alpha val="40000"/>
                    </a:prstClr>
                  </a:outerShdw>
                </a:effectLst>
                <a:latin typeface="Calibri"/>
                <a:cs typeface="Arial"/>
              </a:rPr>
              <a:t>и в</a:t>
            </a:r>
            <a:r>
              <a:rPr kumimoji="0" lang="ru-RU" sz="2800" b="1" i="0" u="none" strike="noStrike" kern="1200" cap="none" spc="-150" normalizeH="0" baseline="0" noProof="0" dirty="0" err="1" smtClean="0">
                <a:ln w="3175">
                  <a:noFill/>
                </a:ln>
                <a:solidFill>
                  <a:schemeClr val="bg1"/>
                </a:solidFill>
                <a:effectLst>
                  <a:outerShdw blurRad="50800" dist="38100" dir="2700000" algn="tl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/>
                <a:ea typeface="+mn-ea"/>
                <a:cs typeface="Arial"/>
              </a:rPr>
              <a:t>едомственные</a:t>
            </a:r>
            <a:r>
              <a:rPr kumimoji="0" lang="ru-RU" sz="2800" b="1" i="0" u="none" strike="noStrike" kern="1200" cap="none" spc="-150" normalizeH="0" baseline="0" noProof="0" dirty="0" smtClean="0">
                <a:ln w="3175">
                  <a:noFill/>
                </a:ln>
                <a:solidFill>
                  <a:schemeClr val="bg1"/>
                </a:solidFill>
                <a:effectLst>
                  <a:outerShdw blurRad="50800" dist="38100" dir="2700000" algn="tl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/>
                <a:ea typeface="+mn-ea"/>
                <a:cs typeface="Arial"/>
              </a:rPr>
              <a:t> целевые программы</a:t>
            </a:r>
            <a:endParaRPr kumimoji="0" lang="ru-RU" sz="2800" b="1" i="0" u="none" strike="noStrike" kern="1200" cap="none" spc="-150" normalizeH="0" baseline="0" noProof="0" dirty="0">
              <a:ln w="3175">
                <a:noFill/>
              </a:ln>
              <a:solidFill>
                <a:schemeClr val="bg1"/>
              </a:solidFill>
              <a:effectLst>
                <a:outerShdw blurRad="50800" dist="38100" dir="2700000" algn="tl">
                  <a:prstClr val="black">
                    <a:alpha val="40000"/>
                  </a:prstClr>
                </a:outerShdw>
              </a:effectLst>
              <a:uLnTx/>
              <a:uFillTx/>
              <a:latin typeface="Calibri"/>
              <a:ea typeface="+mn-ea"/>
              <a:cs typeface="Arial"/>
            </a:endParaRP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/>
        </p:nvGraphicFramePr>
        <p:xfrm>
          <a:off x="323528" y="1052736"/>
          <a:ext cx="8352929" cy="5472608"/>
        </p:xfrm>
        <a:graphic>
          <a:graphicData uri="http://schemas.openxmlformats.org/drawingml/2006/table">
            <a:tbl>
              <a:tblPr firstCol="1">
                <a:tableStyleId>{5A111915-BE36-4E01-A7E5-04B1672EAD32}</a:tableStyleId>
              </a:tblPr>
              <a:tblGrid>
                <a:gridCol w="566156"/>
                <a:gridCol w="6751580"/>
                <a:gridCol w="1035193"/>
              </a:tblGrid>
              <a:tr h="465512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/>
                        <a:t>№ </a:t>
                      </a:r>
                      <a:r>
                        <a:rPr lang="ru-RU" sz="1400" u="none" strike="noStrike" dirty="0" err="1"/>
                        <a:t>п</a:t>
                      </a:r>
                      <a:r>
                        <a:rPr lang="ru-RU" sz="1400" u="none" strike="noStrike" dirty="0"/>
                        <a:t>/</a:t>
                      </a:r>
                      <a:r>
                        <a:rPr lang="ru-RU" sz="1400" u="none" strike="noStrike" dirty="0" err="1"/>
                        <a:t>п</a:t>
                      </a:r>
                      <a:endParaRPr lang="ru-RU" sz="1400" b="0" i="0" u="none" strike="noStrike" dirty="0">
                        <a:latin typeface="+mj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/>
                        <a:t>Наименование</a:t>
                      </a:r>
                      <a:endParaRPr lang="ru-RU" sz="1400" b="1" i="0" u="none" strike="noStrike" dirty="0">
                        <a:latin typeface="+mj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 dirty="0" smtClean="0"/>
                        <a:t>Сумма</a:t>
                      </a:r>
                    </a:p>
                    <a:p>
                      <a:pPr algn="ctr" fontAlgn="b"/>
                      <a:r>
                        <a:rPr lang="ru-RU" sz="1400" b="1" i="0" u="none" strike="noStrike" dirty="0" smtClean="0">
                          <a:latin typeface="+mj-lt"/>
                        </a:rPr>
                        <a:t>Тыс. руб.</a:t>
                      </a:r>
                      <a:endParaRPr lang="ru-RU" sz="1400" b="1" i="0" u="none" strike="noStrike" dirty="0">
                        <a:latin typeface="+mj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8433">
                <a:tc gridSpan="2"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/>
                        <a:t>Всего:</a:t>
                      </a:r>
                      <a:endParaRPr lang="ru-RU" sz="1400" b="0" i="0" u="none" strike="noStrike" dirty="0">
                        <a:latin typeface="+mj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/>
                        <a:t>9 079,0</a:t>
                      </a:r>
                      <a:endParaRPr lang="ru-RU" sz="1400" b="1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76866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/>
                        <a:t>1</a:t>
                      </a:r>
                      <a:endParaRPr lang="ru-RU" sz="1400" b="0" i="0" u="none" strike="noStrike" dirty="0">
                        <a:latin typeface="+mj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/>
                        <a:t>Муниципальная программа «Реализация молодежной политики на территории </a:t>
                      </a:r>
                      <a:r>
                        <a:rPr lang="ru-RU" sz="1400" u="none" strike="noStrike" dirty="0" err="1"/>
                        <a:t>Парабельского</a:t>
                      </a:r>
                      <a:r>
                        <a:rPr lang="ru-RU" sz="1400" u="none" strike="noStrike" dirty="0"/>
                        <a:t> района на 2011- 2015 годы»</a:t>
                      </a:r>
                      <a:endParaRPr lang="ru-RU" sz="1400" b="0" i="0" u="none" strike="noStrike" dirty="0">
                        <a:latin typeface="+mj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/>
                        <a:t>556,0</a:t>
                      </a:r>
                      <a:endParaRPr lang="ru-RU" sz="1400" b="0" i="0" u="none" strike="noStrike">
                        <a:latin typeface="+mj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53733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/>
                        <a:t>2</a:t>
                      </a:r>
                      <a:endParaRPr lang="ru-RU" sz="1400" b="0" i="0" u="none" strike="noStrike" dirty="0">
                        <a:latin typeface="+mj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/>
                        <a:t>Муниципальная программа «Профилактика и противодействие террористической и экстремистской деятельности на территории муниципального образования «</a:t>
                      </a:r>
                      <a:r>
                        <a:rPr lang="ru-RU" sz="1400" u="none" strike="noStrike" dirty="0" err="1"/>
                        <a:t>Парабельский</a:t>
                      </a:r>
                      <a:r>
                        <a:rPr lang="ru-RU" sz="1400" u="none" strike="noStrike" dirty="0"/>
                        <a:t> район» на 2014 – 2016 годы»</a:t>
                      </a:r>
                      <a:endParaRPr lang="ru-RU" sz="1400" b="0" i="0" u="none" strike="noStrike" dirty="0">
                        <a:latin typeface="+mj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/>
                        <a:t>105,0</a:t>
                      </a:r>
                      <a:endParaRPr lang="ru-RU" sz="1400" b="0" i="0" u="none" strike="noStrike">
                        <a:latin typeface="+mj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76866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/>
                        <a:t>3</a:t>
                      </a:r>
                      <a:endParaRPr lang="ru-RU" sz="1400" b="0" i="0" u="none" strike="noStrike" dirty="0">
                        <a:latin typeface="+mj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/>
                        <a:t>Муниципальная программа "Обеспечение жильем молодых семей на территории </a:t>
                      </a:r>
                      <a:r>
                        <a:rPr lang="ru-RU" sz="1400" u="none" strike="noStrike" dirty="0" err="1"/>
                        <a:t>Парабельского</a:t>
                      </a:r>
                      <a:r>
                        <a:rPr lang="ru-RU" sz="1400" u="none" strike="noStrike" dirty="0"/>
                        <a:t> района" на 2011-2015 годы</a:t>
                      </a:r>
                      <a:endParaRPr lang="ru-RU" sz="1400" b="0" i="0" u="none" strike="noStrike" dirty="0">
                        <a:latin typeface="+mj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/>
                        <a:t>500,0</a:t>
                      </a:r>
                      <a:endParaRPr lang="ru-RU" sz="1400" b="0" i="0" u="none" strike="noStrike">
                        <a:latin typeface="+mj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1530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/>
                        <a:t>4</a:t>
                      </a:r>
                      <a:endParaRPr lang="ru-RU" sz="1400" b="0" i="0" u="none" strike="noStrike" dirty="0">
                        <a:latin typeface="+mj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/>
                        <a:t>Муниципальная программа «Развитие физической  культуры,  спорта и формирования здорового образа жизни населения </a:t>
                      </a:r>
                      <a:r>
                        <a:rPr lang="ru-RU" sz="1400" u="none" strike="noStrike" dirty="0" err="1"/>
                        <a:t>Парабельского</a:t>
                      </a:r>
                      <a:r>
                        <a:rPr lang="ru-RU" sz="1400" u="none" strike="noStrike" dirty="0"/>
                        <a:t> района на 2011 – 2015 годы»</a:t>
                      </a:r>
                      <a:endParaRPr lang="ru-RU" sz="1400" b="0" i="0" u="none" strike="noStrike" dirty="0">
                        <a:latin typeface="+mj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/>
                        <a:t>2 000,0</a:t>
                      </a:r>
                      <a:endParaRPr lang="ru-RU" sz="1400" b="0" i="0" u="none" strike="noStrike" dirty="0">
                        <a:latin typeface="+mj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76866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/>
                        <a:t>5</a:t>
                      </a:r>
                      <a:endParaRPr lang="ru-RU" sz="1400" b="0" i="0" u="none" strike="noStrike" dirty="0">
                        <a:latin typeface="+mj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/>
                        <a:t>Муниципальная программа «Сохранение и развитие культуры </a:t>
                      </a:r>
                      <a:r>
                        <a:rPr lang="ru-RU" sz="1400" u="none" strike="noStrike" dirty="0" err="1"/>
                        <a:t>Парабельского</a:t>
                      </a:r>
                      <a:r>
                        <a:rPr lang="ru-RU" sz="1400" u="none" strike="noStrike" dirty="0"/>
                        <a:t> района на 2011-2015 гг.»</a:t>
                      </a:r>
                      <a:endParaRPr lang="ru-RU" sz="1400" b="0" i="0" u="none" strike="noStrike" dirty="0">
                        <a:latin typeface="+mj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/>
                        <a:t>3 518,0</a:t>
                      </a:r>
                      <a:endParaRPr lang="ru-RU" sz="1400" b="0" i="0" u="none" strike="noStrike" dirty="0">
                        <a:latin typeface="+mj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76866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/>
                        <a:t>6</a:t>
                      </a:r>
                      <a:endParaRPr lang="ru-RU" sz="1400" b="0" i="0" u="none" strike="noStrike" dirty="0">
                        <a:latin typeface="+mj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/>
                        <a:t>Муниципальная программа "Устойчивое развитие </a:t>
                      </a:r>
                      <a:r>
                        <a:rPr lang="ru-RU" sz="1400" u="none" strike="noStrike" dirty="0" err="1"/>
                        <a:t>Парабельского</a:t>
                      </a:r>
                      <a:r>
                        <a:rPr lang="ru-RU" sz="1400" u="none" strike="noStrike" dirty="0"/>
                        <a:t> района Томской области на 2014-2017 годы и на период до 2020 года"</a:t>
                      </a:r>
                      <a:endParaRPr lang="ru-RU" sz="1400" b="0" i="0" u="none" strike="noStrike" dirty="0">
                        <a:latin typeface="+mj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/>
                        <a:t>500,0</a:t>
                      </a:r>
                      <a:endParaRPr lang="ru-RU" sz="1400" b="0" i="0" u="none" strike="noStrike" dirty="0">
                        <a:latin typeface="+mj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76866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/>
                        <a:t>7</a:t>
                      </a:r>
                      <a:endParaRPr lang="ru-RU" sz="1400" b="0" i="0" u="none" strike="noStrike" dirty="0">
                        <a:latin typeface="+mj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/>
                        <a:t>Ведомственная целевая программа «Финансовая поддержка </a:t>
                      </a:r>
                      <a:r>
                        <a:rPr lang="ru-RU" sz="1400" u="none" strike="noStrike" dirty="0" err="1"/>
                        <a:t>Парабельского</a:t>
                      </a:r>
                      <a:r>
                        <a:rPr lang="ru-RU" sz="1400" u="none" strike="noStrike" dirty="0"/>
                        <a:t> МУАТП на 2014-2016 годы"</a:t>
                      </a:r>
                      <a:endParaRPr lang="ru-RU" sz="1400" b="0" i="0" u="none" strike="noStrike" dirty="0">
                        <a:latin typeface="+mj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/>
                        <a:t>1 500,0</a:t>
                      </a:r>
                      <a:endParaRPr lang="ru-RU" sz="1400" b="0" i="0" u="none" strike="noStrike" dirty="0">
                        <a:latin typeface="+mj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1530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/>
                        <a:t>8</a:t>
                      </a:r>
                      <a:endParaRPr lang="ru-RU" sz="1400" b="0" i="0" u="none" strike="noStrike" dirty="0">
                        <a:latin typeface="+mj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/>
                        <a:t>Ведомственная целевая программа  "Развитие муниципальной службы в муниципальном образовании "</a:t>
                      </a:r>
                      <a:r>
                        <a:rPr lang="ru-RU" sz="1400" u="none" strike="noStrike" dirty="0" err="1"/>
                        <a:t>Парабельский</a:t>
                      </a:r>
                      <a:r>
                        <a:rPr lang="ru-RU" sz="1400" u="none" strike="noStrike" dirty="0"/>
                        <a:t> район" на 2014-2016 годы"</a:t>
                      </a:r>
                      <a:endParaRPr lang="ru-RU" sz="1400" b="0" i="0" u="none" strike="noStrike" dirty="0">
                        <a:latin typeface="+mj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/>
                        <a:t>400,0</a:t>
                      </a:r>
                      <a:endParaRPr lang="ru-RU" sz="1400" b="0" i="0" u="none" strike="noStrike" dirty="0">
                        <a:latin typeface="+mj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ransition>
    <p:fade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 txBox="1">
            <a:spLocks/>
          </p:cNvSpPr>
          <p:nvPr/>
        </p:nvSpPr>
        <p:spPr>
          <a:xfrm>
            <a:off x="323528" y="116632"/>
            <a:ext cx="8382000" cy="553998"/>
          </a:xfrm>
          <a:prstGeom prst="rect">
            <a:avLst/>
          </a:prstGeom>
        </p:spPr>
        <p:txBody>
          <a:bodyPr vert="horz" wrap="square" lIns="0" tIns="0" rIns="0" bIns="0" rtlCol="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1200" cap="none" spc="-150" normalizeH="0" baseline="0" noProof="0" dirty="0" smtClean="0">
                <a:ln w="3175">
                  <a:noFill/>
                </a:ln>
                <a:solidFill>
                  <a:schemeClr val="bg1"/>
                </a:solidFill>
                <a:effectLst>
                  <a:outerShdw blurRad="50800" dist="38100" dir="2700000" algn="tl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/>
                <a:ea typeface="+mn-ea"/>
                <a:cs typeface="Arial"/>
              </a:rPr>
              <a:t>Финансовая помощь бюджетам поселений</a:t>
            </a:r>
            <a:endParaRPr kumimoji="0" lang="ru-RU" sz="3200" b="1" i="0" u="none" strike="noStrike" kern="1200" cap="none" spc="-150" normalizeH="0" baseline="0" noProof="0" dirty="0">
              <a:ln w="3175">
                <a:noFill/>
              </a:ln>
              <a:solidFill>
                <a:schemeClr val="bg1"/>
              </a:solidFill>
              <a:effectLst>
                <a:outerShdw blurRad="50800" dist="38100" dir="2700000" algn="tl">
                  <a:prstClr val="black">
                    <a:alpha val="40000"/>
                  </a:prstClr>
                </a:outerShdw>
              </a:effectLst>
              <a:uLnTx/>
              <a:uFillTx/>
              <a:latin typeface="Calibri"/>
              <a:ea typeface="+mn-ea"/>
              <a:cs typeface="Arial"/>
            </a:endParaRPr>
          </a:p>
        </p:txBody>
      </p:sp>
      <p:pic>
        <p:nvPicPr>
          <p:cNvPr id="6" name="Рисунок 2" descr="финпомощь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63888" y="764704"/>
            <a:ext cx="1944216" cy="13965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7" name="Group 232"/>
          <p:cNvGraphicFramePr>
            <a:graphicFrameLocks noGrp="1"/>
          </p:cNvGraphicFramePr>
          <p:nvPr/>
        </p:nvGraphicFramePr>
        <p:xfrm>
          <a:off x="395536" y="2276872"/>
          <a:ext cx="8424863" cy="3511296"/>
        </p:xfrm>
        <a:graphic>
          <a:graphicData uri="http://schemas.openxmlformats.org/drawingml/2006/table">
            <a:tbl>
              <a:tblPr/>
              <a:tblGrid>
                <a:gridCol w="4643438"/>
                <a:gridCol w="1260475"/>
                <a:gridCol w="1223962"/>
                <a:gridCol w="1296988"/>
              </a:tblGrid>
              <a:tr h="576263">
                <a:tc>
                  <a:txBody>
                    <a:bodyPr/>
                    <a:lstStyle/>
                    <a:p>
                      <a:pPr marL="136525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65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Наименование финансовой помощи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136525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65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2014 год</a:t>
                      </a:r>
                    </a:p>
                    <a:p>
                      <a:pPr marL="136525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65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(</a:t>
                      </a: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тыс. рублей)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136525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65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2015 год</a:t>
                      </a:r>
                    </a:p>
                    <a:p>
                      <a:pPr marL="136525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65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(тыс. рублей)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136525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65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2016 год</a:t>
                      </a:r>
                    </a:p>
                    <a:p>
                      <a:pPr marL="136525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65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(тыс. рублей)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136525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65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8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Дотация бюджетам поселений на выравнивание </a:t>
                      </a:r>
                      <a:r>
                        <a:rPr kumimoji="0" lang="ru-RU" sz="18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бюджетной обеспеченности</a:t>
                      </a:r>
                      <a:endParaRPr kumimoji="0" lang="ru-RU" sz="18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FCDA"/>
                    </a:solidFill>
                  </a:tcPr>
                </a:tc>
                <a:tc>
                  <a:txBody>
                    <a:bodyPr/>
                    <a:lstStyle/>
                    <a:p>
                      <a:pPr marL="136525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65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23 007,6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FCDA"/>
                    </a:solidFill>
                  </a:tcPr>
                </a:tc>
                <a:tc>
                  <a:txBody>
                    <a:bodyPr/>
                    <a:lstStyle/>
                    <a:p>
                      <a:pPr marL="136525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65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24 303,4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FCDA"/>
                    </a:solidFill>
                  </a:tcPr>
                </a:tc>
                <a:tc>
                  <a:txBody>
                    <a:bodyPr/>
                    <a:lstStyle/>
                    <a:p>
                      <a:pPr marL="136525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65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25 388,4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FCDA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indent="0" algn="ctr" defTabSz="91436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ru-RU" dirty="0" smtClean="0"/>
                        <a:t>      в том числе за счет субвенции из                                                             областного бюджета</a:t>
                      </a:r>
                      <a:endParaRPr lang="ru-RU" dirty="0"/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FBB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13 007,6</a:t>
                      </a:r>
                      <a:endParaRPr lang="ru-RU" dirty="0"/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FBB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14</a:t>
                      </a:r>
                      <a:r>
                        <a:rPr lang="ru-RU" baseline="0" dirty="0" smtClean="0"/>
                        <a:t> 303,4</a:t>
                      </a:r>
                      <a:endParaRPr lang="ru-RU" dirty="0"/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FBB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15 388,4</a:t>
                      </a:r>
                      <a:endParaRPr lang="ru-RU" dirty="0"/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FBB1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136525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65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8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Дотация бюджетам поселений на поддержку мер по обеспечению сбалансированности бюджетов за счет средств бюджета района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136525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65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11 022,5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136525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65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10 613,9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136525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65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10 316,9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136525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65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Итого: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5872B"/>
                    </a:solidFill>
                  </a:tcPr>
                </a:tc>
                <a:tc>
                  <a:txBody>
                    <a:bodyPr/>
                    <a:lstStyle/>
                    <a:p>
                      <a:pPr marL="136525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65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34 030,1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5872B"/>
                    </a:solidFill>
                  </a:tcPr>
                </a:tc>
                <a:tc>
                  <a:txBody>
                    <a:bodyPr/>
                    <a:lstStyle/>
                    <a:p>
                      <a:pPr marL="136525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65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34917,3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5872B"/>
                    </a:solidFill>
                  </a:tcPr>
                </a:tc>
                <a:tc>
                  <a:txBody>
                    <a:bodyPr/>
                    <a:lstStyle/>
                    <a:p>
                      <a:pPr marL="136525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65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35 705,3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5872B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>
    <p:fade/>
  </p:transition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23528" y="908720"/>
            <a:ext cx="8496944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 </a:t>
            </a:r>
            <a:r>
              <a:rPr lang="en-US" dirty="0" smtClean="0"/>
              <a:t>	</a:t>
            </a:r>
            <a:r>
              <a:rPr lang="ru-RU" sz="1600" dirty="0" smtClean="0"/>
              <a:t>Обращаем Ваше внимание на то, что бюджет для граждан на 2015 год составлен по проекту бюджета МО «</a:t>
            </a:r>
            <a:r>
              <a:rPr lang="ru-RU" sz="1600" dirty="0" err="1" smtClean="0"/>
              <a:t>Парабельский</a:t>
            </a:r>
            <a:r>
              <a:rPr lang="ru-RU" sz="1600" dirty="0" smtClean="0"/>
              <a:t> район на 2015 год» ( 1 чтение)  и носит ознакомительный и осведомительный характер. </a:t>
            </a:r>
          </a:p>
          <a:p>
            <a:r>
              <a:rPr lang="ru-RU" sz="1600" dirty="0" smtClean="0"/>
              <a:t>	Окончательный вариант бюджета МО «</a:t>
            </a:r>
            <a:r>
              <a:rPr lang="ru-RU" sz="1600" dirty="0" err="1" smtClean="0"/>
              <a:t>Парабельский</a:t>
            </a:r>
            <a:r>
              <a:rPr lang="ru-RU" sz="1600" dirty="0" smtClean="0"/>
              <a:t> район на 2015 год» будет утвержден решением Думы </a:t>
            </a:r>
            <a:r>
              <a:rPr lang="ru-RU" sz="1600" dirty="0" err="1" smtClean="0"/>
              <a:t>Парабельского</a:t>
            </a:r>
            <a:r>
              <a:rPr lang="ru-RU" sz="1600" dirty="0" smtClean="0"/>
              <a:t> района Томской области, после соблюдения всех процедур по рассмотрению и принятию бюджета.</a:t>
            </a:r>
          </a:p>
          <a:p>
            <a:r>
              <a:rPr lang="ru-RU" sz="1600" dirty="0" smtClean="0"/>
              <a:t>	С решением Думы </a:t>
            </a:r>
            <a:r>
              <a:rPr lang="ru-RU" sz="1600" dirty="0" err="1" smtClean="0"/>
              <a:t>Парабельского</a:t>
            </a:r>
            <a:r>
              <a:rPr lang="ru-RU" sz="1600" dirty="0" smtClean="0"/>
              <a:t> района Томской области «О бюджете МО «</a:t>
            </a:r>
            <a:r>
              <a:rPr lang="ru-RU" sz="1600" dirty="0" err="1" smtClean="0"/>
              <a:t>Парабельский</a:t>
            </a:r>
            <a:r>
              <a:rPr lang="ru-RU" sz="1600" dirty="0" smtClean="0"/>
              <a:t> район на 2015 год», а так же с последующими внесенными изменениями в данное решение, можно ознакомится на официальном сайте </a:t>
            </a:r>
            <a:r>
              <a:rPr lang="ru-RU" sz="1600" dirty="0" err="1" smtClean="0"/>
              <a:t>Парабельского</a:t>
            </a:r>
            <a:r>
              <a:rPr lang="ru-RU" sz="1600" dirty="0" smtClean="0"/>
              <a:t> района </a:t>
            </a:r>
            <a:r>
              <a:rPr lang="en-US" sz="1600" dirty="0" smtClean="0">
                <a:hlinkClick r:id="rId2"/>
              </a:rPr>
              <a:t>http://parabel</a:t>
            </a:r>
            <a:r>
              <a:rPr lang="ru-RU" sz="1600" dirty="0" smtClean="0">
                <a:hlinkClick r:id="rId2"/>
              </a:rPr>
              <a:t>.</a:t>
            </a:r>
            <a:r>
              <a:rPr lang="en-US" sz="1600" dirty="0" err="1" smtClean="0">
                <a:hlinkClick r:id="rId2"/>
              </a:rPr>
              <a:t>tomsk</a:t>
            </a:r>
            <a:r>
              <a:rPr lang="ru-RU" sz="1600" dirty="0" smtClean="0">
                <a:hlinkClick r:id="rId2"/>
              </a:rPr>
              <a:t>.</a:t>
            </a:r>
            <a:r>
              <a:rPr lang="ru-RU" sz="1600" dirty="0" err="1" smtClean="0">
                <a:hlinkClick r:id="rId2"/>
              </a:rPr>
              <a:t>ru</a:t>
            </a:r>
            <a:r>
              <a:rPr lang="ru-RU" sz="1600" dirty="0" smtClean="0"/>
              <a:t>  В разделе Экономика и финансы </a:t>
            </a:r>
            <a:r>
              <a:rPr lang="en-US" sz="1600" dirty="0" smtClean="0"/>
              <a:t>– </a:t>
            </a:r>
            <a:r>
              <a:rPr lang="ru-RU" sz="1600" dirty="0" smtClean="0"/>
              <a:t>Бюджет.</a:t>
            </a:r>
          </a:p>
          <a:p>
            <a:r>
              <a:rPr lang="ru-RU" b="1" dirty="0" smtClean="0"/>
              <a:t> </a:t>
            </a:r>
            <a:endParaRPr lang="ru-RU" dirty="0" smtClean="0"/>
          </a:p>
          <a:p>
            <a:r>
              <a:rPr lang="ru-RU" sz="1200" b="1" dirty="0" smtClean="0"/>
              <a:t>«Бюджет для граждан»   подготовлен Финансовым отделом </a:t>
            </a:r>
            <a:endParaRPr lang="ru-RU" sz="1200" dirty="0" smtClean="0"/>
          </a:p>
          <a:p>
            <a:r>
              <a:rPr lang="ru-RU" sz="1200" b="1" dirty="0" smtClean="0"/>
              <a:t>администрации </a:t>
            </a:r>
            <a:r>
              <a:rPr lang="ru-RU" sz="1200" b="1" dirty="0" err="1" smtClean="0"/>
              <a:t>Парабельского</a:t>
            </a:r>
            <a:r>
              <a:rPr lang="ru-RU" sz="1200" b="1" dirty="0" smtClean="0"/>
              <a:t> района</a:t>
            </a:r>
            <a:endParaRPr lang="ru-RU" sz="1200" dirty="0" smtClean="0"/>
          </a:p>
          <a:p>
            <a:r>
              <a:rPr lang="ru-RU" sz="1200" b="1" dirty="0" smtClean="0"/>
              <a:t> </a:t>
            </a:r>
            <a:endParaRPr lang="ru-RU" sz="1200" dirty="0" smtClean="0"/>
          </a:p>
          <a:p>
            <a:r>
              <a:rPr lang="ru-RU" sz="1200" b="1" dirty="0" smtClean="0"/>
              <a:t>График работы  Финансового отдела:</a:t>
            </a:r>
            <a:endParaRPr lang="ru-RU" sz="1200" dirty="0" smtClean="0"/>
          </a:p>
          <a:p>
            <a:r>
              <a:rPr lang="ru-RU" sz="1200" dirty="0" smtClean="0"/>
              <a:t>с понедельника по четверг - с 9-00 до 17-15;пятница - с 9-00 до 17-00;</a:t>
            </a:r>
          </a:p>
          <a:p>
            <a:r>
              <a:rPr lang="ru-RU" sz="1200" dirty="0" smtClean="0"/>
              <a:t>суббота, воскресенье - выходные дни.</a:t>
            </a:r>
          </a:p>
          <a:p>
            <a:r>
              <a:rPr lang="ru-RU" sz="1200" dirty="0" smtClean="0"/>
              <a:t>Обеденный перерыв - с 13-00 до 14-00.</a:t>
            </a:r>
            <a:endParaRPr lang="en-US" sz="1200" dirty="0" smtClean="0"/>
          </a:p>
          <a:p>
            <a:endParaRPr lang="ru-RU" sz="1200" b="1" dirty="0" smtClean="0"/>
          </a:p>
          <a:p>
            <a:endParaRPr lang="ru-RU" sz="1200" b="1" dirty="0" smtClean="0"/>
          </a:p>
          <a:p>
            <a:r>
              <a:rPr lang="ru-RU" sz="1200" b="1" dirty="0" smtClean="0"/>
              <a:t>Контактная информация:</a:t>
            </a:r>
            <a:endParaRPr lang="en-US" sz="1200" b="1" dirty="0" smtClean="0"/>
          </a:p>
          <a:p>
            <a:r>
              <a:rPr lang="ru-RU" sz="1200" dirty="0" smtClean="0"/>
              <a:t>тел. 8(38252)2-18-50 </a:t>
            </a:r>
            <a:r>
              <a:rPr lang="ru-RU" sz="1200" b="1" dirty="0" smtClean="0"/>
              <a:t>Шибаева Татьяна Михайловна </a:t>
            </a:r>
            <a:r>
              <a:rPr lang="ru-RU" sz="1200" dirty="0" smtClean="0"/>
              <a:t>Руководитель</a:t>
            </a:r>
          </a:p>
          <a:p>
            <a:r>
              <a:rPr lang="ru-RU" sz="1200" dirty="0" smtClean="0"/>
              <a:t>тел. 8(38252)2-15-59 </a:t>
            </a:r>
            <a:r>
              <a:rPr lang="ru-RU" sz="1200" b="1" dirty="0" err="1" smtClean="0"/>
              <a:t>Бесчасткина</a:t>
            </a:r>
            <a:r>
              <a:rPr lang="ru-RU" sz="1200" b="1" dirty="0" smtClean="0"/>
              <a:t> Наталья Ивановна </a:t>
            </a:r>
            <a:r>
              <a:rPr lang="ru-RU" sz="1200" dirty="0" smtClean="0"/>
              <a:t>Заместитель руководителя </a:t>
            </a:r>
            <a:endParaRPr lang="ru-RU" sz="1200" b="1" dirty="0" smtClean="0"/>
          </a:p>
          <a:p>
            <a:r>
              <a:rPr lang="ru-RU" sz="1200" dirty="0" smtClean="0"/>
              <a:t>тел. 8(38252)2-16-04 Бюджетный отдел </a:t>
            </a:r>
          </a:p>
        </p:txBody>
      </p:sp>
      <p:sp>
        <p:nvSpPr>
          <p:cNvPr id="6" name="Заголовок 1"/>
          <p:cNvSpPr>
            <a:spLocks noGrp="1"/>
          </p:cNvSpPr>
          <p:nvPr>
            <p:ph type="ctrTitle"/>
          </p:nvPr>
        </p:nvSpPr>
        <p:spPr>
          <a:xfrm>
            <a:off x="827584" y="188640"/>
            <a:ext cx="7681913" cy="576064"/>
          </a:xfrm>
        </p:spPr>
        <p:txBody>
          <a:bodyPr/>
          <a:lstStyle/>
          <a:p>
            <a:pPr algn="ctr" defTabSz="914400">
              <a:lnSpc>
                <a:spcPct val="90000"/>
              </a:lnSpc>
              <a:spcBef>
                <a:spcPts val="0"/>
              </a:spcBef>
              <a:buNone/>
            </a:pPr>
            <a:r>
              <a:rPr lang="ru-RU" sz="3200" b="1" i="0" spc="-150" dirty="0" smtClean="0">
                <a:solidFill>
                  <a:schemeClr val="bg1">
                    <a:lumMod val="95000"/>
                  </a:schemeClr>
                </a:solidFill>
                <a:effectLst>
                  <a:outerShdw blurRad="50800" dist="38100" dir="2700000" algn="tl">
                    <a:prstClr val="black">
                      <a:alpha val="40000"/>
                    </a:prstClr>
                  </a:outerShdw>
                </a:effectLst>
                <a:latin typeface="Calibri"/>
                <a:ea typeface="+mn-ea"/>
                <a:cs typeface="Arial"/>
              </a:rPr>
              <a:t>Уважаемые жители </a:t>
            </a:r>
            <a:r>
              <a:rPr lang="ru-RU" sz="3200" b="1" dirty="0" err="1" smtClean="0">
                <a:solidFill>
                  <a:schemeClr val="bg1">
                    <a:lumMod val="95000"/>
                  </a:schemeClr>
                </a:solidFill>
                <a:effectLst>
                  <a:outerShdw blurRad="50800" dist="38100" dir="2700000" algn="tl">
                    <a:prstClr val="black">
                      <a:alpha val="40000"/>
                    </a:prstClr>
                  </a:outerShdw>
                </a:effectLst>
                <a:latin typeface="Calibri"/>
                <a:cs typeface="Arial"/>
              </a:rPr>
              <a:t>П</a:t>
            </a:r>
            <a:r>
              <a:rPr lang="ru-RU" sz="3200" b="1" i="0" spc="-150" dirty="0" err="1" smtClean="0">
                <a:solidFill>
                  <a:schemeClr val="bg1">
                    <a:lumMod val="95000"/>
                  </a:schemeClr>
                </a:solidFill>
                <a:effectLst>
                  <a:outerShdw blurRad="50800" dist="38100" dir="2700000" algn="tl">
                    <a:prstClr val="black">
                      <a:alpha val="40000"/>
                    </a:prstClr>
                  </a:outerShdw>
                </a:effectLst>
                <a:latin typeface="Calibri"/>
                <a:ea typeface="+mn-ea"/>
                <a:cs typeface="Arial"/>
              </a:rPr>
              <a:t>арабельского</a:t>
            </a:r>
            <a:r>
              <a:rPr lang="ru-RU" sz="3200" b="1" i="0" spc="-150" dirty="0" smtClean="0">
                <a:solidFill>
                  <a:schemeClr val="bg1">
                    <a:lumMod val="95000"/>
                  </a:schemeClr>
                </a:solidFill>
                <a:effectLst>
                  <a:outerShdw blurRad="50800" dist="38100" dir="2700000" algn="tl">
                    <a:prstClr val="black">
                      <a:alpha val="40000"/>
                    </a:prstClr>
                  </a:outerShdw>
                </a:effectLst>
                <a:latin typeface="Calibri"/>
                <a:ea typeface="+mn-ea"/>
                <a:cs typeface="Arial"/>
              </a:rPr>
              <a:t> района!</a:t>
            </a:r>
            <a:endParaRPr lang="ru-RU" sz="3200" b="1" i="0" spc="-150" dirty="0">
              <a:solidFill>
                <a:schemeClr val="bg1">
                  <a:lumMod val="95000"/>
                </a:schemeClr>
              </a:solidFill>
              <a:effectLst>
                <a:outerShdw blurRad="50800" dist="38100" dir="2700000" algn="tl">
                  <a:prstClr val="black">
                    <a:alpha val="40000"/>
                  </a:prstClr>
                </a:outerShdw>
              </a:effectLst>
              <a:latin typeface="Calibri"/>
              <a:ea typeface="+mn-ea"/>
              <a:cs typeface="Arial"/>
            </a:endParaRPr>
          </a:p>
        </p:txBody>
      </p:sp>
    </p:spTree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>
            <a:spLocks noGrp="1"/>
          </p:cNvSpPr>
          <p:nvPr>
            <p:ph type="ctrTitle"/>
          </p:nvPr>
        </p:nvSpPr>
        <p:spPr>
          <a:xfrm>
            <a:off x="827584" y="188640"/>
            <a:ext cx="7681913" cy="576064"/>
          </a:xfrm>
        </p:spPr>
        <p:txBody>
          <a:bodyPr/>
          <a:lstStyle/>
          <a:p>
            <a:pPr algn="ctr" defTabSz="914400">
              <a:lnSpc>
                <a:spcPct val="90000"/>
              </a:lnSpc>
              <a:spcBef>
                <a:spcPts val="0"/>
              </a:spcBef>
              <a:buNone/>
            </a:pPr>
            <a:r>
              <a:rPr lang="ru-RU" sz="3200" b="1" dirty="0" smtClean="0">
                <a:solidFill>
                  <a:schemeClr val="bg1">
                    <a:lumMod val="95000"/>
                  </a:schemeClr>
                </a:solidFill>
                <a:effectLst>
                  <a:outerShdw blurRad="50800" dist="38100" dir="2700000" algn="tl">
                    <a:prstClr val="black">
                      <a:alpha val="40000"/>
                    </a:prstClr>
                  </a:outerShdw>
                </a:effectLst>
                <a:latin typeface="Calibri"/>
                <a:cs typeface="Arial"/>
              </a:rPr>
              <a:t>Какие бывают</a:t>
            </a:r>
            <a:r>
              <a:rPr lang="ru-RU" sz="3200" b="1" i="0" spc="-150" dirty="0" smtClean="0">
                <a:solidFill>
                  <a:schemeClr val="bg1">
                    <a:lumMod val="95000"/>
                  </a:schemeClr>
                </a:solidFill>
                <a:effectLst>
                  <a:outerShdw blurRad="50800" dist="38100" dir="2700000" algn="tl">
                    <a:prstClr val="black">
                      <a:alpha val="40000"/>
                    </a:prstClr>
                  </a:outerShdw>
                </a:effectLst>
                <a:latin typeface="Calibri"/>
                <a:ea typeface="+mn-ea"/>
                <a:cs typeface="Arial"/>
              </a:rPr>
              <a:t> бюджеты? </a:t>
            </a:r>
            <a:endParaRPr lang="ru-RU" sz="3200" b="1" i="0" spc="-150" dirty="0">
              <a:solidFill>
                <a:schemeClr val="bg1">
                  <a:lumMod val="95000"/>
                </a:schemeClr>
              </a:solidFill>
              <a:effectLst>
                <a:outerShdw blurRad="50800" dist="38100" dir="2700000" algn="tl">
                  <a:prstClr val="black">
                    <a:alpha val="40000"/>
                  </a:prstClr>
                </a:outerShdw>
              </a:effectLst>
              <a:latin typeface="Calibri"/>
              <a:ea typeface="+mn-ea"/>
              <a:cs typeface="Arial"/>
            </a:endParaRPr>
          </a:p>
        </p:txBody>
      </p:sp>
      <p:sp>
        <p:nvSpPr>
          <p:cNvPr id="39" name="Rectangle 5"/>
          <p:cNvSpPr>
            <a:spLocks noChangeArrowheads="1"/>
          </p:cNvSpPr>
          <p:nvPr/>
        </p:nvSpPr>
        <p:spPr bwMode="auto">
          <a:xfrm>
            <a:off x="661988" y="908050"/>
            <a:ext cx="1636712" cy="35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b="1" dirty="0"/>
              <a:t>Бюджет семьи</a:t>
            </a:r>
          </a:p>
        </p:txBody>
      </p:sp>
      <p:sp>
        <p:nvSpPr>
          <p:cNvPr id="41" name="Line 6"/>
          <p:cNvSpPr>
            <a:spLocks noChangeShapeType="1"/>
          </p:cNvSpPr>
          <p:nvPr/>
        </p:nvSpPr>
        <p:spPr bwMode="auto">
          <a:xfrm flipH="1">
            <a:off x="2708275" y="868363"/>
            <a:ext cx="769938" cy="317500"/>
          </a:xfrm>
          <a:prstGeom prst="line">
            <a:avLst/>
          </a:prstGeom>
          <a:noFill/>
          <a:ln w="50800" cmpd="tri">
            <a:solidFill>
              <a:schemeClr val="accent2"/>
            </a:solidFill>
            <a:round/>
            <a:headEnd/>
            <a:tailEnd type="stealth" w="lg" len="lg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42" name="Line 8"/>
          <p:cNvSpPr>
            <a:spLocks noChangeShapeType="1"/>
          </p:cNvSpPr>
          <p:nvPr/>
        </p:nvSpPr>
        <p:spPr bwMode="auto">
          <a:xfrm>
            <a:off x="5524921" y="836712"/>
            <a:ext cx="782638" cy="368300"/>
          </a:xfrm>
          <a:prstGeom prst="line">
            <a:avLst/>
          </a:prstGeom>
          <a:noFill/>
          <a:ln w="50800" cmpd="tri">
            <a:solidFill>
              <a:schemeClr val="accent2"/>
            </a:solidFill>
            <a:round/>
            <a:headEnd/>
            <a:tailEnd type="stealth" w="lg" len="lg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43" name="Rectangle 9"/>
          <p:cNvSpPr>
            <a:spLocks noChangeArrowheads="1"/>
          </p:cNvSpPr>
          <p:nvPr/>
        </p:nvSpPr>
        <p:spPr bwMode="auto">
          <a:xfrm>
            <a:off x="2915816" y="1844824"/>
            <a:ext cx="319722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/>
            <a:r>
              <a:rPr lang="ru-RU" b="1" dirty="0"/>
              <a:t>Бюджеты публично-правовых образований</a:t>
            </a:r>
          </a:p>
        </p:txBody>
      </p:sp>
      <p:sp>
        <p:nvSpPr>
          <p:cNvPr id="44" name="Rectangle 10"/>
          <p:cNvSpPr>
            <a:spLocks noChangeArrowheads="1"/>
          </p:cNvSpPr>
          <p:nvPr/>
        </p:nvSpPr>
        <p:spPr bwMode="auto">
          <a:xfrm>
            <a:off x="6228184" y="836712"/>
            <a:ext cx="2652712" cy="430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ru-RU" b="1"/>
              <a:t>Бюджет организаций</a:t>
            </a:r>
          </a:p>
        </p:txBody>
      </p:sp>
      <p:pic>
        <p:nvPicPr>
          <p:cNvPr id="45" name="Picture 1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04248" y="1268760"/>
            <a:ext cx="2192338" cy="223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6" name="Picture 1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625" y="3860800"/>
            <a:ext cx="2566988" cy="136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7" name="Picture 1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27425" y="3870325"/>
            <a:ext cx="2770188" cy="1398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8" name="Picture 1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444208" y="3861048"/>
            <a:ext cx="2344738" cy="1382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9" name="Line 16"/>
          <p:cNvSpPr>
            <a:spLocks noChangeShapeType="1"/>
          </p:cNvSpPr>
          <p:nvPr/>
        </p:nvSpPr>
        <p:spPr bwMode="auto">
          <a:xfrm>
            <a:off x="5715571" y="2780928"/>
            <a:ext cx="781050" cy="719138"/>
          </a:xfrm>
          <a:prstGeom prst="line">
            <a:avLst/>
          </a:prstGeom>
          <a:noFill/>
          <a:ln w="38100" cmpd="dbl">
            <a:solidFill>
              <a:schemeClr val="accent2"/>
            </a:solidFill>
            <a:round/>
            <a:headEnd/>
            <a:tailEnd type="stealth" w="med" len="lg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50" name="Line 17"/>
          <p:cNvSpPr>
            <a:spLocks noChangeShapeType="1"/>
          </p:cNvSpPr>
          <p:nvPr/>
        </p:nvSpPr>
        <p:spPr bwMode="auto">
          <a:xfrm>
            <a:off x="4644008" y="2780928"/>
            <a:ext cx="0" cy="863600"/>
          </a:xfrm>
          <a:prstGeom prst="line">
            <a:avLst/>
          </a:prstGeom>
          <a:noFill/>
          <a:ln w="38100" cmpd="dbl">
            <a:solidFill>
              <a:schemeClr val="accent2"/>
            </a:solidFill>
            <a:round/>
            <a:headEnd/>
            <a:tailEnd type="stealth" w="med" len="lg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51" name="Line 18"/>
          <p:cNvSpPr>
            <a:spLocks noChangeShapeType="1"/>
          </p:cNvSpPr>
          <p:nvPr/>
        </p:nvSpPr>
        <p:spPr bwMode="auto">
          <a:xfrm flipH="1">
            <a:off x="2780283" y="2780928"/>
            <a:ext cx="781050" cy="792163"/>
          </a:xfrm>
          <a:prstGeom prst="line">
            <a:avLst/>
          </a:prstGeom>
          <a:noFill/>
          <a:ln w="38100" cmpd="dbl">
            <a:solidFill>
              <a:schemeClr val="accent2"/>
            </a:solidFill>
            <a:round/>
            <a:headEnd/>
            <a:tailEnd type="stealth" w="med" len="lg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52" name="Rectangle 19"/>
          <p:cNvSpPr>
            <a:spLocks noChangeArrowheads="1"/>
          </p:cNvSpPr>
          <p:nvPr/>
        </p:nvSpPr>
        <p:spPr bwMode="auto">
          <a:xfrm>
            <a:off x="193675" y="5296863"/>
            <a:ext cx="2886075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/>
            <a:r>
              <a:rPr lang="ru-RU" b="1"/>
              <a:t>Российской Федерации</a:t>
            </a:r>
          </a:p>
          <a:p>
            <a:pPr algn="ctr"/>
            <a:r>
              <a:rPr lang="ru-RU" sz="1400" b="1"/>
              <a:t>(федеральный бюджет, бюджеты государственных внебюджетных фондов РФ)</a:t>
            </a:r>
          </a:p>
        </p:txBody>
      </p:sp>
      <p:sp>
        <p:nvSpPr>
          <p:cNvPr id="53" name="Rectangle 20"/>
          <p:cNvSpPr>
            <a:spLocks noChangeArrowheads="1"/>
          </p:cNvSpPr>
          <p:nvPr/>
        </p:nvSpPr>
        <p:spPr bwMode="auto">
          <a:xfrm>
            <a:off x="3549650" y="5235357"/>
            <a:ext cx="2886075" cy="1292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/>
            <a:r>
              <a:rPr lang="ru-RU" b="1"/>
              <a:t>субъектов</a:t>
            </a:r>
          </a:p>
          <a:p>
            <a:pPr algn="ctr"/>
            <a:r>
              <a:rPr lang="ru-RU" b="1"/>
              <a:t>Российской Федерации</a:t>
            </a:r>
          </a:p>
          <a:p>
            <a:pPr algn="ctr"/>
            <a:r>
              <a:rPr lang="ru-RU" sz="1400" b="1"/>
              <a:t>(региональные бюджеты, бюджеты территориальных фондов ОМС)</a:t>
            </a:r>
          </a:p>
        </p:txBody>
      </p:sp>
      <p:sp>
        <p:nvSpPr>
          <p:cNvPr id="54" name="Rectangle 21"/>
          <p:cNvSpPr>
            <a:spLocks noChangeArrowheads="1"/>
          </p:cNvSpPr>
          <p:nvPr/>
        </p:nvSpPr>
        <p:spPr bwMode="auto">
          <a:xfrm>
            <a:off x="6156176" y="5301208"/>
            <a:ext cx="2728913" cy="85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/>
            <a:r>
              <a:rPr lang="ru-RU" b="1" dirty="0"/>
              <a:t>муниципальных образований</a:t>
            </a:r>
          </a:p>
          <a:p>
            <a:pPr algn="ctr"/>
            <a:r>
              <a:rPr lang="ru-RU" sz="1400" b="1" dirty="0"/>
              <a:t>(местные бюджеты)</a:t>
            </a:r>
          </a:p>
        </p:txBody>
      </p:sp>
      <p:pic>
        <p:nvPicPr>
          <p:cNvPr id="55" name="Picture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28625" y="1268413"/>
            <a:ext cx="2205038" cy="2230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2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4000"/>
                            </p:stCondLst>
                            <p:childTnLst>
                              <p:par>
                                <p:cTn id="1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6000"/>
                            </p:stCondLst>
                            <p:childTnLst>
                              <p:par>
                                <p:cTn id="20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8000"/>
                            </p:stCondLst>
                            <p:childTnLst>
                              <p:par>
                                <p:cTn id="27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0"/>
                            </p:stCondLst>
                            <p:childTnLst>
                              <p:par>
                                <p:cTn id="3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2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2000"/>
                            </p:stCondLst>
                            <p:childTnLst>
                              <p:par>
                                <p:cTn id="3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2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4000"/>
                            </p:stCondLst>
                            <p:childTnLst>
                              <p:par>
                                <p:cTn id="4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2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6000"/>
                            </p:stCondLst>
                            <p:childTnLst>
                              <p:par>
                                <p:cTn id="46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2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2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8000"/>
                            </p:stCondLst>
                            <p:childTnLst>
                              <p:par>
                                <p:cTn id="5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5" dur="2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20000"/>
                            </p:stCondLst>
                            <p:childTnLst>
                              <p:par>
                                <p:cTn id="57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9" dur="2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2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/>
      <p:bldP spid="41" grpId="0" animBg="1"/>
      <p:bldP spid="42" grpId="0" animBg="1"/>
      <p:bldP spid="43" grpId="0"/>
      <p:bldP spid="44" grpId="0"/>
      <p:bldP spid="49" grpId="0" animBg="1"/>
      <p:bldP spid="50" grpId="0" animBg="1"/>
      <p:bldP spid="51" grpId="0" animBg="1"/>
      <p:bldP spid="52" grpId="0"/>
      <p:bldP spid="53" grpId="0"/>
      <p:bldP spid="5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 bwMode="auto">
          <a:xfrm>
            <a:off x="2699792" y="1196752"/>
            <a:ext cx="3672408" cy="720080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099" fontAlgn="base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solidFill>
                  <a:schemeClr val="tx1"/>
                </a:solidFill>
                <a:latin typeface="Segoe" pitchFamily="34" charset="0"/>
              </a:rPr>
              <a:t>Консолидированный бюджет муниципального района</a:t>
            </a:r>
          </a:p>
        </p:txBody>
      </p:sp>
      <p:sp>
        <p:nvSpPr>
          <p:cNvPr id="7" name="Овал 6"/>
          <p:cNvSpPr/>
          <p:nvPr/>
        </p:nvSpPr>
        <p:spPr bwMode="auto">
          <a:xfrm>
            <a:off x="755576" y="1916832"/>
            <a:ext cx="1512168" cy="1512168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099" fontAlgn="base">
              <a:spcBef>
                <a:spcPct val="0"/>
              </a:spcBef>
              <a:spcAft>
                <a:spcPct val="0"/>
              </a:spcAft>
            </a:pPr>
            <a:endParaRPr lang="ru-RU" sz="2300" dirty="0" smtClean="0">
              <a:solidFill>
                <a:schemeClr val="tx1"/>
              </a:solidFill>
              <a:latin typeface="Segoe" pitchFamily="34" charset="0"/>
            </a:endParaRPr>
          </a:p>
        </p:txBody>
      </p:sp>
      <p:sp>
        <p:nvSpPr>
          <p:cNvPr id="8" name="Овал 7"/>
          <p:cNvSpPr/>
          <p:nvPr/>
        </p:nvSpPr>
        <p:spPr bwMode="auto">
          <a:xfrm>
            <a:off x="6876256" y="1772816"/>
            <a:ext cx="1512168" cy="1512168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099" fontAlgn="base">
              <a:spcBef>
                <a:spcPct val="0"/>
              </a:spcBef>
              <a:spcAft>
                <a:spcPct val="0"/>
              </a:spcAft>
            </a:pPr>
            <a:endParaRPr lang="ru-RU" sz="2300" dirty="0" smtClean="0">
              <a:solidFill>
                <a:schemeClr val="tx1"/>
              </a:solidFill>
              <a:latin typeface="Segoe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265631" y="3429000"/>
            <a:ext cx="267842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b="1" dirty="0" smtClean="0"/>
              <a:t>Бюджет </a:t>
            </a:r>
          </a:p>
          <a:p>
            <a:pPr algn="ctr"/>
            <a:r>
              <a:rPr lang="ru-RU" b="1" dirty="0" smtClean="0"/>
              <a:t>муниципального района</a:t>
            </a:r>
            <a:endParaRPr lang="ru-RU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323528" y="3501008"/>
            <a:ext cx="221278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b="1" dirty="0" smtClean="0"/>
              <a:t>Бюджеты</a:t>
            </a:r>
          </a:p>
          <a:p>
            <a:pPr algn="ctr"/>
            <a:r>
              <a:rPr lang="ru-RU" b="1" dirty="0" smtClean="0"/>
              <a:t>сельских поселений</a:t>
            </a:r>
            <a:endParaRPr lang="ru-RU" b="1" dirty="0"/>
          </a:p>
        </p:txBody>
      </p:sp>
      <p:sp>
        <p:nvSpPr>
          <p:cNvPr id="11" name="Овал 10"/>
          <p:cNvSpPr/>
          <p:nvPr/>
        </p:nvSpPr>
        <p:spPr bwMode="auto">
          <a:xfrm>
            <a:off x="3347864" y="2060848"/>
            <a:ext cx="720080" cy="648072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099" fontAlgn="base">
              <a:spcBef>
                <a:spcPct val="0"/>
              </a:spcBef>
              <a:spcAft>
                <a:spcPct val="0"/>
              </a:spcAft>
            </a:pPr>
            <a:endParaRPr lang="ru-RU" sz="2300" dirty="0" smtClean="0">
              <a:solidFill>
                <a:schemeClr val="tx1"/>
              </a:solidFill>
              <a:latin typeface="Segoe" pitchFamily="34" charset="0"/>
            </a:endParaRPr>
          </a:p>
        </p:txBody>
      </p:sp>
      <p:sp>
        <p:nvSpPr>
          <p:cNvPr id="12" name="Овал 11"/>
          <p:cNvSpPr/>
          <p:nvPr/>
        </p:nvSpPr>
        <p:spPr bwMode="auto">
          <a:xfrm>
            <a:off x="3347864" y="2780928"/>
            <a:ext cx="720080" cy="648072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099" fontAlgn="base">
              <a:spcBef>
                <a:spcPct val="0"/>
              </a:spcBef>
              <a:spcAft>
                <a:spcPct val="0"/>
              </a:spcAft>
            </a:pPr>
            <a:endParaRPr lang="ru-RU" sz="2300" dirty="0" smtClean="0">
              <a:solidFill>
                <a:schemeClr val="tx1"/>
              </a:solidFill>
              <a:latin typeface="Segoe" pitchFamily="34" charset="0"/>
            </a:endParaRPr>
          </a:p>
        </p:txBody>
      </p:sp>
      <p:sp>
        <p:nvSpPr>
          <p:cNvPr id="13" name="Овал 12"/>
          <p:cNvSpPr/>
          <p:nvPr/>
        </p:nvSpPr>
        <p:spPr bwMode="auto">
          <a:xfrm>
            <a:off x="3347864" y="4941168"/>
            <a:ext cx="720080" cy="648072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099" fontAlgn="base">
              <a:spcBef>
                <a:spcPct val="0"/>
              </a:spcBef>
              <a:spcAft>
                <a:spcPct val="0"/>
              </a:spcAft>
            </a:pPr>
            <a:endParaRPr lang="ru-RU" sz="2300" dirty="0" smtClean="0">
              <a:solidFill>
                <a:schemeClr val="tx1"/>
              </a:solidFill>
              <a:latin typeface="Segoe" pitchFamily="34" charset="0"/>
            </a:endParaRPr>
          </a:p>
        </p:txBody>
      </p:sp>
      <p:sp>
        <p:nvSpPr>
          <p:cNvPr id="14" name="Овал 13"/>
          <p:cNvSpPr/>
          <p:nvPr/>
        </p:nvSpPr>
        <p:spPr bwMode="auto">
          <a:xfrm>
            <a:off x="3347864" y="4221088"/>
            <a:ext cx="720080" cy="648072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099" fontAlgn="base">
              <a:spcBef>
                <a:spcPct val="0"/>
              </a:spcBef>
              <a:spcAft>
                <a:spcPct val="0"/>
              </a:spcAft>
            </a:pPr>
            <a:endParaRPr lang="ru-RU" sz="2300" dirty="0" smtClean="0">
              <a:solidFill>
                <a:schemeClr val="tx1"/>
              </a:solidFill>
              <a:latin typeface="Segoe" pitchFamily="34" charset="0"/>
            </a:endParaRPr>
          </a:p>
        </p:txBody>
      </p:sp>
      <p:sp>
        <p:nvSpPr>
          <p:cNvPr id="15" name="Овал 14"/>
          <p:cNvSpPr/>
          <p:nvPr/>
        </p:nvSpPr>
        <p:spPr bwMode="auto">
          <a:xfrm>
            <a:off x="3347864" y="3501008"/>
            <a:ext cx="720080" cy="648072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099" fontAlgn="base">
              <a:spcBef>
                <a:spcPct val="0"/>
              </a:spcBef>
              <a:spcAft>
                <a:spcPct val="0"/>
              </a:spcAft>
            </a:pPr>
            <a:endParaRPr lang="ru-RU" sz="2300" dirty="0" smtClean="0">
              <a:solidFill>
                <a:schemeClr val="tx1"/>
              </a:solidFill>
              <a:latin typeface="Segoe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117510" y="2132856"/>
            <a:ext cx="205607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400" b="1" dirty="0" smtClean="0"/>
              <a:t>Бюджет </a:t>
            </a:r>
            <a:r>
              <a:rPr lang="ru-RU" sz="1400" b="1" dirty="0" err="1" smtClean="0"/>
              <a:t>Парабельского</a:t>
            </a:r>
            <a:r>
              <a:rPr lang="ru-RU" sz="1400" b="1" dirty="0" smtClean="0"/>
              <a:t> </a:t>
            </a:r>
          </a:p>
          <a:p>
            <a:pPr algn="ctr"/>
            <a:r>
              <a:rPr lang="ru-RU" sz="1400" b="1" dirty="0" smtClean="0"/>
              <a:t>сельского поселения</a:t>
            </a:r>
            <a:endParaRPr lang="ru-RU" sz="1400" b="1" dirty="0"/>
          </a:p>
        </p:txBody>
      </p:sp>
      <p:sp>
        <p:nvSpPr>
          <p:cNvPr id="19" name="TextBox 18"/>
          <p:cNvSpPr txBox="1"/>
          <p:nvPr/>
        </p:nvSpPr>
        <p:spPr>
          <a:xfrm>
            <a:off x="4246713" y="2852936"/>
            <a:ext cx="190443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ru-RU" sz="1400" b="1" dirty="0" smtClean="0"/>
              <a:t>Бюджет Нарымского </a:t>
            </a:r>
          </a:p>
          <a:p>
            <a:pPr algn="ctr"/>
            <a:r>
              <a:rPr lang="ru-RU" sz="1400" b="1" dirty="0" smtClean="0"/>
              <a:t>сельского поселения</a:t>
            </a:r>
            <a:endParaRPr lang="ru-RU" sz="1400" b="1" dirty="0"/>
          </a:p>
        </p:txBody>
      </p:sp>
      <p:sp>
        <p:nvSpPr>
          <p:cNvPr id="20" name="TextBox 19"/>
          <p:cNvSpPr txBox="1"/>
          <p:nvPr/>
        </p:nvSpPr>
        <p:spPr>
          <a:xfrm>
            <a:off x="4057208" y="3645024"/>
            <a:ext cx="232070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400" b="1" dirty="0" smtClean="0"/>
              <a:t>Бюджет </a:t>
            </a:r>
            <a:r>
              <a:rPr lang="ru-RU" sz="1400" b="1" dirty="0" err="1" smtClean="0"/>
              <a:t>Новосельцевского</a:t>
            </a:r>
            <a:r>
              <a:rPr lang="ru-RU" sz="1400" b="1" dirty="0" smtClean="0"/>
              <a:t> </a:t>
            </a:r>
          </a:p>
          <a:p>
            <a:pPr algn="ctr"/>
            <a:r>
              <a:rPr lang="ru-RU" sz="1400" b="1" dirty="0" smtClean="0"/>
              <a:t>сельского поселения</a:t>
            </a:r>
            <a:endParaRPr lang="ru-RU" sz="1400" b="1" dirty="0"/>
          </a:p>
        </p:txBody>
      </p:sp>
      <p:sp>
        <p:nvSpPr>
          <p:cNvPr id="21" name="TextBox 20"/>
          <p:cNvSpPr txBox="1"/>
          <p:nvPr/>
        </p:nvSpPr>
        <p:spPr>
          <a:xfrm>
            <a:off x="4312116" y="4293096"/>
            <a:ext cx="181088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400" b="1" dirty="0" smtClean="0"/>
              <a:t>Бюджет Заводского</a:t>
            </a:r>
          </a:p>
          <a:p>
            <a:pPr algn="ctr"/>
            <a:r>
              <a:rPr lang="ru-RU" sz="1400" b="1" dirty="0" smtClean="0"/>
              <a:t>сельского поселения</a:t>
            </a:r>
            <a:endParaRPr lang="ru-RU" sz="1400" b="1" dirty="0"/>
          </a:p>
        </p:txBody>
      </p:sp>
      <p:sp>
        <p:nvSpPr>
          <p:cNvPr id="22" name="TextBox 21"/>
          <p:cNvSpPr txBox="1"/>
          <p:nvPr/>
        </p:nvSpPr>
        <p:spPr>
          <a:xfrm>
            <a:off x="4212121" y="5085184"/>
            <a:ext cx="201087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400" b="1" dirty="0" smtClean="0"/>
              <a:t>Бюджет </a:t>
            </a:r>
            <a:r>
              <a:rPr lang="ru-RU" sz="1400" b="1" dirty="0" err="1" smtClean="0"/>
              <a:t>Старицинского</a:t>
            </a:r>
            <a:endParaRPr lang="ru-RU" sz="1400" b="1" dirty="0" smtClean="0"/>
          </a:p>
          <a:p>
            <a:pPr algn="ctr"/>
            <a:r>
              <a:rPr lang="ru-RU" sz="1400" b="1" dirty="0" smtClean="0"/>
              <a:t>сельского поселения</a:t>
            </a:r>
            <a:endParaRPr lang="ru-RU" sz="1400" b="1" dirty="0"/>
          </a:p>
        </p:txBody>
      </p:sp>
      <p:sp>
        <p:nvSpPr>
          <p:cNvPr id="23" name="Стрелка вправо 22"/>
          <p:cNvSpPr/>
          <p:nvPr/>
        </p:nvSpPr>
        <p:spPr bwMode="auto">
          <a:xfrm rot="8371376">
            <a:off x="2339752" y="1844824"/>
            <a:ext cx="360040" cy="504056"/>
          </a:xfrm>
          <a:prstGeom prst="rightArrow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099" fontAlgn="base">
              <a:spcBef>
                <a:spcPct val="0"/>
              </a:spcBef>
              <a:spcAft>
                <a:spcPct val="0"/>
              </a:spcAft>
            </a:pPr>
            <a:endParaRPr lang="ru-RU" sz="2300" dirty="0" smtClean="0">
              <a:solidFill>
                <a:schemeClr val="tx1"/>
              </a:solidFill>
              <a:latin typeface="Segoe" pitchFamily="34" charset="0"/>
            </a:endParaRPr>
          </a:p>
        </p:txBody>
      </p:sp>
      <p:sp>
        <p:nvSpPr>
          <p:cNvPr id="24" name="Стрелка вправо 23"/>
          <p:cNvSpPr/>
          <p:nvPr/>
        </p:nvSpPr>
        <p:spPr bwMode="auto">
          <a:xfrm rot="2384642">
            <a:off x="6420708" y="1829356"/>
            <a:ext cx="360040" cy="504056"/>
          </a:xfrm>
          <a:prstGeom prst="rightArrow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099" fontAlgn="base">
              <a:spcBef>
                <a:spcPct val="0"/>
              </a:spcBef>
              <a:spcAft>
                <a:spcPct val="0"/>
              </a:spcAft>
            </a:pPr>
            <a:endParaRPr lang="ru-RU" sz="2300" dirty="0" smtClean="0">
              <a:solidFill>
                <a:schemeClr val="tx1"/>
              </a:solidFill>
              <a:latin typeface="Segoe" pitchFamily="34" charset="0"/>
            </a:endParaRPr>
          </a:p>
        </p:txBody>
      </p:sp>
      <p:sp>
        <p:nvSpPr>
          <p:cNvPr id="29" name="Стрелка вправо 28"/>
          <p:cNvSpPr/>
          <p:nvPr/>
        </p:nvSpPr>
        <p:spPr bwMode="auto">
          <a:xfrm rot="983908">
            <a:off x="2311157" y="2966123"/>
            <a:ext cx="864096" cy="432048"/>
          </a:xfrm>
          <a:prstGeom prst="rightArrow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099" fontAlgn="base">
              <a:spcBef>
                <a:spcPct val="0"/>
              </a:spcBef>
              <a:spcAft>
                <a:spcPct val="0"/>
              </a:spcAft>
            </a:pPr>
            <a:endParaRPr lang="ru-RU" sz="2300" dirty="0" smtClean="0">
              <a:solidFill>
                <a:schemeClr val="tx1"/>
              </a:solidFill>
              <a:latin typeface="Segoe" pitchFamily="34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>
            <a:spLocks noGrp="1"/>
          </p:cNvSpPr>
          <p:nvPr>
            <p:ph type="ctrTitle"/>
          </p:nvPr>
        </p:nvSpPr>
        <p:spPr>
          <a:xfrm>
            <a:off x="827584" y="116632"/>
            <a:ext cx="7681913" cy="576064"/>
          </a:xfrm>
        </p:spPr>
        <p:txBody>
          <a:bodyPr/>
          <a:lstStyle/>
          <a:p>
            <a:pPr algn="ctr" defTabSz="914400">
              <a:lnSpc>
                <a:spcPct val="90000"/>
              </a:lnSpc>
              <a:spcBef>
                <a:spcPts val="0"/>
              </a:spcBef>
              <a:buNone/>
            </a:pPr>
            <a:r>
              <a:rPr lang="ru-RU" sz="4000" b="1" i="0" spc="-150" dirty="0" smtClean="0">
                <a:solidFill>
                  <a:schemeClr val="bg1">
                    <a:lumMod val="95000"/>
                  </a:schemeClr>
                </a:solidFill>
                <a:effectLst>
                  <a:outerShdw blurRad="50800" dist="38100" dir="2700000" algn="tl">
                    <a:prstClr val="black">
                      <a:alpha val="40000"/>
                    </a:prstClr>
                  </a:outerShdw>
                </a:effectLst>
                <a:latin typeface="Calibri"/>
                <a:ea typeface="+mn-ea"/>
                <a:cs typeface="Arial"/>
              </a:rPr>
              <a:t>Бюджетный процесс</a:t>
            </a:r>
            <a:endParaRPr lang="ru-RU" sz="4000" b="1" i="0" spc="-150" dirty="0">
              <a:solidFill>
                <a:schemeClr val="bg1">
                  <a:lumMod val="95000"/>
                </a:schemeClr>
              </a:solidFill>
              <a:effectLst>
                <a:outerShdw blurRad="50800" dist="38100" dir="2700000" algn="tl">
                  <a:prstClr val="black">
                    <a:alpha val="40000"/>
                  </a:prstClr>
                </a:outerShdw>
              </a:effectLst>
              <a:latin typeface="Calibri"/>
              <a:ea typeface="+mn-ea"/>
              <a:cs typeface="Arial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31032" y="836712"/>
            <a:ext cx="831743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Бюджетный процесс</a:t>
            </a:r>
            <a:r>
              <a:rPr lang="ru-RU" dirty="0" smtClean="0"/>
              <a:t> представляет собой деятельность по составлению проекта бюджета, его рассмотрению, утверждению, исполнению, составлению отчета об исполнении</a:t>
            </a:r>
            <a:r>
              <a:rPr lang="en-US" dirty="0" smtClean="0"/>
              <a:t>.</a:t>
            </a:r>
            <a:endParaRPr lang="ru-RU" dirty="0"/>
          </a:p>
        </p:txBody>
      </p:sp>
      <p:graphicFrame>
        <p:nvGraphicFramePr>
          <p:cNvPr id="15" name="Схема 14"/>
          <p:cNvGraphicFramePr/>
          <p:nvPr/>
        </p:nvGraphicFramePr>
        <p:xfrm>
          <a:off x="179512" y="2060848"/>
          <a:ext cx="8640960" cy="42484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6" name="TextBox 15"/>
          <p:cNvSpPr txBox="1"/>
          <p:nvPr/>
        </p:nvSpPr>
        <p:spPr>
          <a:xfrm>
            <a:off x="3419872" y="1628800"/>
            <a:ext cx="242842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/>
              <a:t>Стадии бюджета</a:t>
            </a:r>
            <a:endParaRPr lang="ru-RU" sz="2400" b="1" dirty="0"/>
          </a:p>
        </p:txBody>
      </p:sp>
    </p:spTree>
  </p:cSld>
  <p:clrMapOvr>
    <a:masterClrMapping/>
  </p:clrMapOvr>
  <p:transition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>
            <a:spLocks noGrp="1"/>
          </p:cNvSpPr>
          <p:nvPr>
            <p:ph type="ctrTitle"/>
          </p:nvPr>
        </p:nvSpPr>
        <p:spPr>
          <a:xfrm>
            <a:off x="827584" y="116632"/>
            <a:ext cx="7681913" cy="576064"/>
          </a:xfrm>
        </p:spPr>
        <p:txBody>
          <a:bodyPr/>
          <a:lstStyle/>
          <a:p>
            <a:pPr algn="ctr" defTabSz="914400">
              <a:lnSpc>
                <a:spcPct val="90000"/>
              </a:lnSpc>
              <a:spcBef>
                <a:spcPts val="0"/>
              </a:spcBef>
              <a:buNone/>
            </a:pPr>
            <a:r>
              <a:rPr lang="ru-RU" sz="2800" b="1" dirty="0" smtClean="0">
                <a:solidFill>
                  <a:schemeClr val="bg1">
                    <a:lumMod val="95000"/>
                  </a:schemeClr>
                </a:solidFill>
                <a:effectLst>
                  <a:outerShdw blurRad="50800" dist="38100" dir="2700000" algn="tl">
                    <a:prstClr val="black">
                      <a:alpha val="40000"/>
                    </a:prstClr>
                  </a:outerShdw>
                </a:effectLst>
                <a:latin typeface="Calibri"/>
                <a:cs typeface="Arial"/>
              </a:rPr>
              <a:t>Гражданин и его участие в б</a:t>
            </a:r>
            <a:r>
              <a:rPr lang="ru-RU" sz="2800" b="1" i="0" spc="-150" dirty="0" smtClean="0">
                <a:solidFill>
                  <a:schemeClr val="bg1">
                    <a:lumMod val="95000"/>
                  </a:schemeClr>
                </a:solidFill>
                <a:effectLst>
                  <a:outerShdw blurRad="50800" dist="38100" dir="2700000" algn="tl">
                    <a:prstClr val="black">
                      <a:alpha val="40000"/>
                    </a:prstClr>
                  </a:outerShdw>
                </a:effectLst>
                <a:latin typeface="Calibri"/>
                <a:ea typeface="+mn-ea"/>
                <a:cs typeface="Arial"/>
              </a:rPr>
              <a:t>юджетном процессе</a:t>
            </a:r>
            <a:endParaRPr lang="ru-RU" sz="2800" b="1" i="0" spc="-150" dirty="0">
              <a:solidFill>
                <a:schemeClr val="bg1">
                  <a:lumMod val="95000"/>
                </a:schemeClr>
              </a:solidFill>
              <a:effectLst>
                <a:outerShdw blurRad="50800" dist="38100" dir="2700000" algn="tl">
                  <a:prstClr val="black">
                    <a:alpha val="40000"/>
                  </a:prstClr>
                </a:outerShdw>
              </a:effectLst>
              <a:latin typeface="Calibri"/>
              <a:ea typeface="+mn-ea"/>
              <a:cs typeface="Arial"/>
            </a:endParaRPr>
          </a:p>
        </p:txBody>
      </p:sp>
      <p:sp>
        <p:nvSpPr>
          <p:cNvPr id="6" name="Выноска со стрелкой вниз 5"/>
          <p:cNvSpPr/>
          <p:nvPr/>
        </p:nvSpPr>
        <p:spPr bwMode="auto">
          <a:xfrm>
            <a:off x="1475656" y="1412776"/>
            <a:ext cx="6336704" cy="936104"/>
          </a:xfrm>
          <a:prstGeom prst="downArrowCallout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099" fontAlgn="base">
              <a:spcBef>
                <a:spcPct val="0"/>
              </a:spcBef>
              <a:spcAft>
                <a:spcPct val="0"/>
              </a:spcAft>
            </a:pPr>
            <a:r>
              <a:rPr lang="ru-RU" sz="1600" b="1" dirty="0" smtClean="0">
                <a:solidFill>
                  <a:schemeClr val="bg1"/>
                </a:solidFill>
                <a:latin typeface="Segoe" pitchFamily="34" charset="0"/>
              </a:rPr>
              <a:t>ГРАЖДАНИН</a:t>
            </a:r>
          </a:p>
          <a:p>
            <a:pPr algn="ctr" defTabSz="914099" fontAlgn="base">
              <a:spcBef>
                <a:spcPct val="0"/>
              </a:spcBef>
              <a:spcAft>
                <a:spcPct val="0"/>
              </a:spcAft>
            </a:pPr>
            <a:r>
              <a:rPr lang="ru-RU" sz="1600" b="1" dirty="0" smtClean="0">
                <a:solidFill>
                  <a:schemeClr val="bg1"/>
                </a:solidFill>
                <a:latin typeface="Segoe" pitchFamily="34" charset="0"/>
              </a:rPr>
              <a:t>как налогоплательщик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2483768" y="764704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defTabSz="914099"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latin typeface="Segoe" pitchFamily="34" charset="0"/>
              </a:rPr>
              <a:t>Помогает формировать доходную часть бюджета</a:t>
            </a:r>
          </a:p>
        </p:txBody>
      </p:sp>
      <p:sp>
        <p:nvSpPr>
          <p:cNvPr id="8" name="Выноска со стрелкой вниз 7"/>
          <p:cNvSpPr/>
          <p:nvPr/>
        </p:nvSpPr>
        <p:spPr bwMode="auto">
          <a:xfrm>
            <a:off x="1619672" y="3933056"/>
            <a:ext cx="6336704" cy="1008112"/>
          </a:xfrm>
          <a:prstGeom prst="downArrowCallout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099" fontAlgn="base">
              <a:spcBef>
                <a:spcPct val="0"/>
              </a:spcBef>
              <a:spcAft>
                <a:spcPct val="0"/>
              </a:spcAft>
            </a:pPr>
            <a:r>
              <a:rPr lang="ru-RU" sz="1600" b="1" dirty="0" smtClean="0">
                <a:solidFill>
                  <a:schemeClr val="bg1"/>
                </a:solidFill>
                <a:latin typeface="Segoe" pitchFamily="34" charset="0"/>
              </a:rPr>
              <a:t>ГРАЖДАНИН</a:t>
            </a:r>
          </a:p>
          <a:p>
            <a:pPr algn="ctr" defTabSz="914099" fontAlgn="base">
              <a:spcBef>
                <a:spcPct val="0"/>
              </a:spcBef>
              <a:spcAft>
                <a:spcPct val="0"/>
              </a:spcAft>
            </a:pPr>
            <a:r>
              <a:rPr lang="ru-RU" sz="1600" b="1" dirty="0" smtClean="0">
                <a:solidFill>
                  <a:schemeClr val="bg1"/>
                </a:solidFill>
                <a:latin typeface="Segoe" pitchFamily="34" charset="0"/>
              </a:rPr>
              <a:t>как получатель социальных гарантий</a:t>
            </a:r>
          </a:p>
        </p:txBody>
      </p:sp>
      <p:pic>
        <p:nvPicPr>
          <p:cNvPr id="46082" name="Picture 2" descr="http://allaboutfinance.ru/wp-content/uploads/2013/04/byudzhe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07904" y="2348880"/>
            <a:ext cx="2088232" cy="1566174"/>
          </a:xfrm>
          <a:prstGeom prst="rect">
            <a:avLst/>
          </a:prstGeom>
          <a:noFill/>
        </p:spPr>
      </p:pic>
      <p:sp>
        <p:nvSpPr>
          <p:cNvPr id="11" name="Прямоугольник 10"/>
          <p:cNvSpPr/>
          <p:nvPr/>
        </p:nvSpPr>
        <p:spPr>
          <a:xfrm>
            <a:off x="3563888" y="3068960"/>
            <a:ext cx="2304256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6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БЮДЖЕТ</a:t>
            </a:r>
            <a:endParaRPr lang="ru-RU" sz="36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475656" y="4941168"/>
            <a:ext cx="640912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b="1" dirty="0" smtClean="0"/>
              <a:t>Получает социальные гарантии – расходная часть бюджета </a:t>
            </a:r>
          </a:p>
          <a:p>
            <a:pPr algn="ctr"/>
            <a:r>
              <a:rPr lang="ru-RU" b="1" dirty="0" smtClean="0"/>
              <a:t>(образование, ЖКХ, культура, социальное обеспечение и т.д.)</a:t>
            </a:r>
            <a:endParaRPr lang="ru-RU" b="1" dirty="0"/>
          </a:p>
        </p:txBody>
      </p:sp>
      <p:pic>
        <p:nvPicPr>
          <p:cNvPr id="46086" name="Picture 6" descr="http://votkinskda.ru/sites/default/files/1403367411_spor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32040" y="5733256"/>
            <a:ext cx="1194102" cy="792088"/>
          </a:xfrm>
          <a:prstGeom prst="rect">
            <a:avLst/>
          </a:prstGeom>
          <a:noFill/>
        </p:spPr>
      </p:pic>
      <p:pic>
        <p:nvPicPr>
          <p:cNvPr id="46088" name="Picture 8" descr="http://www.zhmak.info/uploads/posts/2009-08/1251647303_c16-0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63888" y="5661248"/>
            <a:ext cx="936104" cy="810810"/>
          </a:xfrm>
          <a:prstGeom prst="rect">
            <a:avLst/>
          </a:prstGeom>
          <a:noFill/>
        </p:spPr>
      </p:pic>
      <p:pic>
        <p:nvPicPr>
          <p:cNvPr id="46090" name="Picture 10" descr="http://cdn.freebievectors.com/illustrations/12/h/heart-with-life-line-vector/preview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516216" y="5661248"/>
            <a:ext cx="792088" cy="792088"/>
          </a:xfrm>
          <a:prstGeom prst="rect">
            <a:avLst/>
          </a:prstGeom>
          <a:noFill/>
        </p:spPr>
      </p:pic>
      <p:pic>
        <p:nvPicPr>
          <p:cNvPr id="46092" name="Picture 12" descr="http://www.vector-eps.com/wp-content/gallery/school-education-vector-icons/school-education-vector5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195736" y="5589240"/>
            <a:ext cx="851855" cy="936104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230189"/>
            <a:ext cx="8382000" cy="387798"/>
          </a:xfrm>
        </p:spPr>
        <p:txBody>
          <a:bodyPr/>
          <a:lstStyle/>
          <a:p>
            <a:pPr algn="ctr" defTabSz="914400">
              <a:lnSpc>
                <a:spcPct val="90000"/>
              </a:lnSpc>
              <a:spcBef>
                <a:spcPts val="0"/>
              </a:spcBef>
              <a:buNone/>
            </a:pPr>
            <a:r>
              <a:rPr lang="ru-RU" sz="2800" b="1" dirty="0" smtClean="0">
                <a:solidFill>
                  <a:schemeClr val="bg1">
                    <a:lumMod val="95000"/>
                  </a:schemeClr>
                </a:solidFill>
                <a:effectLst>
                  <a:outerShdw blurRad="50800" dist="38100" dir="2700000" algn="tl">
                    <a:prstClr val="black">
                      <a:alpha val="40000"/>
                    </a:prstClr>
                  </a:outerShdw>
                </a:effectLst>
                <a:latin typeface="Calibri"/>
                <a:cs typeface="Arial"/>
              </a:rPr>
              <a:t>Основание составления проекта муниципального бюджета</a:t>
            </a:r>
            <a:endParaRPr lang="ru-RU" sz="2800" b="1" i="0" spc="-150" dirty="0">
              <a:solidFill>
                <a:schemeClr val="bg1">
                  <a:lumMod val="95000"/>
                </a:schemeClr>
              </a:solidFill>
              <a:effectLst>
                <a:outerShdw blurRad="50800" dist="38100" dir="2700000" algn="tl">
                  <a:prstClr val="black">
                    <a:alpha val="40000"/>
                  </a:prstClr>
                </a:outerShdw>
              </a:effectLst>
              <a:latin typeface="Calibri"/>
              <a:ea typeface="+mn-ea"/>
              <a:cs typeface="Arial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0"/>
          </p:nvPr>
        </p:nvSpPr>
        <p:spPr>
          <a:xfrm>
            <a:off x="381000" y="1411552"/>
            <a:ext cx="8382000" cy="387798"/>
          </a:xfrm>
        </p:spPr>
        <p:txBody>
          <a:bodyPr/>
          <a:lstStyle/>
          <a:p>
            <a:pPr marL="393192" indent="-393192" algn="l" defTabSz="914400">
              <a:lnSpc>
                <a:spcPct val="90000"/>
              </a:lnSpc>
              <a:spcBef>
                <a:spcPts val="0"/>
              </a:spcBef>
              <a:buClr>
                <a:srgbClr val="000000"/>
              </a:buClr>
              <a:buNone/>
            </a:pPr>
            <a:endParaRPr lang="ru-RU" sz="2800" b="0" i="0" dirty="0">
              <a:solidFill>
                <a:srgbClr val="000000"/>
              </a:solidFill>
              <a:latin typeface="Calibri"/>
              <a:ea typeface="+mn-ea"/>
              <a:cs typeface="+mn-cs"/>
            </a:endParaRPr>
          </a:p>
        </p:txBody>
      </p:sp>
      <p:graphicFrame>
        <p:nvGraphicFramePr>
          <p:cNvPr id="11" name="Схема 10"/>
          <p:cNvGraphicFramePr/>
          <p:nvPr/>
        </p:nvGraphicFramePr>
        <p:xfrm>
          <a:off x="323528" y="1397000"/>
          <a:ext cx="8496944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381000" y="230189"/>
            <a:ext cx="8382000" cy="498598"/>
          </a:xfrm>
        </p:spPr>
        <p:txBody>
          <a:bodyPr/>
          <a:lstStyle/>
          <a:p>
            <a:pPr algn="ctr" defTabSz="914400">
              <a:lnSpc>
                <a:spcPct val="90000"/>
              </a:lnSpc>
              <a:spcBef>
                <a:spcPts val="0"/>
              </a:spcBef>
              <a:buNone/>
            </a:pPr>
            <a:r>
              <a:rPr lang="ru-RU" sz="3600" b="1" dirty="0" smtClean="0">
                <a:solidFill>
                  <a:schemeClr val="bg1">
                    <a:lumMod val="95000"/>
                  </a:schemeClr>
                </a:solidFill>
                <a:effectLst>
                  <a:outerShdw blurRad="50800" dist="38100" dir="2700000" algn="tl">
                    <a:prstClr val="black">
                      <a:alpha val="40000"/>
                    </a:prstClr>
                  </a:outerShdw>
                </a:effectLst>
                <a:latin typeface="Calibri"/>
                <a:cs typeface="Arial"/>
              </a:rPr>
              <a:t>Межбюджетные отношения</a:t>
            </a:r>
            <a:endParaRPr lang="ru-RU" sz="3600" b="1" i="0" spc="-150" dirty="0">
              <a:solidFill>
                <a:schemeClr val="bg1">
                  <a:lumMod val="95000"/>
                </a:schemeClr>
              </a:solidFill>
              <a:effectLst>
                <a:outerShdw blurRad="50800" dist="38100" dir="2700000" algn="tl">
                  <a:prstClr val="black">
                    <a:alpha val="40000"/>
                  </a:prstClr>
                </a:outerShdw>
              </a:effectLst>
              <a:latin typeface="Calibri"/>
              <a:ea typeface="+mn-ea"/>
              <a:cs typeface="Arial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67544" y="1124744"/>
            <a:ext cx="828092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Межбюджетные отношения</a:t>
            </a:r>
            <a:r>
              <a:rPr lang="ru-RU" dirty="0" smtClean="0"/>
              <a:t> - взаимоотношения между публично-правовыми образованиями по вопросам регулирования бюджетных правоотношений, организации и осуществления бюджетного процесса.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611560" y="5085184"/>
            <a:ext cx="813690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Межбюджетные трансферты</a:t>
            </a:r>
            <a:r>
              <a:rPr lang="ru-RU" dirty="0" smtClean="0"/>
              <a:t> — средство межбюджетного регулирования, заключающееся в передаче средств внутри бюджетной системы страны, из одного бюджета в другой.</a:t>
            </a:r>
            <a:endParaRPr lang="ru-RU" dirty="0"/>
          </a:p>
        </p:txBody>
      </p:sp>
      <p:pic>
        <p:nvPicPr>
          <p:cNvPr id="47108" name="Picture 4" descr="http://moscow-point.ru/wp-content/uploads/2013/03/%D0%BC%D0%B5%D1%88%D0%BE%D0%BA-%D0%B4%D0%B5%D0%BD%D0%B5%D0%B3_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68144" y="3429000"/>
            <a:ext cx="1626959" cy="1296144"/>
          </a:xfrm>
          <a:prstGeom prst="rect">
            <a:avLst/>
          </a:prstGeom>
          <a:noFill/>
        </p:spPr>
      </p:pic>
      <p:pic>
        <p:nvPicPr>
          <p:cNvPr id="38914" name="Picture 2" descr="http://jvatnews.ru/wp-content/uploads/2014/09/Rouble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63688" y="2708920"/>
            <a:ext cx="1894365" cy="1728192"/>
          </a:xfrm>
          <a:prstGeom prst="rect">
            <a:avLst/>
          </a:prstGeom>
          <a:noFill/>
        </p:spPr>
      </p:pic>
      <p:sp>
        <p:nvSpPr>
          <p:cNvPr id="8" name="Стрелка вправо 7"/>
          <p:cNvSpPr/>
          <p:nvPr/>
        </p:nvSpPr>
        <p:spPr bwMode="auto">
          <a:xfrm rot="836096">
            <a:off x="4167411" y="3697776"/>
            <a:ext cx="1080120" cy="360040"/>
          </a:xfrm>
          <a:prstGeom prst="rightArrow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099" fontAlgn="base">
              <a:spcBef>
                <a:spcPct val="0"/>
              </a:spcBef>
              <a:spcAft>
                <a:spcPct val="0"/>
              </a:spcAft>
            </a:pPr>
            <a:endParaRPr lang="ru-RU" sz="2300" dirty="0" smtClean="0">
              <a:solidFill>
                <a:schemeClr val="tx1"/>
              </a:solidFill>
              <a:latin typeface="Segoe" pitchFamily="34" charset="0"/>
            </a:endParaRPr>
          </a:p>
        </p:txBody>
      </p:sp>
    </p:spTree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1_White Template with yellow-magenta Segoe">
  <a:themeElements>
    <a:clrScheme name="White - blue accents template template">
      <a:dk1>
        <a:srgbClr val="000000"/>
      </a:dk1>
      <a:lt1>
        <a:srgbClr val="FFFFFF"/>
      </a:lt1>
      <a:dk2>
        <a:srgbClr val="1D4775"/>
      </a:dk2>
      <a:lt2>
        <a:srgbClr val="FEF194"/>
      </a:lt2>
      <a:accent1>
        <a:srgbClr val="FFC000"/>
      </a:accent1>
      <a:accent2>
        <a:srgbClr val="3497AE"/>
      </a:accent2>
      <a:accent3>
        <a:srgbClr val="DF8045"/>
      </a:accent3>
      <a:accent4>
        <a:srgbClr val="7DCC2E"/>
      </a:accent4>
      <a:accent5>
        <a:srgbClr val="FF9929"/>
      </a:accent5>
      <a:accent6>
        <a:srgbClr val="A061C3"/>
      </a:accent6>
      <a:hlink>
        <a:srgbClr val="1D4775"/>
      </a:hlink>
      <a:folHlink>
        <a:srgbClr val="1D4775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ln>
          <a:headEnd type="none" w="med" len="med"/>
          <a:tailEnd type="none" w="med" len="med"/>
        </a:ln>
      </a:spPr>
      <a:bodyPr vert="horz" wrap="square" lIns="91436" tIns="45718" rIns="91436" bIns="45718" numCol="1" rtlCol="0" anchor="ctr" anchorCtr="0" compatLnSpc="1">
        <a:prstTxWarp prst="textNoShape">
          <a:avLst/>
        </a:prstTxWarp>
      </a:bodyPr>
      <a:lstStyle>
        <a:defPPr algn="ctr" defTabSz="914099" fontAlgn="base">
          <a:spcBef>
            <a:spcPct val="0"/>
          </a:spcBef>
          <a:spcAft>
            <a:spcPct val="0"/>
          </a:spcAft>
          <a:defRPr sz="2300" dirty="0" smtClean="0">
            <a:solidFill>
              <a:schemeClr val="tx1"/>
            </a:solidFill>
            <a:latin typeface="Segoe" pitchFamily="34" charset="0"/>
          </a:defRPr>
        </a:defPPr>
      </a:lstStyle>
      <a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Белый текст и шрифт Courier для слайдов с кодом">
  <a:themeElements>
    <a:clrScheme name="Blue Template-Template">
      <a:dk1>
        <a:srgbClr val="000000"/>
      </a:dk1>
      <a:lt1>
        <a:srgbClr val="FFFFFF"/>
      </a:lt1>
      <a:dk2>
        <a:srgbClr val="050595"/>
      </a:dk2>
      <a:lt2>
        <a:srgbClr val="FFFFFF"/>
      </a:lt2>
      <a:accent1>
        <a:srgbClr val="FFC000"/>
      </a:accent1>
      <a:accent2>
        <a:srgbClr val="3497AE"/>
      </a:accent2>
      <a:accent3>
        <a:srgbClr val="DF8045"/>
      </a:accent3>
      <a:accent4>
        <a:srgbClr val="7DCC2E"/>
      </a:accent4>
      <a:accent5>
        <a:srgbClr val="FF9929"/>
      </a:accent5>
      <a:accent6>
        <a:srgbClr val="7D3DA1"/>
      </a:accent6>
      <a:hlink>
        <a:srgbClr val="F3EB4F"/>
      </a:hlink>
      <a:folHlink>
        <a:srgbClr val="7DDDF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ln>
          <a:headEnd type="none" w="med" len="med"/>
          <a:tailEnd type="none" w="med" len="med"/>
        </a:ln>
      </a:spPr>
      <a:bodyPr vert="horz" wrap="square" lIns="109728" tIns="54864" rIns="109728" bIns="54864" numCol="1" rtlCol="0" anchor="ctr" anchorCtr="0" compatLnSpc="1">
        <a:prstTxWarp prst="textNoShape">
          <a:avLst/>
        </a:prstTxWarp>
      </a:bodyPr>
      <a:lstStyle>
        <a:defPPr marL="0" marR="0" indent="0" algn="ctr" defTabSz="10969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800" b="0" i="0" u="none" strike="noStrike" cap="none" normalizeH="0" baseline="0" dirty="0" smtClean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Segoe" pitchFamily="34" charset="0"/>
          </a:defRPr>
        </a:defPPr>
      </a:lstStyle>
      <a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a:style>
    </a:sp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90CAB1D8-8B60-41DC-AE7A-89AB460F819D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1_White Template with yellow-magenta Segoe</Template>
  <TotalTime>1525</TotalTime>
  <Words>2921</Words>
  <Application>Microsoft Office PowerPoint</Application>
  <PresentationFormat>Экран (4:3)</PresentationFormat>
  <Paragraphs>613</Paragraphs>
  <Slides>37</Slides>
  <Notes>11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37</vt:i4>
      </vt:variant>
    </vt:vector>
  </HeadingPairs>
  <TitlesOfParts>
    <vt:vector size="39" baseType="lpstr">
      <vt:lpstr>1_White Template with yellow-magenta Segoe</vt:lpstr>
      <vt:lpstr>Белый текст и шрифт Courier для слайдов с кодом</vt:lpstr>
      <vt:lpstr>Слайд 1</vt:lpstr>
      <vt:lpstr>Уважаемые жители Парабельского района!</vt:lpstr>
      <vt:lpstr>Что такое бюджет? </vt:lpstr>
      <vt:lpstr>Какие бывают бюджеты? </vt:lpstr>
      <vt:lpstr>Слайд 5</vt:lpstr>
      <vt:lpstr>Бюджетный процесс</vt:lpstr>
      <vt:lpstr>Гражданин и его участие в бюджетном процессе</vt:lpstr>
      <vt:lpstr>Основание составления проекта муниципального бюджета</vt:lpstr>
      <vt:lpstr>Межбюджетные отношения</vt:lpstr>
      <vt:lpstr>Основные параметры проекта решения Думы Парабельского района  «О бюджете Парабельского района на 2015 год»</vt:lpstr>
      <vt:lpstr>Основные параметры консолидированного бюджета Парабельского района на 2015 год</vt:lpstr>
      <vt:lpstr>Доходы бюджета</vt:lpstr>
      <vt:lpstr>Слайд 13</vt:lpstr>
      <vt:lpstr>Структура доходов бюджета МО «Парабельский район»  на 2015 год</vt:lpstr>
      <vt:lpstr>Налоговые доходы 142 431 тыс. руб.</vt:lpstr>
      <vt:lpstr>Неналоговые доходы 67 532 тыс. руб.</vt:lpstr>
      <vt:lpstr>Безвозмездные поступления 304 898,2 тыс. руб.</vt:lpstr>
      <vt:lpstr>Нормативы зачисления налогов по уровням бюджета на территории Парабельского района</vt:lpstr>
      <vt:lpstr>Расходы бюджета в соответствии с направлениями  деятельности на 2015 год (тыс. руб.)</vt:lpstr>
      <vt:lpstr>Расходы бюджета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  <vt:lpstr>Слайд 33</vt:lpstr>
      <vt:lpstr>Слайд 34</vt:lpstr>
      <vt:lpstr>Слайд 35</vt:lpstr>
      <vt:lpstr>Слайд 36</vt:lpstr>
      <vt:lpstr>Уважаемые жители Парабельского района!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Что такое бюджет? Какие бывают бюджеты?</dc:title>
  <dc:creator>Haritonov</dc:creator>
  <cp:lastModifiedBy>Haritonov</cp:lastModifiedBy>
  <cp:revision>308</cp:revision>
  <dcterms:created xsi:type="dcterms:W3CDTF">2014-10-27T04:54:58Z</dcterms:created>
  <dcterms:modified xsi:type="dcterms:W3CDTF">2014-11-17T02:36:36Z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TC102867889990</vt:lpwstr>
  </property>
</Properties>
</file>