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diagrams/layout3.xml" ContentType="application/vnd.openxmlformats-officedocument.drawingml.diagramLayout+xml"/>
  <Override PartName="/ppt/charts/chart7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diagrams/data3.xml" ContentType="application/vnd.openxmlformats-officedocument.drawingml.diagramData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128" r:id="rId1"/>
  </p:sldMasterIdLst>
  <p:notesMasterIdLst>
    <p:notesMasterId r:id="rId32"/>
  </p:notesMasterIdLst>
  <p:sldIdLst>
    <p:sldId id="256" r:id="rId2"/>
    <p:sldId id="276" r:id="rId3"/>
    <p:sldId id="277" r:id="rId4"/>
    <p:sldId id="278" r:id="rId5"/>
    <p:sldId id="279" r:id="rId6"/>
    <p:sldId id="304" r:id="rId7"/>
    <p:sldId id="280" r:id="rId8"/>
    <p:sldId id="281" r:id="rId9"/>
    <p:sldId id="282" r:id="rId10"/>
    <p:sldId id="283" r:id="rId11"/>
    <p:sldId id="284" r:id="rId12"/>
    <p:sldId id="285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296" r:id="rId23"/>
    <p:sldId id="297" r:id="rId24"/>
    <p:sldId id="298" r:id="rId25"/>
    <p:sldId id="299" r:id="rId26"/>
    <p:sldId id="300" r:id="rId27"/>
    <p:sldId id="301" r:id="rId28"/>
    <p:sldId id="302" r:id="rId29"/>
    <p:sldId id="303" r:id="rId30"/>
    <p:sldId id="271" r:id="rId31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99CCFF"/>
    <a:srgbClr val="FFCCFF"/>
    <a:srgbClr val="CCECFF"/>
    <a:srgbClr val="4C8A4D"/>
    <a:srgbClr val="99FFCC"/>
    <a:srgbClr val="CCFFCC"/>
    <a:srgbClr val="3AC6F8"/>
    <a:srgbClr val="FFCCCC"/>
    <a:srgbClr val="FF9999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702" autoAdjust="0"/>
    <p:restoredTop sz="94483" autoAdjust="0"/>
  </p:normalViewPr>
  <p:slideViewPr>
    <p:cSldViewPr>
      <p:cViewPr varScale="1">
        <p:scale>
          <a:sx n="82" d="100"/>
          <a:sy n="82" d="100"/>
        </p:scale>
        <p:origin x="-3648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0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4.4282604459924916E-4"/>
          <c:y val="1.4149662383191992E-3"/>
          <c:w val="0.9995571733748756"/>
          <c:h val="0.69921796493788868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dLbls>
            <c:dLbl>
              <c:idx val="0"/>
              <c:layout>
                <c:manualLayout>
                  <c:x val="1.6233911490669353E-2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1.8553041703622115E-2"/>
                  <c:y val="3.9190089990000397E-3"/>
                </c:manualLayout>
              </c:layout>
              <c:showVal val="1"/>
            </c:dLbl>
            <c:dLbl>
              <c:idx val="2"/>
              <c:layout>
                <c:manualLayout>
                  <c:x val="9.2765208518110608E-3"/>
                  <c:y val="7.838635213371364E-3"/>
                </c:manualLayout>
              </c:layout>
              <c:showVal val="1"/>
            </c:dLbl>
            <c:dLbl>
              <c:idx val="3"/>
              <c:layout>
                <c:manualLayout>
                  <c:x val="1.6233911490669425E-2"/>
                  <c:y val="1.1757952820057031E-2"/>
                </c:manualLayout>
              </c:layout>
              <c:showVal val="1"/>
            </c:dLbl>
            <c:txPr>
              <a:bodyPr rot="0" vert="horz"/>
              <a:lstStyle/>
              <a:p>
                <a:pPr>
                  <a:defRPr sz="1100" b="1">
                    <a:solidFill>
                      <a:schemeClr val="bg1"/>
                    </a:solidFill>
                    <a:effectLst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277117.2</c:v>
                </c:pt>
                <c:pt idx="1">
                  <c:v>305725</c:v>
                </c:pt>
                <c:pt idx="2">
                  <c:v>324639.90000000002</c:v>
                </c:pt>
                <c:pt idx="3">
                  <c:v>345693.6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6F5-4308-A572-67D7C392B29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dLbls>
            <c:dLbl>
              <c:idx val="0"/>
              <c:layout>
                <c:manualLayout>
                  <c:x val="1.0259138149125921E-2"/>
                  <c:y val="-5.0011109876680393E-2"/>
                </c:manualLayout>
              </c:layout>
              <c:showVal val="1"/>
            </c:dLbl>
            <c:dLbl>
              <c:idx val="1"/>
              <c:layout>
                <c:manualLayout>
                  <c:x val="1.9535476392258798E-2"/>
                  <c:y val="-2.6164068189954228E-2"/>
                </c:manualLayout>
              </c:layout>
              <c:showVal val="1"/>
            </c:dLbl>
            <c:dLbl>
              <c:idx val="2"/>
              <c:layout>
                <c:manualLayout>
                  <c:x val="1.4897398575031438E-2"/>
                  <c:y val="-2.2906714068807205E-2"/>
                </c:manualLayout>
              </c:layout>
              <c:showVal val="1"/>
            </c:dLbl>
            <c:dLbl>
              <c:idx val="3"/>
              <c:layout>
                <c:manualLayout>
                  <c:x val="2.0518458906929996E-2"/>
                  <c:y val="-2.0450814107074566E-2"/>
                </c:manualLayout>
              </c:layout>
              <c:showVal val="1"/>
            </c:dLbl>
            <c:txPr>
              <a:bodyPr rot="0" vert="horz"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853504.4</c:v>
                </c:pt>
                <c:pt idx="1">
                  <c:v>580131.19999999879</c:v>
                </c:pt>
                <c:pt idx="2">
                  <c:v>546576.9</c:v>
                </c:pt>
                <c:pt idx="3">
                  <c:v>525870.5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C6F5-4308-A572-67D7C392B297}"/>
            </c:ext>
          </c:extLst>
        </c:ser>
        <c:dLbls>
          <c:showVal val="1"/>
        </c:dLbls>
        <c:gapWidth val="100"/>
        <c:shape val="box"/>
        <c:axId val="108434560"/>
        <c:axId val="108436096"/>
        <c:axId val="0"/>
      </c:bar3DChart>
      <c:catAx>
        <c:axId val="108434560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 rot="-60000000" vert="horz"/>
          <a:lstStyle/>
          <a:p>
            <a:pPr>
              <a:defRPr sz="1200" b="1"/>
            </a:pPr>
            <a:endParaRPr lang="ru-RU"/>
          </a:p>
        </c:txPr>
        <c:crossAx val="108436096"/>
        <c:crosses val="autoZero"/>
        <c:auto val="1"/>
        <c:lblAlgn val="ctr"/>
        <c:lblOffset val="100"/>
      </c:catAx>
      <c:valAx>
        <c:axId val="108436096"/>
        <c:scaling>
          <c:orientation val="minMax"/>
        </c:scaling>
        <c:delete val="1"/>
        <c:axPos val="l"/>
        <c:numFmt formatCode="#,##0.0" sourceLinked="1"/>
        <c:majorTickMark val="none"/>
        <c:tickLblPos val="none"/>
        <c:crossAx val="108434560"/>
        <c:crosses val="autoZero"/>
        <c:crossBetween val="between"/>
      </c:valAx>
    </c:plotArea>
    <c:legend>
      <c:legendPos val="b"/>
      <c:legendEntry>
        <c:idx val="0"/>
        <c:txPr>
          <a:bodyPr rot="0" vert="horz"/>
          <a:lstStyle/>
          <a:p>
            <a:pPr>
              <a:defRPr sz="1000" b="1"/>
            </a:pPr>
            <a:endParaRPr lang="ru-RU"/>
          </a:p>
        </c:txPr>
      </c:legendEntry>
      <c:legendEntry>
        <c:idx val="1"/>
        <c:txPr>
          <a:bodyPr rot="0" vert="horz"/>
          <a:lstStyle/>
          <a:p>
            <a:pPr>
              <a:defRPr sz="1000" b="1"/>
            </a:pPr>
            <a:endParaRPr lang="ru-RU"/>
          </a:p>
        </c:txPr>
      </c:legendEntry>
      <c:layout>
        <c:manualLayout>
          <c:xMode val="edge"/>
          <c:yMode val="edge"/>
          <c:x val="5.2319212386857952E-2"/>
          <c:y val="0.77858262662173339"/>
          <c:w val="0.89999983565219133"/>
          <c:h val="6.8563986717525324E-2"/>
        </c:manualLayout>
      </c:layout>
      <c:txPr>
        <a:bodyPr rot="0" vert="horz"/>
        <a:lstStyle/>
        <a:p>
          <a:pPr>
            <a:defRPr sz="1000" b="1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"/>
  <c:chart>
    <c:view3D>
      <c:rAngAx val="1"/>
    </c:view3D>
    <c:plotArea>
      <c:layout>
        <c:manualLayout>
          <c:layoutTarget val="inner"/>
          <c:xMode val="edge"/>
          <c:yMode val="edge"/>
          <c:x val="5.0369403399622301E-2"/>
          <c:y val="4.5357063500880883E-3"/>
          <c:w val="0.92391912881139548"/>
          <c:h val="0.81005368416202017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dLbls>
            <c:dLbl>
              <c:idx val="0"/>
              <c:layout>
                <c:manualLayout>
                  <c:x val="2.1961640277517069E-2"/>
                  <c:y val="-0.38448505721586523"/>
                </c:manualLayout>
              </c:layout>
              <c:tx>
                <c:rich>
                  <a:bodyPr/>
                  <a:lstStyle/>
                  <a:p>
                    <a:r>
                      <a:rPr lang="ru-RU" sz="1100" b="1" dirty="0" smtClean="0"/>
                      <a:t>5</a:t>
                    </a:r>
                    <a:r>
                      <a:rPr lang="ru-RU" dirty="0" smtClean="0"/>
                      <a:t>35,0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1.6780941964302881E-2"/>
                  <c:y val="-0.17049031589082708"/>
                </c:manualLayout>
              </c:layout>
              <c:tx>
                <c:rich>
                  <a:bodyPr/>
                  <a:lstStyle/>
                  <a:p>
                    <a:r>
                      <a:rPr lang="ru-RU" sz="1100" b="1" dirty="0" smtClean="0"/>
                      <a:t>1</a:t>
                    </a:r>
                    <a:r>
                      <a:rPr lang="ru-RU" dirty="0" smtClean="0"/>
                      <a:t>50,0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1.160024365108858E-2"/>
                  <c:y val="-0.17049031589082708"/>
                </c:manualLayout>
              </c:layout>
              <c:tx>
                <c:rich>
                  <a:bodyPr/>
                  <a:lstStyle/>
                  <a:p>
                    <a:r>
                      <a:rPr lang="ru-RU" sz="1100" b="1" dirty="0" smtClean="0"/>
                      <a:t>1</a:t>
                    </a:r>
                    <a:r>
                      <a:rPr lang="ru-RU" dirty="0" smtClean="0"/>
                      <a:t>50,0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535</c:v>
                </c:pt>
                <c:pt idx="1">
                  <c:v>150</c:v>
                </c:pt>
                <c:pt idx="2">
                  <c:v>150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hape val="box"/>
        <c:axId val="146185216"/>
        <c:axId val="146191104"/>
        <c:axId val="0"/>
      </c:bar3DChart>
      <c:catAx>
        <c:axId val="146185216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46191104"/>
        <c:crosses val="autoZero"/>
        <c:auto val="1"/>
        <c:lblAlgn val="ctr"/>
        <c:lblOffset val="100"/>
      </c:catAx>
      <c:valAx>
        <c:axId val="146191104"/>
        <c:scaling>
          <c:orientation val="minMax"/>
        </c:scaling>
        <c:delete val="1"/>
        <c:axPos val="l"/>
        <c:numFmt formatCode="#,##0.00" sourceLinked="1"/>
        <c:tickLblPos val="none"/>
        <c:crossAx val="14618521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2"/>
  <c:chart>
    <c:view3D>
      <c:rAngAx val="1"/>
    </c:view3D>
    <c:plotArea>
      <c:layout>
        <c:manualLayout>
          <c:layoutTarget val="inner"/>
          <c:xMode val="edge"/>
          <c:yMode val="edge"/>
          <c:x val="5.8333333333333424E-2"/>
          <c:y val="6.666666666666668E-2"/>
          <c:w val="0.93888888888888944"/>
          <c:h val="0.70597244094488243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>
                <c:manualLayout>
                  <c:x val="2.2862686038999786E-2"/>
                  <c:y val="-0.32675145538608052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dirty="0" smtClean="0"/>
                      <a:t>1</a:t>
                    </a:r>
                    <a:r>
                      <a:rPr lang="ru-RU" dirty="0" smtClean="0"/>
                      <a:t> 662,2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2.2862686038999786E-2"/>
                  <c:y val="-0.32675145538608052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dirty="0" smtClean="0"/>
                      <a:t>1</a:t>
                    </a:r>
                    <a:r>
                      <a:rPr lang="ru-RU" sz="1200" baseline="0" dirty="0" smtClean="0"/>
                      <a:t> 662,2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2.6128784044571168E-2"/>
                  <c:y val="-0.32675145538608052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dirty="0" smtClean="0"/>
                      <a:t>1</a:t>
                    </a:r>
                    <a:r>
                      <a:rPr lang="ru-RU" sz="1200" baseline="0" dirty="0" smtClean="0"/>
                      <a:t> 662,2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1662.2</c:v>
                </c:pt>
                <c:pt idx="1">
                  <c:v>1662.2</c:v>
                </c:pt>
                <c:pt idx="2">
                  <c:v>1662.2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Столбец3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hape val="box"/>
        <c:axId val="162976128"/>
        <c:axId val="162983296"/>
        <c:axId val="0"/>
      </c:bar3DChart>
      <c:catAx>
        <c:axId val="162976128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62983296"/>
        <c:crosses val="autoZero"/>
        <c:auto val="1"/>
        <c:lblAlgn val="ctr"/>
        <c:lblOffset val="100"/>
      </c:catAx>
      <c:valAx>
        <c:axId val="162983296"/>
        <c:scaling>
          <c:orientation val="minMax"/>
        </c:scaling>
        <c:delete val="1"/>
        <c:axPos val="l"/>
        <c:numFmt formatCode="#,##0.00" sourceLinked="1"/>
        <c:tickLblPos val="none"/>
        <c:crossAx val="16297612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1.6330490027856987E-2"/>
          <c:y val="0"/>
          <c:w val="0.92391912881139548"/>
          <c:h val="0.6545563867389218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>
                <c:manualLayout>
                  <c:x val="1.0374664252991514E-2"/>
                  <c:y val="-0.2678200364568547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65 </a:t>
                    </a:r>
                    <a:r>
                      <a:rPr lang="en-US" smtClean="0"/>
                      <a:t>658,8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5.8789764100285163E-2"/>
                  <c:y val="-0.23515905640114068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51 </a:t>
                    </a:r>
                    <a:r>
                      <a:rPr lang="en-US" smtClean="0"/>
                      <a:t>437,9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>
                <c:manualLayout>
                  <c:x val="8.6455535441595815E-2"/>
                  <c:y val="-0.23515905640114068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51 </a:t>
                    </a:r>
                    <a:r>
                      <a:rPr lang="en-US" smtClean="0"/>
                      <a:t>906,6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65658.8</c:v>
                </c:pt>
                <c:pt idx="1">
                  <c:v>51437.9</c:v>
                </c:pt>
                <c:pt idx="2">
                  <c:v>51906.6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Столбец3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hape val="box"/>
        <c:axId val="163510528"/>
        <c:axId val="163581952"/>
        <c:axId val="0"/>
      </c:bar3DChart>
      <c:catAx>
        <c:axId val="163510528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63581952"/>
        <c:crosses val="autoZero"/>
        <c:auto val="1"/>
        <c:lblAlgn val="ctr"/>
        <c:lblOffset val="100"/>
      </c:catAx>
      <c:valAx>
        <c:axId val="163581952"/>
        <c:scaling>
          <c:orientation val="minMax"/>
        </c:scaling>
        <c:delete val="1"/>
        <c:axPos val="l"/>
        <c:numFmt formatCode="#,##0.00" sourceLinked="1"/>
        <c:tickLblPos val="none"/>
        <c:crossAx val="16351052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7"/>
  <c:chart>
    <c:view3D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29444444444444456"/>
          <c:y val="0"/>
          <c:w val="0.70277777777777772"/>
          <c:h val="0.79287139210484026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>
                <c:manualLayout>
                  <c:x val="1.0114879545324263E-2"/>
                  <c:y val="-0.38423359706064425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 smtClean="0"/>
                      <a:t>9</a:t>
                    </a:r>
                    <a:r>
                      <a:rPr lang="en-US" dirty="0" smtClean="0"/>
                      <a:t>41</a:t>
                    </a:r>
                    <a:r>
                      <a:rPr lang="ru-RU" dirty="0" smtClean="0"/>
                      <a:t>,0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1.7701039204317391E-2"/>
                  <c:y val="-0.38423310108400666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smtClean="0"/>
                      <a:t>9</a:t>
                    </a:r>
                    <a:r>
                      <a:rPr lang="en-US" smtClean="0"/>
                      <a:t>41</a:t>
                    </a:r>
                    <a:r>
                      <a:rPr lang="ru-RU" smtClean="0"/>
                      <a:t>,0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>
                <c:manualLayout>
                  <c:x val="1.2643599431655281E-2"/>
                  <c:y val="-0.38423310108400666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smtClean="0"/>
                      <a:t>9</a:t>
                    </a:r>
                    <a:r>
                      <a:rPr lang="en-US" smtClean="0"/>
                      <a:t>41</a:t>
                    </a:r>
                    <a:r>
                      <a:rPr lang="ru-RU" smtClean="0"/>
                      <a:t>,0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941</c:v>
                </c:pt>
                <c:pt idx="1">
                  <c:v>941</c:v>
                </c:pt>
                <c:pt idx="2">
                  <c:v>941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Столбец3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hape val="box"/>
        <c:axId val="163686272"/>
        <c:axId val="163687808"/>
        <c:axId val="0"/>
      </c:bar3DChart>
      <c:catAx>
        <c:axId val="163686272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63687808"/>
        <c:crosses val="autoZero"/>
        <c:auto val="1"/>
        <c:lblAlgn val="ctr"/>
        <c:lblOffset val="100"/>
      </c:catAx>
      <c:valAx>
        <c:axId val="163687808"/>
        <c:scaling>
          <c:orientation val="minMax"/>
        </c:scaling>
        <c:delete val="1"/>
        <c:axPos val="l"/>
        <c:numFmt formatCode="General" sourceLinked="1"/>
        <c:tickLblPos val="none"/>
        <c:crossAx val="16368627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6"/>
  <c:chart>
    <c:view3D>
      <c:rAngAx val="1"/>
    </c:view3D>
    <c:plotArea>
      <c:layout>
        <c:manualLayout>
          <c:layoutTarget val="inner"/>
          <c:xMode val="edge"/>
          <c:yMode val="edge"/>
          <c:x val="3.6604947458668137E-2"/>
          <c:y val="0"/>
          <c:w val="0.92679010508266357"/>
          <c:h val="0.73783301855349459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>
                <c:manualLayout>
                  <c:x val="3.3277224962425574E-3"/>
                  <c:y val="-0.30958060215531624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72 </a:t>
                    </a:r>
                    <a:r>
                      <a:rPr lang="en-US" smtClean="0"/>
                      <a:t>480,9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>
                <c:manualLayout>
                  <c:x val="3.9932669954910668E-2"/>
                  <c:y val="-0.3137295856015998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72 </a:t>
                    </a:r>
                    <a:r>
                      <a:rPr lang="en-US" smtClean="0"/>
                      <a:t>461,4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>
                <c:manualLayout>
                  <c:x val="1.9966334977455341E-2"/>
                  <c:y val="-0.20749305632707488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72 </a:t>
                    </a:r>
                    <a:r>
                      <a:rPr lang="en-US" smtClean="0"/>
                      <a:t>340,0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72480.899999999994</c:v>
                </c:pt>
                <c:pt idx="1">
                  <c:v>72461.399999999994</c:v>
                </c:pt>
                <c:pt idx="2">
                  <c:v>72340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Столбец3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hape val="box"/>
        <c:axId val="163751424"/>
        <c:axId val="163752960"/>
        <c:axId val="0"/>
      </c:bar3DChart>
      <c:catAx>
        <c:axId val="163751424"/>
        <c:scaling>
          <c:orientation val="minMax"/>
        </c:scaling>
        <c:axPos val="b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163752960"/>
        <c:crosses val="autoZero"/>
        <c:auto val="1"/>
        <c:lblAlgn val="ctr"/>
        <c:lblOffset val="100"/>
      </c:catAx>
      <c:valAx>
        <c:axId val="163752960"/>
        <c:scaling>
          <c:orientation val="minMax"/>
        </c:scaling>
        <c:delete val="1"/>
        <c:axPos val="l"/>
        <c:numFmt formatCode="#,##0.00" sourceLinked="1"/>
        <c:tickLblPos val="none"/>
        <c:crossAx val="16375142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floor>
      <c:spPr>
        <a:noFill/>
        <a:ln w="11430">
          <a:noFill/>
        </a:ln>
      </c:spPr>
    </c:floor>
    <c:sideWall>
      <c:spPr>
        <a:ln>
          <a:solidFill>
            <a:schemeClr val="accent1"/>
          </a:solidFill>
        </a:ln>
        <a:scene3d>
          <a:camera prst="orthographicFront"/>
          <a:lightRig rig="threePt" dir="t"/>
        </a:scene3d>
        <a:sp3d>
          <a:bevelT w="139700" prst="cross"/>
        </a:sp3d>
      </c:spPr>
    </c:sideWall>
    <c:backWall>
      <c:spPr>
        <a:ln>
          <a:solidFill>
            <a:schemeClr val="accent1"/>
          </a:solidFill>
        </a:ln>
        <a:scene3d>
          <a:camera prst="orthographicFront"/>
          <a:lightRig rig="threePt" dir="t"/>
        </a:scene3d>
        <a:sp3d>
          <a:bevelT w="139700" prst="cross"/>
        </a:sp3d>
      </c:spPr>
    </c:backWall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НДФЛ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plastic">
              <a:bevelT w="63500" h="63500"/>
              <a:bevelB w="63500" h="63500"/>
            </a:sp3d>
          </c:spPr>
          <c:dLbls>
            <c:dLbl>
              <c:idx val="0"/>
              <c:layout>
                <c:manualLayout>
                  <c:x val="-1.1163418254732091E-2"/>
                  <c:y val="-3.4587660194618898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218 </a:t>
                    </a:r>
                    <a:r>
                      <a:rPr lang="en-US" dirty="0" smtClean="0"/>
                      <a:t>335,0</a:t>
                    </a:r>
                    <a:endParaRPr lang="en-US" dirty="0"/>
                  </a:p>
                </c:rich>
              </c:tx>
              <c:showLegendKey val="1"/>
              <c:showVal val="1"/>
            </c:dLbl>
            <c:dLbl>
              <c:idx val="1"/>
              <c:layout>
                <c:manualLayout>
                  <c:x val="-8.4997249301617239E-3"/>
                  <c:y val="-3.4584937185628646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238 </a:t>
                    </a:r>
                    <a:r>
                      <a:rPr lang="en-US" dirty="0" smtClean="0"/>
                      <a:t>650,8</a:t>
                    </a:r>
                    <a:endParaRPr lang="en-US" dirty="0"/>
                  </a:p>
                </c:rich>
              </c:tx>
              <c:showLegendKey val="1"/>
              <c:showVal val="1"/>
            </c:dLbl>
            <c:dLbl>
              <c:idx val="2"/>
              <c:layout>
                <c:manualLayout>
                  <c:x val="-1.0624656162702141E-2"/>
                  <c:y val="6.9164428353276769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256 </a:t>
                    </a:r>
                    <a:r>
                      <a:rPr lang="en-US" dirty="0" smtClean="0"/>
                      <a:t>133,7</a:t>
                    </a:r>
                    <a:endParaRPr lang="en-US" dirty="0"/>
                  </a:p>
                </c:rich>
              </c:tx>
              <c:showLegendKey val="1"/>
              <c:showVal val="1"/>
            </c:dLbl>
            <c:dLbl>
              <c:idx val="3"/>
              <c:layout>
                <c:manualLayout>
                  <c:x val="-1.0624656162702141E-2"/>
                  <c:y val="1.037439195209245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276 </a:t>
                    </a:r>
                    <a:r>
                      <a:rPr lang="en-US" dirty="0" smtClean="0"/>
                      <a:t>019,7</a:t>
                    </a:r>
                    <a:endParaRPr lang="en-US" dirty="0"/>
                  </a:p>
                </c:rich>
              </c:tx>
              <c:showLegendKey val="1"/>
              <c:showVal val="1"/>
            </c:dLbl>
            <c:spPr>
              <a:scene3d>
                <a:camera prst="orthographicFront"/>
                <a:lightRig rig="threePt" dir="t"/>
              </a:scene3d>
              <a:sp3d/>
            </c:spPr>
            <c:txPr>
              <a:bodyPr/>
              <a:lstStyle/>
              <a:p>
                <a:pPr>
                  <a:defRPr sz="800" b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LegendKey val="1"/>
            <c:showVal val="1"/>
          </c:dLbls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218335</c:v>
                </c:pt>
                <c:pt idx="1">
                  <c:v>238650.8</c:v>
                </c:pt>
                <c:pt idx="2">
                  <c:v>256133.7</c:v>
                </c:pt>
                <c:pt idx="3">
                  <c:v>276019.7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Акцизы</c:v>
                </c:pt>
              </c:strCache>
            </c:strRef>
          </c:tx>
          <c:dLbls>
            <c:dLbl>
              <c:idx val="0"/>
              <c:layout>
                <c:manualLayout>
                  <c:x val="-1.5482215496805587E-2"/>
                  <c:y val="1.037466425299149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10 </a:t>
                    </a:r>
                    <a:r>
                      <a:rPr lang="en-US" dirty="0" smtClean="0"/>
                      <a:t>823,1</a:t>
                    </a:r>
                    <a:endParaRPr lang="en-US" dirty="0"/>
                  </a:p>
                </c:rich>
              </c:tx>
              <c:showLegendKey val="1"/>
              <c:showVal val="1"/>
            </c:dLbl>
            <c:dLbl>
              <c:idx val="1"/>
              <c:layout>
                <c:manualLayout>
                  <c:x val="-1.2749587395242533E-2"/>
                  <c:y val="2.420754992364683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11 </a:t>
                    </a:r>
                    <a:r>
                      <a:rPr lang="en-US" dirty="0" smtClean="0"/>
                      <a:t>270,4</a:t>
                    </a:r>
                    <a:endParaRPr lang="en-US" dirty="0"/>
                  </a:p>
                </c:rich>
              </c:tx>
              <c:showLegendKey val="1"/>
              <c:showVal val="1"/>
            </c:dLbl>
            <c:dLbl>
              <c:idx val="2"/>
              <c:layout>
                <c:manualLayout>
                  <c:x val="-1.0624656162702141E-2"/>
                  <c:y val="2.074932850598299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12 </a:t>
                    </a:r>
                    <a:r>
                      <a:rPr lang="en-US" dirty="0" smtClean="0"/>
                      <a:t>027,8</a:t>
                    </a:r>
                    <a:endParaRPr lang="en-US" dirty="0"/>
                  </a:p>
                </c:rich>
              </c:tx>
              <c:showLegendKey val="1"/>
              <c:showVal val="1"/>
            </c:dLbl>
            <c:dLbl>
              <c:idx val="3"/>
              <c:layout>
                <c:manualLayout>
                  <c:x val="-1.4874518627783002E-2"/>
                  <c:y val="2.074932850598299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12 </a:t>
                    </a:r>
                    <a:r>
                      <a:rPr lang="en-US" dirty="0" smtClean="0"/>
                      <a:t>484,8</a:t>
                    </a:r>
                    <a:endParaRPr lang="en-US" dirty="0"/>
                  </a:p>
                </c:rich>
              </c:tx>
              <c:showLegendKey val="1"/>
              <c:showVal val="1"/>
            </c:dLbl>
            <c:txPr>
              <a:bodyPr/>
              <a:lstStyle/>
              <a:p>
                <a:pPr>
                  <a:defRPr sz="800" b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LegendKey val="1"/>
            <c:showVal val="1"/>
          </c:dLbls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Лист1!$C$2:$C$5</c:f>
              <c:numCache>
                <c:formatCode>#,##0.00</c:formatCode>
                <c:ptCount val="4"/>
                <c:pt idx="0">
                  <c:v>10823.1</c:v>
                </c:pt>
                <c:pt idx="1">
                  <c:v>11270.4</c:v>
                </c:pt>
                <c:pt idx="2">
                  <c:v>12027.8</c:v>
                </c:pt>
                <c:pt idx="3">
                  <c:v>12484.8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Налоги на совакупный доход</c:v>
                </c:pt>
              </c:strCache>
            </c:strRef>
          </c:tx>
          <c:dLbls>
            <c:dLbl>
              <c:idx val="0"/>
              <c:layout>
                <c:manualLayout>
                  <c:x val="-1.8303354513487809E-2"/>
                  <c:y val="6.9164428353276743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10 </a:t>
                    </a:r>
                    <a:r>
                      <a:rPr lang="en-US" dirty="0" smtClean="0"/>
                      <a:t>856,0</a:t>
                    </a:r>
                    <a:endParaRPr lang="en-US" dirty="0"/>
                  </a:p>
                </c:rich>
              </c:tx>
              <c:showLegendKey val="1"/>
              <c:showVal val="1"/>
            </c:dLbl>
            <c:dLbl>
              <c:idx val="1"/>
              <c:layout>
                <c:manualLayout>
                  <c:x val="-2.3374243557944679E-2"/>
                  <c:y val="6.9161705344286421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10 </a:t>
                    </a:r>
                    <a:r>
                      <a:rPr lang="en-US" dirty="0" smtClean="0"/>
                      <a:t>095,0</a:t>
                    </a:r>
                    <a:endParaRPr lang="en-US" dirty="0"/>
                  </a:p>
                </c:rich>
              </c:tx>
              <c:showLegendKey val="1"/>
              <c:showVal val="1"/>
            </c:dLbl>
            <c:dLbl>
              <c:idx val="2"/>
              <c:layout>
                <c:manualLayout>
                  <c:x val="-1.274958739524258E-2"/>
                  <c:y val="6.9164428353276769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10 </a:t>
                    </a:r>
                    <a:r>
                      <a:rPr lang="en-US" dirty="0" smtClean="0"/>
                      <a:t>667,0</a:t>
                    </a:r>
                    <a:endParaRPr lang="en-US" dirty="0"/>
                  </a:p>
                </c:rich>
              </c:tx>
              <c:showLegendKey val="1"/>
              <c:showVal val="1"/>
            </c:dLbl>
            <c:dLbl>
              <c:idx val="3"/>
              <c:layout>
                <c:manualLayout>
                  <c:x val="-1.4874518627783002E-2"/>
                  <c:y val="3.4582214176638332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11 </a:t>
                    </a:r>
                    <a:r>
                      <a:rPr lang="en-US" dirty="0" smtClean="0"/>
                      <a:t>271,0</a:t>
                    </a:r>
                    <a:endParaRPr lang="en-US" dirty="0"/>
                  </a:p>
                </c:rich>
              </c:tx>
              <c:showLegendKey val="1"/>
              <c:showVal val="1"/>
            </c:dLbl>
            <c:txPr>
              <a:bodyPr/>
              <a:lstStyle/>
              <a:p>
                <a:pPr>
                  <a:defRPr sz="800" b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LegendKey val="1"/>
            <c:showVal val="1"/>
          </c:dLbls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Лист1!$D$2:$D$5</c:f>
              <c:numCache>
                <c:formatCode>#,##0.00</c:formatCode>
                <c:ptCount val="4"/>
                <c:pt idx="0">
                  <c:v>10856</c:v>
                </c:pt>
                <c:pt idx="1">
                  <c:v>10095</c:v>
                </c:pt>
                <c:pt idx="2">
                  <c:v>10667</c:v>
                </c:pt>
                <c:pt idx="3">
                  <c:v>11271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НДПИ</c:v>
                </c:pt>
              </c:strCache>
            </c:strRef>
          </c:tx>
          <c:dLbls>
            <c:dLbl>
              <c:idx val="0"/>
              <c:layout>
                <c:manualLayout>
                  <c:x val="5.3123113496090786E-2"/>
                  <c:y val="-3.4582214176638332E-3"/>
                </c:manualLayout>
              </c:layout>
              <c:showLegendKey val="1"/>
              <c:showVal val="1"/>
            </c:dLbl>
            <c:dLbl>
              <c:idx val="1"/>
              <c:layout>
                <c:manualLayout>
                  <c:x val="5.9498074511132031E-2"/>
                  <c:y val="-2.0749328505982996E-2"/>
                </c:manualLayout>
              </c:layout>
              <c:showLegendKey val="1"/>
              <c:showVal val="1"/>
            </c:dLbl>
            <c:dLbl>
              <c:idx val="2"/>
              <c:layout>
                <c:manualLayout>
                  <c:x val="6.7997464806453953E-2"/>
                  <c:y val="-1.0374664252991498E-2"/>
                </c:manualLayout>
              </c:layout>
              <c:showLegendKey val="1"/>
              <c:showVal val="1"/>
            </c:dLbl>
            <c:dLbl>
              <c:idx val="3"/>
              <c:layout>
                <c:manualLayout>
                  <c:x val="6.5872868208753238E-2"/>
                  <c:y val="-1.0374664252991498E-2"/>
                </c:manualLayout>
              </c:layout>
              <c:showLegendKey val="1"/>
              <c:showVal val="1"/>
            </c:dLbl>
            <c:txPr>
              <a:bodyPr/>
              <a:lstStyle/>
              <a:p>
                <a:pPr>
                  <a:defRPr sz="800" b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LegendKey val="1"/>
            <c:showVal val="1"/>
          </c:dLbls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298</c:v>
                </c:pt>
                <c:pt idx="1">
                  <c:v>312.60000000000002</c:v>
                </c:pt>
                <c:pt idx="2">
                  <c:v>325.10000000000002</c:v>
                </c:pt>
                <c:pt idx="3">
                  <c:v>338.1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Госпошлина</c:v>
                </c:pt>
              </c:strCache>
            </c:strRef>
          </c:tx>
          <c:dLbls>
            <c:dLbl>
              <c:idx val="0"/>
              <c:layout>
                <c:manualLayout>
                  <c:x val="-2.3374243557944718E-2"/>
                  <c:y val="-1.7291379389218209E-2"/>
                </c:manualLayout>
              </c:layout>
              <c:tx>
                <c:rich>
                  <a:bodyPr/>
                  <a:lstStyle/>
                  <a:p>
                    <a:pPr>
                      <a:defRPr sz="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r>
                      <a: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1 </a:t>
                    </a:r>
                    <a:r>
                      <a:rPr lang="en-US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512,0</a:t>
                    </a:r>
                    <a:endParaRPr lang="en-US" dirty="0"/>
                  </a:p>
                </c:rich>
              </c:tx>
              <c:spPr>
                <a:scene3d>
                  <a:camera prst="orthographicFront"/>
                  <a:lightRig rig="threePt" dir="t"/>
                </a:scene3d>
                <a:sp3d prstMaterial="plastic"/>
              </c:spPr>
              <c:showLegendKey val="1"/>
              <c:showVal val="1"/>
            </c:dLbl>
            <c:dLbl>
              <c:idx val="1"/>
              <c:layout>
                <c:manualLayout>
                  <c:x val="-2.3374243557944679E-2"/>
                  <c:y val="-3.4584937185628637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 </a:t>
                    </a:r>
                    <a:r>
                      <a:rPr lang="en-US" dirty="0" smtClean="0"/>
                      <a:t>588,9</a:t>
                    </a:r>
                    <a:endParaRPr lang="en-US" dirty="0"/>
                  </a:p>
                </c:rich>
              </c:tx>
              <c:showLegendKey val="1"/>
              <c:showVal val="1"/>
            </c:dLbl>
            <c:dLbl>
              <c:idx val="2"/>
              <c:layout>
                <c:manualLayout>
                  <c:x val="-1.4874518627782999E-2"/>
                  <c:y val="-6.9164428353276743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 </a:t>
                    </a:r>
                    <a:r>
                      <a:rPr lang="en-US" dirty="0" smtClean="0"/>
                      <a:t>652,9</a:t>
                    </a:r>
                    <a:endParaRPr lang="en-US" dirty="0"/>
                  </a:p>
                </c:rich>
              </c:tx>
              <c:showLegendKey val="1"/>
              <c:showVal val="1"/>
            </c:dLbl>
            <c:dLbl>
              <c:idx val="3"/>
              <c:layout>
                <c:manualLayout>
                  <c:x val="-1.4874518627782999E-2"/>
                  <c:y val="-6.9164428353276743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 </a:t>
                    </a:r>
                    <a:r>
                      <a:rPr lang="en-US" dirty="0" smtClean="0"/>
                      <a:t>719,5</a:t>
                    </a:r>
                    <a:endParaRPr lang="en-US" dirty="0"/>
                  </a:p>
                </c:rich>
              </c:tx>
              <c:showLegendKey val="1"/>
              <c:showVal val="1"/>
            </c:dLbl>
            <c:txPr>
              <a:bodyPr/>
              <a:lstStyle/>
              <a:p>
                <a:pPr>
                  <a:defRPr sz="800" b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LegendKey val="1"/>
            <c:showVal val="1"/>
          </c:dLbls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Лист1!$F$2:$F$5</c:f>
              <c:numCache>
                <c:formatCode>#,##0.00</c:formatCode>
                <c:ptCount val="4"/>
                <c:pt idx="0">
                  <c:v>1512</c:v>
                </c:pt>
                <c:pt idx="1">
                  <c:v>1588.9</c:v>
                </c:pt>
                <c:pt idx="2">
                  <c:v>1652.9</c:v>
                </c:pt>
                <c:pt idx="3">
                  <c:v>1719.5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Земельный налог</c:v>
                </c:pt>
              </c:strCache>
            </c:strRef>
          </c:tx>
          <c:dLbls>
            <c:dLbl>
              <c:idx val="0"/>
              <c:layout>
                <c:manualLayout>
                  <c:x val="-8.2872318069076745E-2"/>
                  <c:y val="1.3834247175150464E-2"/>
                </c:manualLayout>
              </c:layout>
              <c:showLegendKey val="1"/>
              <c:showVal val="1"/>
            </c:dLbl>
            <c:dLbl>
              <c:idx val="1"/>
              <c:layout>
                <c:manualLayout>
                  <c:x val="5.3123280813510733E-2"/>
                  <c:y val="-5.8789764100285163E-2"/>
                </c:manualLayout>
              </c:layout>
              <c:showLegendKey val="1"/>
              <c:showVal val="1"/>
            </c:dLbl>
            <c:dLbl>
              <c:idx val="2"/>
              <c:layout>
                <c:manualLayout>
                  <c:x val="6.3747936976212893E-2"/>
                  <c:y val="-6.2247985517949002E-2"/>
                </c:manualLayout>
              </c:layout>
              <c:showLegendKey val="1"/>
              <c:showVal val="1"/>
            </c:dLbl>
            <c:dLbl>
              <c:idx val="3"/>
              <c:layout>
                <c:manualLayout>
                  <c:x val="5.9498074511132044E-2"/>
                  <c:y val="-5.8790036401184194E-2"/>
                </c:manualLayout>
              </c:layout>
              <c:showLegendKey val="1"/>
              <c:showVal val="1"/>
            </c:dLbl>
            <c:txPr>
              <a:bodyPr/>
              <a:lstStyle/>
              <a:p>
                <a:pPr>
                  <a:defRPr sz="800" b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LegendKey val="1"/>
            <c:showVal val="1"/>
          </c:dLbls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Лист1!$G$2:$G$5</c:f>
              <c:numCache>
                <c:formatCode>General</c:formatCode>
                <c:ptCount val="4"/>
                <c:pt idx="0">
                  <c:v>-61.5</c:v>
                </c:pt>
                <c:pt idx="1">
                  <c:v>38.5</c:v>
                </c:pt>
                <c:pt idx="2">
                  <c:v>38.5</c:v>
                </c:pt>
                <c:pt idx="3">
                  <c:v>38.5</c:v>
                </c:pt>
              </c:numCache>
            </c:numRef>
          </c:val>
        </c:ser>
        <c:dLbls>
          <c:showVal val="1"/>
        </c:dLbls>
        <c:gapWidth val="130"/>
        <c:shape val="box"/>
        <c:axId val="141286400"/>
        <c:axId val="141538048"/>
        <c:axId val="0"/>
      </c:bar3DChart>
      <c:catAx>
        <c:axId val="141286400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41538048"/>
        <c:crosses val="autoZero"/>
        <c:auto val="1"/>
        <c:lblAlgn val="ctr"/>
        <c:lblOffset val="100"/>
      </c:catAx>
      <c:valAx>
        <c:axId val="141538048"/>
        <c:scaling>
          <c:orientation val="minMax"/>
        </c:scaling>
        <c:delete val="1"/>
        <c:axPos val="l"/>
        <c:majorGridlines/>
        <c:numFmt formatCode="#,##0.00" sourceLinked="1"/>
        <c:tickLblPos val="none"/>
        <c:crossAx val="141286400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  <c:txPr>
        <a:bodyPr/>
        <a:lstStyle/>
        <a:p>
          <a:pPr>
            <a:defRPr sz="900" b="1"/>
          </a:pPr>
          <a:endParaRPr lang="ru-RU"/>
        </a:p>
      </c:txPr>
    </c:legend>
    <c:plotVisOnly val="1"/>
  </c:chart>
  <c:spPr>
    <a:ln cmpd="sng"/>
  </c:spPr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sideWall>
      <c:spPr>
        <a:ln>
          <a:solidFill>
            <a:srgbClr val="B83D68"/>
          </a:solidFill>
        </a:ln>
      </c:spPr>
    </c:sideWall>
    <c:backWall>
      <c:spPr>
        <a:ln>
          <a:solidFill>
            <a:srgbClr val="B83D68"/>
          </a:solidFill>
        </a:ln>
      </c:spPr>
    </c:backWall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от использования имущества</c:v>
                </c:pt>
              </c:strCache>
            </c:strRef>
          </c:tx>
          <c:dLbls>
            <c:dLbl>
              <c:idx val="0"/>
              <c:layout>
                <c:manualLayout>
                  <c:x val="-4.0257904179848295E-3"/>
                  <c:y val="-1.4972528848982073E-2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r>
                      <a:rPr lang="en-US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3 </a:t>
                    </a:r>
                    <a:r>
                      <a:rPr lang="en-US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463,1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pPr/>
              <c:showLegendKey val="1"/>
              <c:showVal val="1"/>
            </c:dLbl>
            <c:dLbl>
              <c:idx val="1"/>
              <c:layout>
                <c:manualLayout>
                  <c:x val="-6.0386856269772334E-3"/>
                  <c:y val="-1.122895455191159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 </a:t>
                    </a:r>
                    <a:r>
                      <a:rPr lang="en-US" dirty="0" smtClean="0"/>
                      <a:t>199,7</a:t>
                    </a:r>
                    <a:endParaRPr lang="en-US" dirty="0"/>
                  </a:p>
                </c:rich>
              </c:tx>
              <c:showLegendKey val="1"/>
              <c:showVal val="1"/>
            </c:dLbl>
            <c:dLbl>
              <c:idx val="2"/>
              <c:layout>
                <c:manualLayout>
                  <c:x val="-1.006447604496199E-2"/>
                  <c:y val="-1.122895455191159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 </a:t>
                    </a:r>
                    <a:r>
                      <a:rPr lang="en-US" dirty="0" smtClean="0"/>
                      <a:t>199,7</a:t>
                    </a:r>
                    <a:endParaRPr lang="en-US" dirty="0"/>
                  </a:p>
                </c:rich>
              </c:tx>
              <c:showLegendKey val="1"/>
              <c:showVal val="1"/>
            </c:dLbl>
            <c:dLbl>
              <c:idx val="3"/>
              <c:layout>
                <c:manualLayout>
                  <c:x val="-2.0128952089924147E-3"/>
                  <c:y val="-1.122895455191159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 </a:t>
                    </a:r>
                    <a:r>
                      <a:rPr lang="en-US" dirty="0" smtClean="0"/>
                      <a:t>199,7</a:t>
                    </a:r>
                    <a:endParaRPr lang="en-US" dirty="0"/>
                  </a:p>
                </c:rich>
              </c:tx>
              <c:showLegendKey val="1"/>
              <c:showVal val="1"/>
            </c:dLbl>
            <c:txPr>
              <a:bodyPr/>
              <a:lstStyle/>
              <a:p>
                <a:pPr>
                  <a:defRPr sz="12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LegendKey val="1"/>
            <c:showVal val="1"/>
          </c:dLbls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3463.1</c:v>
                </c:pt>
                <c:pt idx="1">
                  <c:v>4199.7</c:v>
                </c:pt>
                <c:pt idx="2">
                  <c:v>4199.7</c:v>
                </c:pt>
                <c:pt idx="3">
                  <c:v>4199.7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Плата за негативное воздействие на окружающую среду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plastic">
              <a:bevelT w="63500" h="63500"/>
              <a:bevelB w="63500" h="63500"/>
            </a:sp3d>
          </c:spPr>
          <c:dLbls>
            <c:dLbl>
              <c:idx val="0"/>
              <c:layout>
                <c:manualLayout>
                  <c:x val="2.0128952089924147E-3"/>
                  <c:y val="-2.620089395446056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25 </a:t>
                    </a:r>
                    <a:r>
                      <a:rPr lang="en-US" dirty="0" smtClean="0"/>
                      <a:t>796,0</a:t>
                    </a:r>
                    <a:endParaRPr lang="en-US" dirty="0"/>
                  </a:p>
                </c:rich>
              </c:tx>
              <c:showLegendKey val="1"/>
              <c:showVal val="1"/>
            </c:dLbl>
            <c:dLbl>
              <c:idx val="1"/>
              <c:layout>
                <c:manualLayout>
                  <c:x val="0"/>
                  <c:y val="-7.485969701274452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38 </a:t>
                    </a:r>
                    <a:r>
                      <a:rPr lang="en-US" dirty="0" smtClean="0"/>
                      <a:t>915,9</a:t>
                    </a:r>
                    <a:endParaRPr lang="en-US" dirty="0"/>
                  </a:p>
                </c:rich>
              </c:tx>
              <c:showLegendKey val="1"/>
              <c:showVal val="1"/>
            </c:dLbl>
            <c:dLbl>
              <c:idx val="2"/>
              <c:layout>
                <c:manualLayout>
                  <c:x val="-2.0128952089924147E-3"/>
                  <c:y val="-7.485969701274452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38 </a:t>
                    </a:r>
                    <a:r>
                      <a:rPr lang="en-US" dirty="0" smtClean="0"/>
                      <a:t>915,9</a:t>
                    </a:r>
                    <a:endParaRPr lang="en-US" dirty="0"/>
                  </a:p>
                </c:rich>
              </c:tx>
              <c:showLegendKey val="1"/>
              <c:showVal val="1"/>
            </c:dLbl>
            <c:dLbl>
              <c:idx val="3"/>
              <c:layout>
                <c:manualLayout>
                  <c:x val="-6.0386856269772334E-3"/>
                  <c:y val="-7.485969701274452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38 </a:t>
                    </a:r>
                    <a:r>
                      <a:rPr lang="en-US" dirty="0" smtClean="0"/>
                      <a:t>915,9</a:t>
                    </a:r>
                    <a:endParaRPr lang="en-US" dirty="0"/>
                  </a:p>
                </c:rich>
              </c:tx>
              <c:showLegendKey val="1"/>
              <c:showVal val="1"/>
            </c:dLbl>
            <c:txPr>
              <a:bodyPr/>
              <a:lstStyle/>
              <a:p>
                <a:pPr>
                  <a:defRPr sz="12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LegendKey val="1"/>
            <c:showVal val="1"/>
          </c:dLbls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Лист1!$C$2:$C$5</c:f>
              <c:numCache>
                <c:formatCode>#,##0.00</c:formatCode>
                <c:ptCount val="4"/>
                <c:pt idx="0">
                  <c:v>25796</c:v>
                </c:pt>
                <c:pt idx="1">
                  <c:v>38915.9</c:v>
                </c:pt>
                <c:pt idx="2">
                  <c:v>38915.9</c:v>
                </c:pt>
                <c:pt idx="3">
                  <c:v>38915.9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Штрафы, санкции</c:v>
                </c:pt>
              </c:strCache>
            </c:strRef>
          </c:tx>
          <c:dLbls>
            <c:dLbl>
              <c:idx val="0"/>
              <c:layout>
                <c:manualLayout>
                  <c:x val="-2.0130537046781586E-3"/>
                  <c:y val="-1.122924927512824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 </a:t>
                    </a:r>
                    <a:r>
                      <a:rPr lang="en-US" dirty="0" smtClean="0"/>
                      <a:t>657,0</a:t>
                    </a:r>
                    <a:endParaRPr lang="en-US" dirty="0"/>
                  </a:p>
                </c:rich>
              </c:tx>
              <c:showLegendKey val="1"/>
              <c:showVal val="1"/>
            </c:dLbl>
            <c:dLbl>
              <c:idx val="1"/>
              <c:layout>
                <c:manualLayout>
                  <c:x val="-4.0257904179848295E-3"/>
                  <c:y val="-3.3686863655734992E-2"/>
                </c:manualLayout>
              </c:layout>
              <c:showLegendKey val="1"/>
              <c:showVal val="1"/>
            </c:dLbl>
            <c:dLbl>
              <c:idx val="2"/>
              <c:layout>
                <c:manualLayout>
                  <c:x val="-6.0386856269772334E-3"/>
                  <c:y val="-3.3686863655734985E-2"/>
                </c:manualLayout>
              </c:layout>
              <c:showLegendKey val="1"/>
              <c:showVal val="1"/>
            </c:dLbl>
            <c:dLbl>
              <c:idx val="3"/>
              <c:layout>
                <c:manualLayout>
                  <c:x val="-8.0515808359696676E-3"/>
                  <c:y val="-2.9943878805097794E-2"/>
                </c:manualLayout>
              </c:layout>
              <c:showLegendKey val="1"/>
              <c:showVal val="1"/>
            </c:dLbl>
            <c:txPr>
              <a:bodyPr/>
              <a:lstStyle/>
              <a:p>
                <a:pPr>
                  <a:defRPr sz="12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LegendKey val="1"/>
            <c:showVal val="1"/>
          </c:dLbls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 formatCode="#,##0.00">
                  <c:v>4657</c:v>
                </c:pt>
                <c:pt idx="1">
                  <c:v>653.20000000000005</c:v>
                </c:pt>
                <c:pt idx="2">
                  <c:v>679.3</c:v>
                </c:pt>
                <c:pt idx="3">
                  <c:v>706.4</c:v>
                </c:pt>
              </c:numCache>
            </c:numRef>
          </c:val>
        </c:ser>
        <c:shape val="box"/>
        <c:axId val="141404032"/>
        <c:axId val="141405568"/>
        <c:axId val="0"/>
      </c:bar3DChart>
      <c:catAx>
        <c:axId val="141404032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41405568"/>
        <c:crosses val="autoZero"/>
        <c:auto val="1"/>
        <c:lblAlgn val="ctr"/>
        <c:lblOffset val="100"/>
      </c:catAx>
      <c:valAx>
        <c:axId val="141405568"/>
        <c:scaling>
          <c:orientation val="minMax"/>
        </c:scaling>
        <c:delete val="1"/>
        <c:axPos val="l"/>
        <c:majorGridlines/>
        <c:numFmt formatCode="#,##0.00" sourceLinked="1"/>
        <c:tickLblPos val="none"/>
        <c:crossAx val="141404032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9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sideWall>
      <c:spPr>
        <a:noFill/>
        <a:ln>
          <a:solidFill>
            <a:srgbClr val="B83D68"/>
          </a:solidFill>
        </a:ln>
      </c:spPr>
    </c:sideWall>
    <c:backWall>
      <c:spPr>
        <a:noFill/>
        <a:ln>
          <a:solidFill>
            <a:srgbClr val="B83D68"/>
          </a:solidFill>
        </a:ln>
      </c:spPr>
    </c:backWall>
    <c:plotArea>
      <c:layout>
        <c:manualLayout>
          <c:layoutTarget val="inner"/>
          <c:xMode val="edge"/>
          <c:yMode val="edge"/>
          <c:x val="3.6485275348809527E-2"/>
          <c:y val="1.511736491235797E-2"/>
          <c:w val="0.94853801169590668"/>
          <c:h val="0.8030572390652545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168 </a:t>
                    </a:r>
                    <a:r>
                      <a:rPr lang="en-US" smtClean="0"/>
                      <a:t>680,4</a:t>
                    </a:r>
                    <a:endParaRPr lang="en-US"/>
                  </a:p>
                </c:rich>
              </c:tx>
              <c:showLegendKey val="1"/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135 </a:t>
                    </a:r>
                    <a:r>
                      <a:rPr lang="en-US" smtClean="0"/>
                      <a:t>461,7</a:t>
                    </a:r>
                    <a:endParaRPr lang="en-US"/>
                  </a:p>
                </c:rich>
              </c:tx>
              <c:showLegendKey val="1"/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114 </a:t>
                    </a:r>
                    <a:r>
                      <a:rPr lang="en-US" smtClean="0"/>
                      <a:t>608,2</a:t>
                    </a:r>
                    <a:endParaRPr lang="en-US"/>
                  </a:p>
                </c:rich>
              </c:tx>
              <c:showLegendKey val="1"/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93 </a:t>
                    </a:r>
                    <a:r>
                      <a:rPr lang="en-US" smtClean="0"/>
                      <a:t>901,8</a:t>
                    </a:r>
                    <a:endParaRPr lang="en-US"/>
                  </a:p>
                </c:rich>
              </c:tx>
              <c:showLegendKey val="1"/>
              <c:showVal val="1"/>
            </c:dLbl>
            <c:txPr>
              <a:bodyPr/>
              <a:lstStyle/>
              <a:p>
                <a:pPr>
                  <a:defRPr sz="11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LegendKey val="1"/>
            <c:showVal val="1"/>
          </c:dLbls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168680.4</c:v>
                </c:pt>
                <c:pt idx="1">
                  <c:v>135461.70000000001</c:v>
                </c:pt>
                <c:pt idx="2">
                  <c:v>114608.2</c:v>
                </c:pt>
                <c:pt idx="3">
                  <c:v>93901.8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 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217 </a:t>
                    </a:r>
                    <a:r>
                      <a:rPr lang="en-US" smtClean="0"/>
                      <a:t>484,6</a:t>
                    </a:r>
                    <a:endParaRPr lang="en-US"/>
                  </a:p>
                </c:rich>
              </c:tx>
              <c:showLegendKey val="1"/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63 </a:t>
                    </a:r>
                    <a:r>
                      <a:rPr lang="en-US" smtClean="0"/>
                      <a:t>583,0</a:t>
                    </a:r>
                    <a:endParaRPr lang="en-US"/>
                  </a:p>
                </c:rich>
              </c:tx>
              <c:showLegendKey val="1"/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50 </a:t>
                    </a:r>
                    <a:r>
                      <a:rPr lang="en-US" smtClean="0"/>
                      <a:t>904,8</a:t>
                    </a:r>
                    <a:endParaRPr lang="en-US"/>
                  </a:p>
                </c:rich>
              </c:tx>
              <c:showLegendKey val="1"/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50 </a:t>
                    </a:r>
                    <a:r>
                      <a:rPr lang="en-US" smtClean="0"/>
                      <a:t>904,8</a:t>
                    </a:r>
                    <a:endParaRPr lang="en-US"/>
                  </a:p>
                </c:rich>
              </c:tx>
              <c:showLegendKey val="1"/>
              <c:showVal val="1"/>
            </c:dLbl>
            <c:txPr>
              <a:bodyPr/>
              <a:lstStyle/>
              <a:p>
                <a:pPr>
                  <a:defRPr sz="11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LegendKey val="1"/>
            <c:showVal val="1"/>
          </c:dLbls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Лист1!$C$2:$C$5</c:f>
              <c:numCache>
                <c:formatCode>#,##0.00</c:formatCode>
                <c:ptCount val="4"/>
                <c:pt idx="0">
                  <c:v>217484.6</c:v>
                </c:pt>
                <c:pt idx="1">
                  <c:v>63583</c:v>
                </c:pt>
                <c:pt idx="2">
                  <c:v>50904.800000000003</c:v>
                </c:pt>
                <c:pt idx="3">
                  <c:v>50904.800000000003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Субвенции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362 </a:t>
                    </a:r>
                    <a:r>
                      <a:rPr lang="en-US" smtClean="0"/>
                      <a:t>484,2</a:t>
                    </a:r>
                    <a:endParaRPr lang="en-US"/>
                  </a:p>
                </c:rich>
              </c:tx>
              <c:showLegendKey val="1"/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366 </a:t>
                    </a:r>
                    <a:r>
                      <a:rPr lang="en-US" smtClean="0"/>
                      <a:t>497,0</a:t>
                    </a:r>
                    <a:endParaRPr lang="en-US"/>
                  </a:p>
                </c:rich>
              </c:tx>
              <c:showLegendKey val="1"/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366 </a:t>
                    </a:r>
                    <a:r>
                      <a:rPr lang="en-US" smtClean="0"/>
                      <a:t>574,4</a:t>
                    </a:r>
                    <a:endParaRPr lang="en-US" dirty="0"/>
                  </a:p>
                </c:rich>
              </c:tx>
              <c:showLegendKey val="1"/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366 </a:t>
                    </a:r>
                    <a:r>
                      <a:rPr lang="en-US" smtClean="0"/>
                      <a:t>574,4</a:t>
                    </a:r>
                    <a:endParaRPr lang="en-US"/>
                  </a:p>
                </c:rich>
              </c:tx>
              <c:showLegendKey val="1"/>
              <c:showVal val="1"/>
            </c:dLbl>
            <c:txPr>
              <a:bodyPr/>
              <a:lstStyle/>
              <a:p>
                <a:pPr>
                  <a:defRPr sz="11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LegendKey val="1"/>
            <c:showVal val="1"/>
          </c:dLbls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Лист1!$D$2:$D$5</c:f>
              <c:numCache>
                <c:formatCode>#,##0.00</c:formatCode>
                <c:ptCount val="4"/>
                <c:pt idx="0">
                  <c:v>362484.2</c:v>
                </c:pt>
                <c:pt idx="1">
                  <c:v>366497</c:v>
                </c:pt>
                <c:pt idx="2">
                  <c:v>366574.4</c:v>
                </c:pt>
                <c:pt idx="3">
                  <c:v>366574.4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Иные межбюджетные трансферы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63 </a:t>
                    </a:r>
                    <a:r>
                      <a:rPr lang="en-US" smtClean="0"/>
                      <a:t>875,7</a:t>
                    </a:r>
                    <a:endParaRPr lang="en-US"/>
                  </a:p>
                </c:rich>
              </c:tx>
              <c:showLegendKey val="1"/>
              <c:showVal val="1"/>
            </c:dLbl>
            <c:dLbl>
              <c:idx val="1"/>
              <c:layout>
                <c:manualLayout>
                  <c:x val="-1.0754225140296064E-2"/>
                  <c:y val="-2.5195608187263299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 </a:t>
                    </a:r>
                    <a:r>
                      <a:rPr lang="en-US" smtClean="0"/>
                      <a:t>290,5</a:t>
                    </a:r>
                    <a:endParaRPr lang="en-US"/>
                  </a:p>
                </c:rich>
              </c:tx>
              <c:showLegendKey val="1"/>
              <c:showVal val="1"/>
            </c:dLbl>
            <c:dLbl>
              <c:idx val="2"/>
              <c:layout>
                <c:manualLayout>
                  <c:x val="-1.9357605252532929E-2"/>
                  <c:y val="4.6191414736151507E-17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 </a:t>
                    </a:r>
                    <a:r>
                      <a:rPr lang="en-US" smtClean="0"/>
                      <a:t>190,5</a:t>
                    </a:r>
                    <a:endParaRPr lang="en-US"/>
                  </a:p>
                </c:rich>
              </c:tx>
              <c:showLegendKey val="1"/>
              <c:showVal val="1"/>
            </c:dLbl>
            <c:dLbl>
              <c:idx val="3"/>
              <c:layout>
                <c:manualLayout>
                  <c:x val="-1.2905070168355289E-2"/>
                  <c:y val="-2.5195608187263785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 </a:t>
                    </a:r>
                    <a:r>
                      <a:rPr lang="en-US" smtClean="0"/>
                      <a:t>190,5</a:t>
                    </a:r>
                    <a:endParaRPr lang="en-US"/>
                  </a:p>
                </c:rich>
              </c:tx>
              <c:showLegendKey val="1"/>
              <c:showVal val="1"/>
            </c:dLbl>
            <c:txPr>
              <a:bodyPr/>
              <a:lstStyle/>
              <a:p>
                <a:pPr>
                  <a:defRPr sz="11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LegendKey val="1"/>
            <c:showVal val="1"/>
          </c:dLbls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Лист1!$E$2:$E$5</c:f>
              <c:numCache>
                <c:formatCode>#,##0.00</c:formatCode>
                <c:ptCount val="4"/>
                <c:pt idx="0">
                  <c:v>63875.7</c:v>
                </c:pt>
                <c:pt idx="1">
                  <c:v>2290.5</c:v>
                </c:pt>
                <c:pt idx="2">
                  <c:v>2190.5</c:v>
                </c:pt>
                <c:pt idx="3">
                  <c:v>2190.5</c:v>
                </c:pt>
              </c:numCache>
            </c:numRef>
          </c:val>
        </c:ser>
        <c:shape val="box"/>
        <c:axId val="141846784"/>
        <c:axId val="141754368"/>
        <c:axId val="0"/>
      </c:bar3DChart>
      <c:catAx>
        <c:axId val="141846784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41754368"/>
        <c:crosses val="autoZero"/>
        <c:auto val="1"/>
        <c:lblAlgn val="ctr"/>
        <c:lblOffset val="100"/>
      </c:catAx>
      <c:valAx>
        <c:axId val="141754368"/>
        <c:scaling>
          <c:orientation val="minMax"/>
        </c:scaling>
        <c:delete val="1"/>
        <c:axPos val="l"/>
        <c:majorGridlines/>
        <c:numFmt formatCode="#,##0.00" sourceLinked="1"/>
        <c:tickLblPos val="none"/>
        <c:crossAx val="14184678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0000033871575304E-2"/>
          <c:y val="0.9001065555996639"/>
          <c:w val="0.89999993225685004"/>
          <c:h val="4.6982667207082732E-2"/>
        </c:manualLayout>
      </c:layout>
      <c:txPr>
        <a:bodyPr/>
        <a:lstStyle/>
        <a:p>
          <a:pPr>
            <a:defRPr sz="11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7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dLbl>
              <c:idx val="0"/>
              <c:layout>
                <c:manualLayout>
                  <c:x val="4.086588617524882E-2"/>
                  <c:y val="-0.3580831086108278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1 196 </a:t>
                    </a:r>
                    <a:r>
                      <a:rPr lang="en-US" dirty="0" smtClean="0"/>
                      <a:t>332,3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2.5810140336710571E-2"/>
                  <c:y val="-0.3046378685196596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885 </a:t>
                    </a:r>
                    <a:r>
                      <a:rPr lang="en-US" dirty="0" smtClean="0"/>
                      <a:t>856,2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2.7960985364769788E-2"/>
                  <c:y val="-0.27791524847407528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871 </a:t>
                    </a:r>
                    <a:r>
                      <a:rPr lang="en-US" dirty="0" smtClean="0"/>
                      <a:t>216,8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1.9357605252532929E-2"/>
                  <c:y val="-0.27791524847407534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871 </a:t>
                    </a:r>
                    <a:r>
                      <a:rPr lang="en-US" dirty="0" smtClean="0"/>
                      <a:t>564,1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4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1196332.3</c:v>
                </c:pt>
                <c:pt idx="1">
                  <c:v>885856.2</c:v>
                </c:pt>
                <c:pt idx="2">
                  <c:v>871216.8</c:v>
                </c:pt>
                <c:pt idx="3">
                  <c:v>871564.1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hape val="box"/>
        <c:axId val="141974528"/>
        <c:axId val="141984512"/>
        <c:axId val="0"/>
      </c:bar3DChart>
      <c:catAx>
        <c:axId val="141974528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41984512"/>
        <c:crosses val="autoZero"/>
        <c:auto val="1"/>
        <c:lblAlgn val="ctr"/>
        <c:lblOffset val="100"/>
      </c:catAx>
      <c:valAx>
        <c:axId val="141984512"/>
        <c:scaling>
          <c:orientation val="minMax"/>
        </c:scaling>
        <c:delete val="1"/>
        <c:axPos val="l"/>
        <c:majorGridlines/>
        <c:numFmt formatCode="#,##0.00" sourceLinked="1"/>
        <c:tickLblPos val="none"/>
        <c:crossAx val="14197452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21432217798584968"/>
          <c:y val="5.0818270662958354E-2"/>
          <c:w val="0.54324818339453163"/>
          <c:h val="0.6106132507643451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"/>
          <c:dLbls>
            <c:dLbl>
              <c:idx val="0"/>
              <c:layout>
                <c:manualLayout>
                  <c:x val="-0.14539857737325942"/>
                  <c:y val="-0.151932252837708"/>
                </c:manualLayout>
              </c:layout>
              <c:dLblPos val="bestFit"/>
              <c:showVal val="1"/>
            </c:dLbl>
            <c:dLbl>
              <c:idx val="1"/>
              <c:layout>
                <c:manualLayout>
                  <c:x val="9.155856803533792E-2"/>
                  <c:y val="-2.5555387008281143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9,7%</a:t>
                    </a:r>
                    <a:endParaRPr lang="en-US" dirty="0"/>
                  </a:p>
                </c:rich>
              </c:tx>
              <c:dLblPos val="bestFit"/>
              <c:showVal val="1"/>
            </c:dLbl>
            <c:dLbl>
              <c:idx val="2"/>
              <c:layout>
                <c:manualLayout>
                  <c:x val="8.2497690130070037E-2"/>
                  <c:y val="2.7990479690290823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9,5%</a:t>
                    </a:r>
                    <a:endParaRPr lang="en-US"/>
                  </a:p>
                </c:rich>
              </c:tx>
              <c:dLblPos val="bestFit"/>
              <c:showVal val="1"/>
            </c:dLbl>
            <c:dLbl>
              <c:idx val="3"/>
              <c:layout>
                <c:manualLayout>
                  <c:x val="5.5590869650207639E-2"/>
                  <c:y val="5.696242084212873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8,6%</a:t>
                    </a:r>
                    <a:endParaRPr lang="en-US" dirty="0"/>
                  </a:p>
                </c:rich>
              </c:tx>
              <c:dLblPos val="bestFit"/>
              <c:showVal val="1"/>
            </c:dLbl>
            <c:dLbl>
              <c:idx val="4"/>
              <c:layout>
                <c:manualLayout>
                  <c:x val="1.7284647697372583E-2"/>
                  <c:y val="6.5137260389871249E-2"/>
                </c:manualLayout>
              </c:layout>
              <c:dLblPos val="bestFit"/>
              <c:showVal val="1"/>
            </c:dLbl>
            <c:txPr>
              <a:bodyPr/>
              <a:lstStyle/>
              <a:p>
                <a:pPr>
                  <a:defRPr sz="1100" b="1">
                    <a:effectLst/>
                  </a:defRPr>
                </a:pPr>
                <a:endParaRPr lang="ru-RU"/>
              </a:p>
            </c:txPr>
            <c:dLblPos val="inEnd"/>
            <c:showVal val="1"/>
            <c:showLeaderLines val="1"/>
          </c:dLbls>
          <c:cat>
            <c:strRef>
              <c:f>Лист1!$A$2:$A$6</c:f>
              <c:strCache>
                <c:ptCount val="5"/>
                <c:pt idx="0">
                  <c:v>МП "Развитие системы образования Парабельского района"</c:v>
                </c:pt>
                <c:pt idx="1">
                  <c:v>МП "Развитие культуры и туризма Парабельского района"</c:v>
                </c:pt>
                <c:pt idx="2">
                  <c:v>МП "Развитие муниципального управления в Парабельском районе"</c:v>
                </c:pt>
                <c:pt idx="3">
                  <c:v>МП "Устойчивое развитие Парабельского района в сфере благоустройства, строительства, архитектуры, дорожного хозяйства"</c:v>
                </c:pt>
                <c:pt idx="4">
                  <c:v>Прочие МП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 formatCode="0%">
                  <c:v>0.7100000000000003</c:v>
                </c:pt>
                <c:pt idx="1">
                  <c:v>9.7000000000000003E-2</c:v>
                </c:pt>
                <c:pt idx="2">
                  <c:v>9.5000000000000043E-2</c:v>
                </c:pt>
                <c:pt idx="3">
                  <c:v>8.6000000000000021E-2</c:v>
                </c:pt>
                <c:pt idx="4" formatCode="0%">
                  <c:v>1.0999999999999998E-2</c:v>
                </c:pt>
              </c:numCache>
            </c:numRef>
          </c:val>
        </c:ser>
        <c:dLbls>
          <c:showVal val="1"/>
        </c:dLbls>
      </c:pie3DChart>
    </c:plotArea>
    <c:legend>
      <c:legendPos val="b"/>
      <c:legendEntry>
        <c:idx val="4"/>
        <c:txPr>
          <a:bodyPr/>
          <a:lstStyle/>
          <a:p>
            <a:pPr>
              <a:lnSpc>
                <a:spcPct val="150000"/>
              </a:lnSpc>
              <a:defRPr sz="900" b="1"/>
            </a:pPr>
            <a:endParaRPr lang="ru-RU"/>
          </a:p>
        </c:txPr>
      </c:legendEntry>
      <c:layout>
        <c:manualLayout>
          <c:xMode val="edge"/>
          <c:yMode val="edge"/>
          <c:x val="1.0699057348058386E-2"/>
          <c:y val="0.59593458632801488"/>
          <c:w val="0.97413666413999012"/>
          <c:h val="0.3847280857682483"/>
        </c:manualLayout>
      </c:layout>
      <c:txPr>
        <a:bodyPr/>
        <a:lstStyle/>
        <a:p>
          <a:pPr>
            <a:defRPr sz="900" b="1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7"/>
  <c:chart>
    <c:view3D>
      <c:rAngAx val="1"/>
    </c:view3D>
    <c:sideWall>
      <c:spPr>
        <a:ln w="25400">
          <a:noFill/>
        </a:ln>
      </c:spPr>
    </c:sideWall>
    <c:plotArea>
      <c:layout>
        <c:manualLayout>
          <c:layoutTarget val="inner"/>
          <c:xMode val="edge"/>
          <c:yMode val="edge"/>
          <c:x val="3.2246887822257069E-4"/>
          <c:y val="4.0703810687701377E-3"/>
          <c:w val="0.92239751138762349"/>
          <c:h val="0.74791636399374428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>
                <c:manualLayout>
                  <c:x val="-1.0584812824197359E-2"/>
                  <c:y val="-0.28219086768136881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543 </a:t>
                    </a:r>
                    <a:r>
                      <a:rPr lang="en-US" dirty="0" smtClean="0"/>
                      <a:t>234,4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2.129921444398971E-2"/>
                  <c:y val="-0.28219086768136881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543 </a:t>
                    </a:r>
                    <a:r>
                      <a:rPr lang="en-US" dirty="0" smtClean="0"/>
                      <a:t>234,4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3.9736206793968692E-2"/>
                  <c:y val="-0.28219086768136881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543 </a:t>
                    </a:r>
                    <a:r>
                      <a:rPr lang="en-US" dirty="0" smtClean="0"/>
                      <a:t>234,4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543234.4</c:v>
                </c:pt>
                <c:pt idx="1">
                  <c:v>543234.4</c:v>
                </c:pt>
                <c:pt idx="2">
                  <c:v>543234.4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Столбец3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Val val="1"/>
        </c:dLbls>
        <c:shape val="box"/>
        <c:axId val="145100800"/>
        <c:axId val="145102336"/>
        <c:axId val="0"/>
      </c:bar3DChart>
      <c:catAx>
        <c:axId val="145100800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45102336"/>
        <c:crosses val="autoZero"/>
        <c:auto val="1"/>
        <c:lblAlgn val="ctr"/>
        <c:lblOffset val="100"/>
      </c:catAx>
      <c:valAx>
        <c:axId val="145102336"/>
        <c:scaling>
          <c:orientation val="minMax"/>
        </c:scaling>
        <c:delete val="1"/>
        <c:axPos val="l"/>
        <c:numFmt formatCode="#,##0.00" sourceLinked="1"/>
        <c:tickLblPos val="none"/>
        <c:crossAx val="145100800"/>
        <c:crosses val="autoZero"/>
        <c:crossBetween val="between"/>
      </c:valAx>
      <c:spPr>
        <a:noFill/>
      </c:spPr>
    </c:plotArea>
    <c:plotVisOnly val="1"/>
  </c:chart>
  <c:spPr>
    <a:scene3d>
      <a:camera prst="orthographicFront"/>
      <a:lightRig rig="threePt" dir="t"/>
    </a:scene3d>
    <a:sp3d>
      <a:bevelB/>
    </a:sp3d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5.3410217794730666E-2"/>
          <c:y val="4.2773025219420104E-4"/>
          <c:w val="0.92391912881139548"/>
          <c:h val="0.81005368416202017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dLbls>
            <c:dLbl>
              <c:idx val="0"/>
              <c:layout>
                <c:manualLayout>
                  <c:x val="9.7982940167141968E-3"/>
                  <c:y val="-0.4021219864459506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74 </a:t>
                    </a:r>
                    <a:r>
                      <a:rPr lang="en-US" dirty="0" smtClean="0"/>
                      <a:t>216,4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2.2862686038999786E-2"/>
                  <c:y val="-0.28219086768136881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74 </a:t>
                    </a:r>
                    <a:r>
                      <a:rPr lang="en-US" dirty="0" smtClean="0"/>
                      <a:t>202,4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3.5927078061285381E-2"/>
                  <c:y val="-0.28219086768136881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74 </a:t>
                    </a:r>
                    <a:r>
                      <a:rPr lang="en-US" dirty="0" smtClean="0"/>
                      <a:t>202,4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74216.399999999994</c:v>
                </c:pt>
                <c:pt idx="1">
                  <c:v>74202.399999999994</c:v>
                </c:pt>
                <c:pt idx="2">
                  <c:v>74202.399999999994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hape val="box"/>
        <c:axId val="145491456"/>
        <c:axId val="145492992"/>
        <c:axId val="0"/>
      </c:bar3DChart>
      <c:catAx>
        <c:axId val="145491456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45492992"/>
        <c:crosses val="autoZero"/>
        <c:auto val="1"/>
        <c:lblAlgn val="ctr"/>
        <c:lblOffset val="100"/>
      </c:catAx>
      <c:valAx>
        <c:axId val="145492992"/>
        <c:scaling>
          <c:orientation val="minMax"/>
        </c:scaling>
        <c:delete val="1"/>
        <c:axPos val="l"/>
        <c:numFmt formatCode="#,##0.00" sourceLinked="1"/>
        <c:tickLblPos val="none"/>
        <c:crossAx val="14549145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8"/>
  <c:chart>
    <c:view3D>
      <c:rAngAx val="1"/>
    </c:view3D>
    <c:plotArea>
      <c:layout>
        <c:manualLayout>
          <c:layoutTarget val="inner"/>
          <c:xMode val="edge"/>
          <c:yMode val="edge"/>
          <c:x val="5.833333333333339E-2"/>
          <c:y val="6.666666666666668E-2"/>
          <c:w val="0.93888888888888922"/>
          <c:h val="0.70597244094488221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>
                <c:manualLayout>
                  <c:x val="2.2862686038999786E-2"/>
                  <c:y val="-0.3267514553860805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 </a:t>
                    </a:r>
                    <a:r>
                      <a:rPr lang="en-US" dirty="0" smtClean="0"/>
                      <a:t>151,6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2.2862686038999786E-2"/>
                  <c:y val="-0.3267514553860805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 </a:t>
                    </a:r>
                    <a:r>
                      <a:rPr lang="en-US" dirty="0" smtClean="0"/>
                      <a:t>151,6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2.6128784044571168E-2"/>
                  <c:y val="-0.3267514553860805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 </a:t>
                    </a:r>
                    <a:r>
                      <a:rPr lang="en-US" dirty="0" smtClean="0"/>
                      <a:t>151,6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100" b="1">
                    <a:effectLst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5151.6000000000004</c:v>
                </c:pt>
                <c:pt idx="1">
                  <c:v>5151.6000000000004</c:v>
                </c:pt>
                <c:pt idx="2">
                  <c:v>5151.6000000000004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Столбец3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hape val="box"/>
        <c:axId val="145984512"/>
        <c:axId val="146002688"/>
        <c:axId val="0"/>
      </c:bar3DChart>
      <c:catAx>
        <c:axId val="145984512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46002688"/>
        <c:crosses val="autoZero"/>
        <c:auto val="1"/>
        <c:lblAlgn val="ctr"/>
        <c:lblOffset val="100"/>
      </c:catAx>
      <c:valAx>
        <c:axId val="146002688"/>
        <c:scaling>
          <c:orientation val="minMax"/>
        </c:scaling>
        <c:delete val="1"/>
        <c:axPos val="l"/>
        <c:numFmt formatCode="#,##0.00" sourceLinked="1"/>
        <c:tickLblPos val="none"/>
        <c:crossAx val="14598451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12179D-DF8A-4231-867D-3B37D8F86DA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770D4FB-24F6-4CA7-AE1A-74DDEC24BB7C}" type="pres">
      <dgm:prSet presAssocID="{F912179D-DF8A-4231-867D-3B37D8F86DA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5D8A537E-49A9-44B4-9075-83FDD148C058}" type="presOf" srcId="{F912179D-DF8A-4231-867D-3B37D8F86DAC}" destId="{5770D4FB-24F6-4CA7-AE1A-74DDEC24BB7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3F1B08-0AD3-439B-B5AB-B38083F79788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557AF47-C054-457A-A4A7-8A4090DD5541}">
      <dgm:prSet phldrT="[Текст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ru-RU" sz="1200" b="1" u="sng" dirty="0" smtClean="0">
              <a:solidFill>
                <a:schemeClr val="tx2"/>
              </a:solidFill>
            </a:rPr>
            <a:t>Налоговые доходы</a:t>
          </a:r>
          <a:endParaRPr lang="ru-RU" sz="1200" b="1" u="sng" dirty="0">
            <a:solidFill>
              <a:schemeClr val="tx2"/>
            </a:solidFill>
          </a:endParaRPr>
        </a:p>
      </dgm:t>
    </dgm:pt>
    <dgm:pt modelId="{4AC3E0CE-7E43-416C-A074-752F695D2348}" type="parTrans" cxnId="{BD3B5A70-F847-49D0-A6CA-111BFC29084B}">
      <dgm:prSet/>
      <dgm:spPr/>
      <dgm:t>
        <a:bodyPr/>
        <a:lstStyle/>
        <a:p>
          <a:endParaRPr lang="ru-RU"/>
        </a:p>
      </dgm:t>
    </dgm:pt>
    <dgm:pt modelId="{57321F59-DF24-437D-A6A4-7A8FEF19DF16}" type="sibTrans" cxnId="{BD3B5A70-F847-49D0-A6CA-111BFC29084B}">
      <dgm:prSet/>
      <dgm:spPr/>
      <dgm:t>
        <a:bodyPr/>
        <a:lstStyle/>
        <a:p>
          <a:endParaRPr lang="ru-RU"/>
        </a:p>
      </dgm:t>
    </dgm:pt>
    <dgm:pt modelId="{602CB430-5712-45BA-8778-029F99897958}">
      <dgm:prSet phldrT="[Текст]" custT="1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pPr algn="ctr"/>
          <a:endParaRPr lang="ru-RU" sz="1200" i="0" dirty="0"/>
        </a:p>
      </dgm:t>
    </dgm:pt>
    <dgm:pt modelId="{B7A49CBE-903D-41C6-9053-9D7991394621}" type="parTrans" cxnId="{6970A37D-2039-4C8F-A1B0-3FF0D4BDB35A}">
      <dgm:prSet/>
      <dgm:spPr/>
      <dgm:t>
        <a:bodyPr/>
        <a:lstStyle/>
        <a:p>
          <a:endParaRPr lang="ru-RU"/>
        </a:p>
      </dgm:t>
    </dgm:pt>
    <dgm:pt modelId="{72F16971-DD39-412A-9759-570015B0CF99}" type="sibTrans" cxnId="{6970A37D-2039-4C8F-A1B0-3FF0D4BDB35A}">
      <dgm:prSet/>
      <dgm:spPr/>
      <dgm:t>
        <a:bodyPr/>
        <a:lstStyle/>
        <a:p>
          <a:endParaRPr lang="ru-RU"/>
        </a:p>
      </dgm:t>
    </dgm:pt>
    <dgm:pt modelId="{991F9D5A-D5DF-4205-9B63-E43DC663B35B}">
      <dgm:prSet phldrT="[Текст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sz="1200" b="1" u="sng" dirty="0" smtClean="0">
              <a:solidFill>
                <a:schemeClr val="tx2"/>
              </a:solidFill>
            </a:rPr>
            <a:t>Неналоговые доходы</a:t>
          </a:r>
          <a:endParaRPr lang="ru-RU" sz="1200" b="1" u="sng" dirty="0">
            <a:solidFill>
              <a:schemeClr val="tx2"/>
            </a:solidFill>
          </a:endParaRPr>
        </a:p>
      </dgm:t>
    </dgm:pt>
    <dgm:pt modelId="{BEDAC543-60A5-477D-99FF-E84B99511AEE}" type="parTrans" cxnId="{3263B300-F6F1-4C58-9CB5-80E3DE684FCA}">
      <dgm:prSet/>
      <dgm:spPr/>
      <dgm:t>
        <a:bodyPr/>
        <a:lstStyle/>
        <a:p>
          <a:endParaRPr lang="ru-RU"/>
        </a:p>
      </dgm:t>
    </dgm:pt>
    <dgm:pt modelId="{585B8511-6246-4261-8460-99F3A52C738C}" type="sibTrans" cxnId="{3263B300-F6F1-4C58-9CB5-80E3DE684FCA}">
      <dgm:prSet/>
      <dgm:spPr/>
      <dgm:t>
        <a:bodyPr/>
        <a:lstStyle/>
        <a:p>
          <a:endParaRPr lang="ru-RU"/>
        </a:p>
      </dgm:t>
    </dgm:pt>
    <dgm:pt modelId="{8DD6B4F7-28B2-4205-A634-2BB0A7C30C03}">
      <dgm:prSet phldrT="[Текст]" custT="1"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pPr algn="ctr"/>
          <a:endParaRPr lang="ru-RU" sz="1200" b="1" dirty="0"/>
        </a:p>
      </dgm:t>
    </dgm:pt>
    <dgm:pt modelId="{5298489E-F10D-4776-BE1B-8A2B212433D1}" type="parTrans" cxnId="{19734611-37F9-4598-AC35-B2AD14C85CF3}">
      <dgm:prSet/>
      <dgm:spPr/>
      <dgm:t>
        <a:bodyPr/>
        <a:lstStyle/>
        <a:p>
          <a:endParaRPr lang="ru-RU"/>
        </a:p>
      </dgm:t>
    </dgm:pt>
    <dgm:pt modelId="{FB8D4257-F7AD-491F-B8D9-6D9776D6A72F}" type="sibTrans" cxnId="{19734611-37F9-4598-AC35-B2AD14C85CF3}">
      <dgm:prSet/>
      <dgm:spPr/>
      <dgm:t>
        <a:bodyPr/>
        <a:lstStyle/>
        <a:p>
          <a:endParaRPr lang="ru-RU"/>
        </a:p>
      </dgm:t>
    </dgm:pt>
    <dgm:pt modelId="{CB7B1A39-5711-4F2F-A387-43895E948EA7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sz="1200" b="1" u="sng" dirty="0" smtClean="0">
              <a:solidFill>
                <a:schemeClr val="tx2"/>
              </a:solidFill>
            </a:rPr>
            <a:t>Безвозмездные поступления</a:t>
          </a:r>
          <a:endParaRPr lang="ru-RU" sz="1200" b="1" u="sng" dirty="0">
            <a:solidFill>
              <a:schemeClr val="tx2"/>
            </a:solidFill>
          </a:endParaRPr>
        </a:p>
      </dgm:t>
    </dgm:pt>
    <dgm:pt modelId="{DD662520-4CAF-4382-A586-800CF0EEAD16}" type="parTrans" cxnId="{E76F164D-7BCC-4D44-AED6-14FAD9DA273B}">
      <dgm:prSet/>
      <dgm:spPr/>
      <dgm:t>
        <a:bodyPr/>
        <a:lstStyle/>
        <a:p>
          <a:endParaRPr lang="ru-RU"/>
        </a:p>
      </dgm:t>
    </dgm:pt>
    <dgm:pt modelId="{179FEF5A-B2AF-4BB8-BC47-65439D675F5C}" type="sibTrans" cxnId="{E76F164D-7BCC-4D44-AED6-14FAD9DA273B}">
      <dgm:prSet/>
      <dgm:spPr/>
      <dgm:t>
        <a:bodyPr/>
        <a:lstStyle/>
        <a:p>
          <a:endParaRPr lang="ru-RU"/>
        </a:p>
      </dgm:t>
    </dgm:pt>
    <dgm:pt modelId="{6099689B-41AA-48F0-BF31-32DD4CF61BD9}">
      <dgm:prSet phldrT="[Текст]" custT="1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pPr algn="ctr"/>
          <a:endParaRPr lang="ru-RU" sz="1200" dirty="0"/>
        </a:p>
      </dgm:t>
    </dgm:pt>
    <dgm:pt modelId="{D0043143-C437-4A2F-BD48-753C347D2DBA}" type="parTrans" cxnId="{02105441-7C62-4C35-ABA5-421C5D7DF3A5}">
      <dgm:prSet/>
      <dgm:spPr/>
      <dgm:t>
        <a:bodyPr/>
        <a:lstStyle/>
        <a:p>
          <a:endParaRPr lang="ru-RU"/>
        </a:p>
      </dgm:t>
    </dgm:pt>
    <dgm:pt modelId="{CAF5C27E-654A-4233-8538-5BD7A61C31A2}" type="sibTrans" cxnId="{02105441-7C62-4C35-ABA5-421C5D7DF3A5}">
      <dgm:prSet/>
      <dgm:spPr/>
      <dgm:t>
        <a:bodyPr/>
        <a:lstStyle/>
        <a:p>
          <a:endParaRPr lang="ru-RU"/>
        </a:p>
      </dgm:t>
    </dgm:pt>
    <dgm:pt modelId="{E1F22313-B13E-4594-95CC-349966A62786}" type="pres">
      <dgm:prSet presAssocID="{A93F1B08-0AD3-439B-B5AB-B38083F7978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3A9D565-4E21-432D-93BA-A030352AF270}" type="pres">
      <dgm:prSet presAssocID="{D557AF47-C054-457A-A4A7-8A4090DD5541}" presName="composite" presStyleCnt="0"/>
      <dgm:spPr/>
    </dgm:pt>
    <dgm:pt modelId="{79BA8DE9-6E7F-4A0C-9889-BB89B2DF2680}" type="pres">
      <dgm:prSet presAssocID="{D557AF47-C054-457A-A4A7-8A4090DD5541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9C22BD-763B-40F5-BE5F-7F2CC9413E25}" type="pres">
      <dgm:prSet presAssocID="{D557AF47-C054-457A-A4A7-8A4090DD5541}" presName="descendantText" presStyleLbl="alignAcc1" presStyleIdx="0" presStyleCnt="3" custScaleY="1026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A0E1DF-CF1E-456F-B87E-B521271167DE}" type="pres">
      <dgm:prSet presAssocID="{57321F59-DF24-437D-A6A4-7A8FEF19DF16}" presName="sp" presStyleCnt="0"/>
      <dgm:spPr/>
    </dgm:pt>
    <dgm:pt modelId="{46C071AD-7ADE-40ED-A171-9C74E240F3BD}" type="pres">
      <dgm:prSet presAssocID="{991F9D5A-D5DF-4205-9B63-E43DC663B35B}" presName="composite" presStyleCnt="0"/>
      <dgm:spPr/>
    </dgm:pt>
    <dgm:pt modelId="{4C361BFB-87F9-40B7-B22E-3DC2F615DC18}" type="pres">
      <dgm:prSet presAssocID="{991F9D5A-D5DF-4205-9B63-E43DC663B35B}" presName="parentText" presStyleLbl="alignNode1" presStyleIdx="1" presStyleCnt="3" custLinFactNeighborX="0" custLinFactNeighborY="-648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A918ED-3B7B-4CA8-85AF-9C37EF075D24}" type="pres">
      <dgm:prSet presAssocID="{991F9D5A-D5DF-4205-9B63-E43DC663B35B}" presName="descendantText" presStyleLbl="alignAcc1" presStyleIdx="1" presStyleCnt="3" custScaleY="118555" custLinFactNeighborX="-97" custLinFactNeighborY="-68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EFC749-56EB-4611-B684-B4DAFD9DE17A}" type="pres">
      <dgm:prSet presAssocID="{585B8511-6246-4261-8460-99F3A52C738C}" presName="sp" presStyleCnt="0"/>
      <dgm:spPr/>
    </dgm:pt>
    <dgm:pt modelId="{6F17D7D5-23CB-434E-B013-E2974B1BC5A1}" type="pres">
      <dgm:prSet presAssocID="{CB7B1A39-5711-4F2F-A387-43895E948EA7}" presName="composite" presStyleCnt="0"/>
      <dgm:spPr/>
    </dgm:pt>
    <dgm:pt modelId="{FA45E4E2-D8CB-450E-89E4-90504B03D825}" type="pres">
      <dgm:prSet presAssocID="{CB7B1A39-5711-4F2F-A387-43895E948EA7}" presName="parentText" presStyleLbl="alignNode1" presStyleIdx="2" presStyleCnt="3" custLinFactNeighborX="0" custLinFactNeighborY="-314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BD869C-00F3-4364-85D6-9EC06D20CC36}" type="pres">
      <dgm:prSet presAssocID="{CB7B1A39-5711-4F2F-A387-43895E948EA7}" presName="descendantText" presStyleLbl="alignAcc1" presStyleIdx="2" presStyleCnt="3" custScaleY="111960" custLinFactNeighborX="-97" custLinFactNeighborY="-28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76F164D-7BCC-4D44-AED6-14FAD9DA273B}" srcId="{A93F1B08-0AD3-439B-B5AB-B38083F79788}" destId="{CB7B1A39-5711-4F2F-A387-43895E948EA7}" srcOrd="2" destOrd="0" parTransId="{DD662520-4CAF-4382-A586-800CF0EEAD16}" sibTransId="{179FEF5A-B2AF-4BB8-BC47-65439D675F5C}"/>
    <dgm:cxn modelId="{B5EB2608-6D18-4CFB-AA4A-C21C687C5997}" type="presOf" srcId="{8DD6B4F7-28B2-4205-A634-2BB0A7C30C03}" destId="{F8A918ED-3B7B-4CA8-85AF-9C37EF075D24}" srcOrd="0" destOrd="0" presId="urn:microsoft.com/office/officeart/2005/8/layout/chevron2"/>
    <dgm:cxn modelId="{BD3B5A70-F847-49D0-A6CA-111BFC29084B}" srcId="{A93F1B08-0AD3-439B-B5AB-B38083F79788}" destId="{D557AF47-C054-457A-A4A7-8A4090DD5541}" srcOrd="0" destOrd="0" parTransId="{4AC3E0CE-7E43-416C-A074-752F695D2348}" sibTransId="{57321F59-DF24-437D-A6A4-7A8FEF19DF16}"/>
    <dgm:cxn modelId="{0E4D1DA6-FB5E-4D07-B715-5AD0F6131B49}" type="presOf" srcId="{991F9D5A-D5DF-4205-9B63-E43DC663B35B}" destId="{4C361BFB-87F9-40B7-B22E-3DC2F615DC18}" srcOrd="0" destOrd="0" presId="urn:microsoft.com/office/officeart/2005/8/layout/chevron2"/>
    <dgm:cxn modelId="{A01A289E-D705-40E2-B38F-18EDBEC1E05D}" type="presOf" srcId="{6099689B-41AA-48F0-BF31-32DD4CF61BD9}" destId="{91BD869C-00F3-4364-85D6-9EC06D20CC36}" srcOrd="0" destOrd="0" presId="urn:microsoft.com/office/officeart/2005/8/layout/chevron2"/>
    <dgm:cxn modelId="{04F4624F-F88B-4DED-86AF-330FA0E315CF}" type="presOf" srcId="{602CB430-5712-45BA-8778-029F99897958}" destId="{DC9C22BD-763B-40F5-BE5F-7F2CC9413E25}" srcOrd="0" destOrd="0" presId="urn:microsoft.com/office/officeart/2005/8/layout/chevron2"/>
    <dgm:cxn modelId="{3263B300-F6F1-4C58-9CB5-80E3DE684FCA}" srcId="{A93F1B08-0AD3-439B-B5AB-B38083F79788}" destId="{991F9D5A-D5DF-4205-9B63-E43DC663B35B}" srcOrd="1" destOrd="0" parTransId="{BEDAC543-60A5-477D-99FF-E84B99511AEE}" sibTransId="{585B8511-6246-4261-8460-99F3A52C738C}"/>
    <dgm:cxn modelId="{71FFB609-F234-443A-8493-B8C30E501710}" type="presOf" srcId="{CB7B1A39-5711-4F2F-A387-43895E948EA7}" destId="{FA45E4E2-D8CB-450E-89E4-90504B03D825}" srcOrd="0" destOrd="0" presId="urn:microsoft.com/office/officeart/2005/8/layout/chevron2"/>
    <dgm:cxn modelId="{19734611-37F9-4598-AC35-B2AD14C85CF3}" srcId="{991F9D5A-D5DF-4205-9B63-E43DC663B35B}" destId="{8DD6B4F7-28B2-4205-A634-2BB0A7C30C03}" srcOrd="0" destOrd="0" parTransId="{5298489E-F10D-4776-BE1B-8A2B212433D1}" sibTransId="{FB8D4257-F7AD-491F-B8D9-6D9776D6A72F}"/>
    <dgm:cxn modelId="{F3F835D3-47DF-4439-AE02-AD55C59F9798}" type="presOf" srcId="{A93F1B08-0AD3-439B-B5AB-B38083F79788}" destId="{E1F22313-B13E-4594-95CC-349966A62786}" srcOrd="0" destOrd="0" presId="urn:microsoft.com/office/officeart/2005/8/layout/chevron2"/>
    <dgm:cxn modelId="{02105441-7C62-4C35-ABA5-421C5D7DF3A5}" srcId="{CB7B1A39-5711-4F2F-A387-43895E948EA7}" destId="{6099689B-41AA-48F0-BF31-32DD4CF61BD9}" srcOrd="0" destOrd="0" parTransId="{D0043143-C437-4A2F-BD48-753C347D2DBA}" sibTransId="{CAF5C27E-654A-4233-8538-5BD7A61C31A2}"/>
    <dgm:cxn modelId="{1B484E72-B78C-46AC-9784-40E2F9F2EDE5}" type="presOf" srcId="{D557AF47-C054-457A-A4A7-8A4090DD5541}" destId="{79BA8DE9-6E7F-4A0C-9889-BB89B2DF2680}" srcOrd="0" destOrd="0" presId="urn:microsoft.com/office/officeart/2005/8/layout/chevron2"/>
    <dgm:cxn modelId="{6970A37D-2039-4C8F-A1B0-3FF0D4BDB35A}" srcId="{D557AF47-C054-457A-A4A7-8A4090DD5541}" destId="{602CB430-5712-45BA-8778-029F99897958}" srcOrd="0" destOrd="0" parTransId="{B7A49CBE-903D-41C6-9053-9D7991394621}" sibTransId="{72F16971-DD39-412A-9759-570015B0CF99}"/>
    <dgm:cxn modelId="{67158822-2E8C-4A9E-BD13-C63A201216A2}" type="presParOf" srcId="{E1F22313-B13E-4594-95CC-349966A62786}" destId="{73A9D565-4E21-432D-93BA-A030352AF270}" srcOrd="0" destOrd="0" presId="urn:microsoft.com/office/officeart/2005/8/layout/chevron2"/>
    <dgm:cxn modelId="{10CC43E1-5066-4110-8945-E01B5BFD89C2}" type="presParOf" srcId="{73A9D565-4E21-432D-93BA-A030352AF270}" destId="{79BA8DE9-6E7F-4A0C-9889-BB89B2DF2680}" srcOrd="0" destOrd="0" presId="urn:microsoft.com/office/officeart/2005/8/layout/chevron2"/>
    <dgm:cxn modelId="{0F0A4985-3A7C-4A04-8EF0-554504FD248D}" type="presParOf" srcId="{73A9D565-4E21-432D-93BA-A030352AF270}" destId="{DC9C22BD-763B-40F5-BE5F-7F2CC9413E25}" srcOrd="1" destOrd="0" presId="urn:microsoft.com/office/officeart/2005/8/layout/chevron2"/>
    <dgm:cxn modelId="{498663C0-8032-49A0-B4F8-08D432B4301D}" type="presParOf" srcId="{E1F22313-B13E-4594-95CC-349966A62786}" destId="{2EA0E1DF-CF1E-456F-B87E-B521271167DE}" srcOrd="1" destOrd="0" presId="urn:microsoft.com/office/officeart/2005/8/layout/chevron2"/>
    <dgm:cxn modelId="{8545B7C0-2834-4310-A79B-F552C01EC63B}" type="presParOf" srcId="{E1F22313-B13E-4594-95CC-349966A62786}" destId="{46C071AD-7ADE-40ED-A171-9C74E240F3BD}" srcOrd="2" destOrd="0" presId="urn:microsoft.com/office/officeart/2005/8/layout/chevron2"/>
    <dgm:cxn modelId="{2A350431-E1D4-48B4-AA16-064623FBA191}" type="presParOf" srcId="{46C071AD-7ADE-40ED-A171-9C74E240F3BD}" destId="{4C361BFB-87F9-40B7-B22E-3DC2F615DC18}" srcOrd="0" destOrd="0" presId="urn:microsoft.com/office/officeart/2005/8/layout/chevron2"/>
    <dgm:cxn modelId="{86D9575C-DD74-44EE-BEE9-0BE9396A62EA}" type="presParOf" srcId="{46C071AD-7ADE-40ED-A171-9C74E240F3BD}" destId="{F8A918ED-3B7B-4CA8-85AF-9C37EF075D24}" srcOrd="1" destOrd="0" presId="urn:microsoft.com/office/officeart/2005/8/layout/chevron2"/>
    <dgm:cxn modelId="{A1D851FA-9D2E-4612-9F66-3C8134175D30}" type="presParOf" srcId="{E1F22313-B13E-4594-95CC-349966A62786}" destId="{59EFC749-56EB-4611-B684-B4DAFD9DE17A}" srcOrd="3" destOrd="0" presId="urn:microsoft.com/office/officeart/2005/8/layout/chevron2"/>
    <dgm:cxn modelId="{4F284C4A-DFE6-4C90-B168-C717789904C5}" type="presParOf" srcId="{E1F22313-B13E-4594-95CC-349966A62786}" destId="{6F17D7D5-23CB-434E-B013-E2974B1BC5A1}" srcOrd="4" destOrd="0" presId="urn:microsoft.com/office/officeart/2005/8/layout/chevron2"/>
    <dgm:cxn modelId="{7A5FD832-3A15-45CB-97A6-0AB61BECD411}" type="presParOf" srcId="{6F17D7D5-23CB-434E-B013-E2974B1BC5A1}" destId="{FA45E4E2-D8CB-450E-89E4-90504B03D825}" srcOrd="0" destOrd="0" presId="urn:microsoft.com/office/officeart/2005/8/layout/chevron2"/>
    <dgm:cxn modelId="{8582E0A6-DA2F-444F-9A70-4A6E3A7B4B20}" type="presParOf" srcId="{6F17D7D5-23CB-434E-B013-E2974B1BC5A1}" destId="{91BD869C-00F3-4364-85D6-9EC06D20CC3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3BD8A28-6685-45BF-A0E7-F19ADE2A731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2862756-B2DE-4099-8446-5F3990B2590B}">
      <dgm:prSet phldrT="[Текст]" custT="1"/>
      <dgm:spPr/>
      <dgm:t>
        <a:bodyPr/>
        <a:lstStyle/>
        <a:p>
          <a:pPr algn="ctr"/>
          <a:r>
            <a:rPr lang="ru-RU" sz="1600" b="1" dirty="0" smtClean="0"/>
            <a:t>ВЕДОМСТВЕННАЯ</a:t>
          </a:r>
          <a:endParaRPr lang="ru-RU" sz="1600" b="1" dirty="0"/>
        </a:p>
      </dgm:t>
    </dgm:pt>
    <dgm:pt modelId="{8E77E3C0-C69B-476B-AE5B-9FB9E75536F4}" type="parTrans" cxnId="{06B35F92-BFB1-40D0-A619-E1363633A3B5}">
      <dgm:prSet/>
      <dgm:spPr/>
      <dgm:t>
        <a:bodyPr/>
        <a:lstStyle/>
        <a:p>
          <a:endParaRPr lang="ru-RU"/>
        </a:p>
      </dgm:t>
    </dgm:pt>
    <dgm:pt modelId="{39E5F4CE-9850-43C1-8DF1-9E7A11110447}" type="sibTrans" cxnId="{06B35F92-BFB1-40D0-A619-E1363633A3B5}">
      <dgm:prSet/>
      <dgm:spPr/>
      <dgm:t>
        <a:bodyPr/>
        <a:lstStyle/>
        <a:p>
          <a:endParaRPr lang="ru-RU"/>
        </a:p>
      </dgm:t>
    </dgm:pt>
    <dgm:pt modelId="{740A8358-E13C-4712-9356-34C0BDDCB31A}">
      <dgm:prSet phldrT="[Текст]" custT="1"/>
      <dgm:spPr/>
      <dgm:t>
        <a:bodyPr/>
        <a:lstStyle/>
        <a:p>
          <a:pPr algn="ctr"/>
          <a:r>
            <a:rPr lang="ru-RU" sz="1600" b="1" dirty="0" smtClean="0"/>
            <a:t>ФУНКЦИОНАЛЬНАЯ</a:t>
          </a:r>
          <a:endParaRPr lang="ru-RU" sz="1600" b="1" dirty="0"/>
        </a:p>
      </dgm:t>
    </dgm:pt>
    <dgm:pt modelId="{F4CED586-AD78-4A5C-B215-ECA974EE68AB}" type="parTrans" cxnId="{633D90F4-F8C4-4306-8AF2-2129266CC8EA}">
      <dgm:prSet/>
      <dgm:spPr/>
      <dgm:t>
        <a:bodyPr/>
        <a:lstStyle/>
        <a:p>
          <a:endParaRPr lang="ru-RU"/>
        </a:p>
      </dgm:t>
    </dgm:pt>
    <dgm:pt modelId="{3FE72787-1F42-4D92-AF7C-9DED9D4B459F}" type="sibTrans" cxnId="{633D90F4-F8C4-4306-8AF2-2129266CC8EA}">
      <dgm:prSet/>
      <dgm:spPr/>
      <dgm:t>
        <a:bodyPr/>
        <a:lstStyle/>
        <a:p>
          <a:endParaRPr lang="ru-RU"/>
        </a:p>
      </dgm:t>
    </dgm:pt>
    <dgm:pt modelId="{98D7F54B-DE00-4A82-8F6D-6FEA8140B65C}">
      <dgm:prSet phldrT="[Текст]" custT="1"/>
      <dgm:spPr/>
      <dgm:t>
        <a:bodyPr/>
        <a:lstStyle/>
        <a:p>
          <a:r>
            <a:rPr lang="ru-RU" sz="1600" b="1" dirty="0" smtClean="0"/>
            <a:t>ПО МУНИЦИПАЛЬНЫМ ПРОГРАММАМ</a:t>
          </a:r>
          <a:endParaRPr lang="ru-RU" sz="1600" b="1" dirty="0"/>
        </a:p>
      </dgm:t>
    </dgm:pt>
    <dgm:pt modelId="{3575E24A-C579-4E68-BC2F-225B82AD6005}" type="parTrans" cxnId="{D5D0BAED-20B9-4898-AEB2-D3B3E5F173F5}">
      <dgm:prSet/>
      <dgm:spPr/>
      <dgm:t>
        <a:bodyPr/>
        <a:lstStyle/>
        <a:p>
          <a:endParaRPr lang="ru-RU"/>
        </a:p>
      </dgm:t>
    </dgm:pt>
    <dgm:pt modelId="{81CDA36F-D57F-45B6-902C-0AFFECC29F0F}" type="sibTrans" cxnId="{D5D0BAED-20B9-4898-AEB2-D3B3E5F173F5}">
      <dgm:prSet/>
      <dgm:spPr/>
      <dgm:t>
        <a:bodyPr/>
        <a:lstStyle/>
        <a:p>
          <a:endParaRPr lang="ru-RU"/>
        </a:p>
      </dgm:t>
    </dgm:pt>
    <dgm:pt modelId="{49DAA46A-0D55-4C6D-8609-ACA646DE837B}">
      <dgm:prSet custT="1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endParaRPr lang="ru-RU" sz="1400" dirty="0"/>
        </a:p>
      </dgm:t>
    </dgm:pt>
    <dgm:pt modelId="{67CE28F4-9123-4297-B003-A339A884A22A}" type="parTrans" cxnId="{23420BCC-1D80-4556-BA6D-DF7559D3A7B7}">
      <dgm:prSet/>
      <dgm:spPr/>
      <dgm:t>
        <a:bodyPr/>
        <a:lstStyle/>
        <a:p>
          <a:endParaRPr lang="ru-RU"/>
        </a:p>
      </dgm:t>
    </dgm:pt>
    <dgm:pt modelId="{8E791E4D-3079-4CA6-ABAD-8B6A3944B3AD}" type="sibTrans" cxnId="{23420BCC-1D80-4556-BA6D-DF7559D3A7B7}">
      <dgm:prSet/>
      <dgm:spPr/>
      <dgm:t>
        <a:bodyPr/>
        <a:lstStyle/>
        <a:p>
          <a:endParaRPr lang="ru-RU"/>
        </a:p>
      </dgm:t>
    </dgm:pt>
    <dgm:pt modelId="{A36E07C0-11DE-4B04-A253-1C453E3CC874}">
      <dgm:prSet custT="1"/>
      <dgm:spPr>
        <a:solidFill>
          <a:srgbClr val="CCECFF">
            <a:alpha val="89804"/>
          </a:srgbClr>
        </a:solidFill>
      </dgm:spPr>
      <dgm:t>
        <a:bodyPr/>
        <a:lstStyle/>
        <a:p>
          <a:endParaRPr lang="ru-RU" sz="1400" dirty="0"/>
        </a:p>
      </dgm:t>
    </dgm:pt>
    <dgm:pt modelId="{A57593EA-AA59-4057-BA66-2A316C717FE0}" type="parTrans" cxnId="{E485EDC4-C5EA-4C8E-8A2B-9F44CEEAD349}">
      <dgm:prSet/>
      <dgm:spPr/>
      <dgm:t>
        <a:bodyPr/>
        <a:lstStyle/>
        <a:p>
          <a:endParaRPr lang="ru-RU"/>
        </a:p>
      </dgm:t>
    </dgm:pt>
    <dgm:pt modelId="{B7479D1F-4DF8-44C2-A756-D28D444B79B0}" type="sibTrans" cxnId="{E485EDC4-C5EA-4C8E-8A2B-9F44CEEAD349}">
      <dgm:prSet/>
      <dgm:spPr/>
      <dgm:t>
        <a:bodyPr/>
        <a:lstStyle/>
        <a:p>
          <a:endParaRPr lang="ru-RU"/>
        </a:p>
      </dgm:t>
    </dgm:pt>
    <dgm:pt modelId="{07CAA613-0E51-42DE-ABA3-BF453569A208}" type="pres">
      <dgm:prSet presAssocID="{23BD8A28-6685-45BF-A0E7-F19ADE2A731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F45DDAA-E0DB-4303-869C-12B672960486}" type="pres">
      <dgm:prSet presAssocID="{02862756-B2DE-4099-8446-5F3990B2590B}" presName="parentLin" presStyleCnt="0"/>
      <dgm:spPr/>
    </dgm:pt>
    <dgm:pt modelId="{0D6CC763-946E-4CEE-8F8D-9CB39C55DF9B}" type="pres">
      <dgm:prSet presAssocID="{02862756-B2DE-4099-8446-5F3990B2590B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F48D7233-A85D-4497-A125-9F51A4386239}" type="pres">
      <dgm:prSet presAssocID="{02862756-B2DE-4099-8446-5F3990B2590B}" presName="parentText" presStyleLbl="node1" presStyleIdx="0" presStyleCnt="3" custScaleX="104629" custScaleY="28995" custLinFactNeighborX="-24196" custLinFactNeighborY="-5274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9128F0-B7A6-40A4-BDC1-BFC45C582AA7}" type="pres">
      <dgm:prSet presAssocID="{02862756-B2DE-4099-8446-5F3990B2590B}" presName="negativeSpace" presStyleCnt="0"/>
      <dgm:spPr/>
    </dgm:pt>
    <dgm:pt modelId="{97013BBD-2509-40F4-91F8-4D3040E552A3}" type="pres">
      <dgm:prSet presAssocID="{02862756-B2DE-4099-8446-5F3990B2590B}" presName="childText" presStyleLbl="conFgAcc1" presStyleIdx="0" presStyleCnt="3" custScaleY="99611" custLinFactY="-14704" custLinFactNeighborX="-189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AD8C5C-BEE9-4912-922E-2E8172EA0B88}" type="pres">
      <dgm:prSet presAssocID="{39E5F4CE-9850-43C1-8DF1-9E7A11110447}" presName="spaceBetweenRectangles" presStyleCnt="0"/>
      <dgm:spPr/>
    </dgm:pt>
    <dgm:pt modelId="{3C4DF938-01B6-4BE4-8215-CCBED095AC07}" type="pres">
      <dgm:prSet presAssocID="{740A8358-E13C-4712-9356-34C0BDDCB31A}" presName="parentLin" presStyleCnt="0"/>
      <dgm:spPr/>
    </dgm:pt>
    <dgm:pt modelId="{A1D3E472-C64A-492A-A301-11C88C09255A}" type="pres">
      <dgm:prSet presAssocID="{740A8358-E13C-4712-9356-34C0BDDCB31A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5D6FF4C4-A0E3-49BF-ABFA-CFE639FC4E5F}" type="pres">
      <dgm:prSet presAssocID="{740A8358-E13C-4712-9356-34C0BDDCB31A}" presName="parentText" presStyleLbl="node1" presStyleIdx="1" presStyleCnt="3" custScaleX="104629" custScaleY="29745" custLinFactNeighborX="-24196" custLinFactNeighborY="-4150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CBF05F-CFC7-4BD5-B3FB-55C5547AE8BE}" type="pres">
      <dgm:prSet presAssocID="{740A8358-E13C-4712-9356-34C0BDDCB31A}" presName="negativeSpace" presStyleCnt="0"/>
      <dgm:spPr/>
    </dgm:pt>
    <dgm:pt modelId="{6AE8BB03-CD0F-4E85-9665-0F8542705034}" type="pres">
      <dgm:prSet presAssocID="{740A8358-E13C-4712-9356-34C0BDDCB31A}" presName="childText" presStyleLbl="conFgAcc1" presStyleIdx="1" presStyleCnt="3" custScaleY="106830" custLinFactY="-5768" custLinFactNeighborX="-189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810EF1-F314-4533-BFA2-23C014E2D289}" type="pres">
      <dgm:prSet presAssocID="{3FE72787-1F42-4D92-AF7C-9DED9D4B459F}" presName="spaceBetweenRectangles" presStyleCnt="0"/>
      <dgm:spPr/>
    </dgm:pt>
    <dgm:pt modelId="{E7C99152-CD77-46C2-95E8-5313E22D9274}" type="pres">
      <dgm:prSet presAssocID="{98D7F54B-DE00-4A82-8F6D-6FEA8140B65C}" presName="parentLin" presStyleCnt="0"/>
      <dgm:spPr/>
    </dgm:pt>
    <dgm:pt modelId="{9E1389E0-43D3-4586-9525-D15C7EAED158}" type="pres">
      <dgm:prSet presAssocID="{98D7F54B-DE00-4A82-8F6D-6FEA8140B65C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4A4FD419-6A27-4F6C-87BE-2809D486E402}" type="pres">
      <dgm:prSet presAssocID="{98D7F54B-DE00-4A82-8F6D-6FEA8140B65C}" presName="parentText" presStyleLbl="node1" presStyleIdx="2" presStyleCnt="3" custScaleX="104629" custScaleY="31858" custLinFactNeighborX="-24196" custLinFactNeighborY="-3078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F0BDBF-4941-473E-9C2C-ABC278CF8E12}" type="pres">
      <dgm:prSet presAssocID="{98D7F54B-DE00-4A82-8F6D-6FEA8140B65C}" presName="negativeSpace" presStyleCnt="0"/>
      <dgm:spPr/>
    </dgm:pt>
    <dgm:pt modelId="{4FDA2E1C-C842-44E9-992F-D3CB95D730E7}" type="pres">
      <dgm:prSet presAssocID="{98D7F54B-DE00-4A82-8F6D-6FEA8140B65C}" presName="childText" presStyleLbl="conFgAcc1" presStyleIdx="2" presStyleCnt="3" custScaleY="106599" custLinFactNeighborX="-189" custLinFactNeighborY="-32901">
        <dgm:presLayoutVars>
          <dgm:bulletEnabled val="1"/>
        </dgm:presLayoutVars>
      </dgm:prSet>
      <dgm:spPr>
        <a:solidFill>
          <a:srgbClr val="99FFCC">
            <a:alpha val="89804"/>
          </a:srgbClr>
        </a:solidFill>
      </dgm:spPr>
      <dgm:t>
        <a:bodyPr/>
        <a:lstStyle/>
        <a:p>
          <a:endParaRPr lang="ru-RU"/>
        </a:p>
      </dgm:t>
    </dgm:pt>
  </dgm:ptLst>
  <dgm:cxnLst>
    <dgm:cxn modelId="{5A9C5708-951D-4F79-A44A-548A322017F6}" type="presOf" srcId="{02862756-B2DE-4099-8446-5F3990B2590B}" destId="{0D6CC763-946E-4CEE-8F8D-9CB39C55DF9B}" srcOrd="0" destOrd="0" presId="urn:microsoft.com/office/officeart/2005/8/layout/list1"/>
    <dgm:cxn modelId="{60A2950B-533C-4EED-A220-0E4CEBB83ED2}" type="presOf" srcId="{49DAA46A-0D55-4C6D-8609-ACA646DE837B}" destId="{97013BBD-2509-40F4-91F8-4D3040E552A3}" srcOrd="0" destOrd="0" presId="urn:microsoft.com/office/officeart/2005/8/layout/list1"/>
    <dgm:cxn modelId="{23420BCC-1D80-4556-BA6D-DF7559D3A7B7}" srcId="{02862756-B2DE-4099-8446-5F3990B2590B}" destId="{49DAA46A-0D55-4C6D-8609-ACA646DE837B}" srcOrd="0" destOrd="0" parTransId="{67CE28F4-9123-4297-B003-A339A884A22A}" sibTransId="{8E791E4D-3079-4CA6-ABAD-8B6A3944B3AD}"/>
    <dgm:cxn modelId="{62AEECA9-B78A-4405-A2B1-026488C54675}" type="presOf" srcId="{02862756-B2DE-4099-8446-5F3990B2590B}" destId="{F48D7233-A85D-4497-A125-9F51A4386239}" srcOrd="1" destOrd="0" presId="urn:microsoft.com/office/officeart/2005/8/layout/list1"/>
    <dgm:cxn modelId="{2D7A9CAF-0447-42BF-845C-DA3953FB1603}" type="presOf" srcId="{98D7F54B-DE00-4A82-8F6D-6FEA8140B65C}" destId="{9E1389E0-43D3-4586-9525-D15C7EAED158}" srcOrd="0" destOrd="0" presId="urn:microsoft.com/office/officeart/2005/8/layout/list1"/>
    <dgm:cxn modelId="{633D90F4-F8C4-4306-8AF2-2129266CC8EA}" srcId="{23BD8A28-6685-45BF-A0E7-F19ADE2A731B}" destId="{740A8358-E13C-4712-9356-34C0BDDCB31A}" srcOrd="1" destOrd="0" parTransId="{F4CED586-AD78-4A5C-B215-ECA974EE68AB}" sibTransId="{3FE72787-1F42-4D92-AF7C-9DED9D4B459F}"/>
    <dgm:cxn modelId="{D5D0BAED-20B9-4898-AEB2-D3B3E5F173F5}" srcId="{23BD8A28-6685-45BF-A0E7-F19ADE2A731B}" destId="{98D7F54B-DE00-4A82-8F6D-6FEA8140B65C}" srcOrd="2" destOrd="0" parTransId="{3575E24A-C579-4E68-BC2F-225B82AD6005}" sibTransId="{81CDA36F-D57F-45B6-902C-0AFFECC29F0F}"/>
    <dgm:cxn modelId="{3ABC34C5-9C8E-4126-ADAF-AA4FF53599FB}" type="presOf" srcId="{740A8358-E13C-4712-9356-34C0BDDCB31A}" destId="{A1D3E472-C64A-492A-A301-11C88C09255A}" srcOrd="0" destOrd="0" presId="urn:microsoft.com/office/officeart/2005/8/layout/list1"/>
    <dgm:cxn modelId="{06B35F92-BFB1-40D0-A619-E1363633A3B5}" srcId="{23BD8A28-6685-45BF-A0E7-F19ADE2A731B}" destId="{02862756-B2DE-4099-8446-5F3990B2590B}" srcOrd="0" destOrd="0" parTransId="{8E77E3C0-C69B-476B-AE5B-9FB9E75536F4}" sibTransId="{39E5F4CE-9850-43C1-8DF1-9E7A11110447}"/>
    <dgm:cxn modelId="{24EDB472-60AF-4988-9B5A-A49F8F9AF8C8}" type="presOf" srcId="{23BD8A28-6685-45BF-A0E7-F19ADE2A731B}" destId="{07CAA613-0E51-42DE-ABA3-BF453569A208}" srcOrd="0" destOrd="0" presId="urn:microsoft.com/office/officeart/2005/8/layout/list1"/>
    <dgm:cxn modelId="{CA3A027C-77D1-4FC8-BB09-23438F41D84D}" type="presOf" srcId="{A36E07C0-11DE-4B04-A253-1C453E3CC874}" destId="{6AE8BB03-CD0F-4E85-9665-0F8542705034}" srcOrd="0" destOrd="0" presId="urn:microsoft.com/office/officeart/2005/8/layout/list1"/>
    <dgm:cxn modelId="{F76F3CF9-CFC7-4B2C-BE08-A5CC68CEBE5E}" type="presOf" srcId="{740A8358-E13C-4712-9356-34C0BDDCB31A}" destId="{5D6FF4C4-A0E3-49BF-ABFA-CFE639FC4E5F}" srcOrd="1" destOrd="0" presId="urn:microsoft.com/office/officeart/2005/8/layout/list1"/>
    <dgm:cxn modelId="{0F96CC13-6853-4473-AC81-DF4E85ED9328}" type="presOf" srcId="{98D7F54B-DE00-4A82-8F6D-6FEA8140B65C}" destId="{4A4FD419-6A27-4F6C-87BE-2809D486E402}" srcOrd="1" destOrd="0" presId="urn:microsoft.com/office/officeart/2005/8/layout/list1"/>
    <dgm:cxn modelId="{E485EDC4-C5EA-4C8E-8A2B-9F44CEEAD349}" srcId="{740A8358-E13C-4712-9356-34C0BDDCB31A}" destId="{A36E07C0-11DE-4B04-A253-1C453E3CC874}" srcOrd="0" destOrd="0" parTransId="{A57593EA-AA59-4057-BA66-2A316C717FE0}" sibTransId="{B7479D1F-4DF8-44C2-A756-D28D444B79B0}"/>
    <dgm:cxn modelId="{ABBBC075-BA01-4636-B4D7-597708CADB4C}" type="presParOf" srcId="{07CAA613-0E51-42DE-ABA3-BF453569A208}" destId="{EF45DDAA-E0DB-4303-869C-12B672960486}" srcOrd="0" destOrd="0" presId="urn:microsoft.com/office/officeart/2005/8/layout/list1"/>
    <dgm:cxn modelId="{4E047EB8-65C4-4448-A25A-5CA8394B2167}" type="presParOf" srcId="{EF45DDAA-E0DB-4303-869C-12B672960486}" destId="{0D6CC763-946E-4CEE-8F8D-9CB39C55DF9B}" srcOrd="0" destOrd="0" presId="urn:microsoft.com/office/officeart/2005/8/layout/list1"/>
    <dgm:cxn modelId="{A95BC067-085D-4860-AE8A-F18FB8400240}" type="presParOf" srcId="{EF45DDAA-E0DB-4303-869C-12B672960486}" destId="{F48D7233-A85D-4497-A125-9F51A4386239}" srcOrd="1" destOrd="0" presId="urn:microsoft.com/office/officeart/2005/8/layout/list1"/>
    <dgm:cxn modelId="{1ED094B6-F7EA-4C39-ADC8-398F2AC36D47}" type="presParOf" srcId="{07CAA613-0E51-42DE-ABA3-BF453569A208}" destId="{AE9128F0-B7A6-40A4-BDC1-BFC45C582AA7}" srcOrd="1" destOrd="0" presId="urn:microsoft.com/office/officeart/2005/8/layout/list1"/>
    <dgm:cxn modelId="{803A3144-CEEE-414C-B7DD-D1A697EF1239}" type="presParOf" srcId="{07CAA613-0E51-42DE-ABA3-BF453569A208}" destId="{97013BBD-2509-40F4-91F8-4D3040E552A3}" srcOrd="2" destOrd="0" presId="urn:microsoft.com/office/officeart/2005/8/layout/list1"/>
    <dgm:cxn modelId="{2A9D4A7D-D113-4B29-9FAC-26EEA893E98B}" type="presParOf" srcId="{07CAA613-0E51-42DE-ABA3-BF453569A208}" destId="{64AD8C5C-BEE9-4912-922E-2E8172EA0B88}" srcOrd="3" destOrd="0" presId="urn:microsoft.com/office/officeart/2005/8/layout/list1"/>
    <dgm:cxn modelId="{68245CDF-6010-466F-8856-3F077C9DEE4D}" type="presParOf" srcId="{07CAA613-0E51-42DE-ABA3-BF453569A208}" destId="{3C4DF938-01B6-4BE4-8215-CCBED095AC07}" srcOrd="4" destOrd="0" presId="urn:microsoft.com/office/officeart/2005/8/layout/list1"/>
    <dgm:cxn modelId="{88F7DC8E-D74B-4ED0-B9EE-66A9BB5D96A2}" type="presParOf" srcId="{3C4DF938-01B6-4BE4-8215-CCBED095AC07}" destId="{A1D3E472-C64A-492A-A301-11C88C09255A}" srcOrd="0" destOrd="0" presId="urn:microsoft.com/office/officeart/2005/8/layout/list1"/>
    <dgm:cxn modelId="{01566493-539D-41C0-BB79-74C7779F0792}" type="presParOf" srcId="{3C4DF938-01B6-4BE4-8215-CCBED095AC07}" destId="{5D6FF4C4-A0E3-49BF-ABFA-CFE639FC4E5F}" srcOrd="1" destOrd="0" presId="urn:microsoft.com/office/officeart/2005/8/layout/list1"/>
    <dgm:cxn modelId="{7CE5967E-5996-47CE-B599-D0CA1E076F51}" type="presParOf" srcId="{07CAA613-0E51-42DE-ABA3-BF453569A208}" destId="{26CBF05F-CFC7-4BD5-B3FB-55C5547AE8BE}" srcOrd="5" destOrd="0" presId="urn:microsoft.com/office/officeart/2005/8/layout/list1"/>
    <dgm:cxn modelId="{6D476D8F-DD9A-4E58-95F9-6F99167E0E43}" type="presParOf" srcId="{07CAA613-0E51-42DE-ABA3-BF453569A208}" destId="{6AE8BB03-CD0F-4E85-9665-0F8542705034}" srcOrd="6" destOrd="0" presId="urn:microsoft.com/office/officeart/2005/8/layout/list1"/>
    <dgm:cxn modelId="{3D551C88-408B-44F7-B456-008A426E5AD8}" type="presParOf" srcId="{07CAA613-0E51-42DE-ABA3-BF453569A208}" destId="{E8810EF1-F314-4533-BFA2-23C014E2D289}" srcOrd="7" destOrd="0" presId="urn:microsoft.com/office/officeart/2005/8/layout/list1"/>
    <dgm:cxn modelId="{E02591F2-2B61-466A-8E13-0998D7C7D959}" type="presParOf" srcId="{07CAA613-0E51-42DE-ABA3-BF453569A208}" destId="{E7C99152-CD77-46C2-95E8-5313E22D9274}" srcOrd="8" destOrd="0" presId="urn:microsoft.com/office/officeart/2005/8/layout/list1"/>
    <dgm:cxn modelId="{1D1261B5-B0AC-42A8-B253-755130A78779}" type="presParOf" srcId="{E7C99152-CD77-46C2-95E8-5313E22D9274}" destId="{9E1389E0-43D3-4586-9525-D15C7EAED158}" srcOrd="0" destOrd="0" presId="urn:microsoft.com/office/officeart/2005/8/layout/list1"/>
    <dgm:cxn modelId="{B229BA56-9330-400B-B576-ADA013BA67C4}" type="presParOf" srcId="{E7C99152-CD77-46C2-95E8-5313E22D9274}" destId="{4A4FD419-6A27-4F6C-87BE-2809D486E402}" srcOrd="1" destOrd="0" presId="urn:microsoft.com/office/officeart/2005/8/layout/list1"/>
    <dgm:cxn modelId="{CB4FE379-F205-4F88-9E1C-85B68D22F77B}" type="presParOf" srcId="{07CAA613-0E51-42DE-ABA3-BF453569A208}" destId="{FDF0BDBF-4941-473E-9C2C-ABC278CF8E12}" srcOrd="9" destOrd="0" presId="urn:microsoft.com/office/officeart/2005/8/layout/list1"/>
    <dgm:cxn modelId="{7263A0A3-78C7-4B05-A7D3-8D37D8EAB77A}" type="presParOf" srcId="{07CAA613-0E51-42DE-ABA3-BF453569A208}" destId="{4FDA2E1C-C842-44E9-992F-D3CB95D730E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9BA8DE9-6E7F-4A0C-9889-BB89B2DF2680}">
      <dsp:nvSpPr>
        <dsp:cNvPr id="0" name=""/>
        <dsp:cNvSpPr/>
      </dsp:nvSpPr>
      <dsp:spPr>
        <a:xfrm rot="5400000">
          <a:off x="-289721" y="332733"/>
          <a:ext cx="1931478" cy="1352035"/>
        </a:xfrm>
        <a:prstGeom prst="chevron">
          <a:avLst/>
        </a:prstGeom>
        <a:solidFill>
          <a:schemeClr val="accent4">
            <a:lumMod val="20000"/>
            <a:lumOff val="8000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u="sng" kern="1200" dirty="0" smtClean="0">
              <a:solidFill>
                <a:schemeClr val="tx2"/>
              </a:solidFill>
            </a:rPr>
            <a:t>Налоговые доходы</a:t>
          </a:r>
          <a:endParaRPr lang="ru-RU" sz="1200" b="1" u="sng" kern="1200" dirty="0">
            <a:solidFill>
              <a:schemeClr val="tx2"/>
            </a:solidFill>
          </a:endParaRPr>
        </a:p>
      </dsp:txBody>
      <dsp:txXfrm rot="5400000">
        <a:off x="-289721" y="332733"/>
        <a:ext cx="1931478" cy="1352035"/>
      </dsp:txXfrm>
    </dsp:sp>
    <dsp:sp modelId="{DC9C22BD-763B-40F5-BE5F-7F2CC9413E25}">
      <dsp:nvSpPr>
        <dsp:cNvPr id="0" name=""/>
        <dsp:cNvSpPr/>
      </dsp:nvSpPr>
      <dsp:spPr>
        <a:xfrm rot="5400000">
          <a:off x="2746082" y="-1367865"/>
          <a:ext cx="1289120" cy="4077214"/>
        </a:xfrm>
        <a:prstGeom prst="round2Same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i="0" kern="1200" dirty="0"/>
        </a:p>
      </dsp:txBody>
      <dsp:txXfrm rot="5400000">
        <a:off x="2746082" y="-1367865"/>
        <a:ext cx="1289120" cy="4077214"/>
      </dsp:txXfrm>
    </dsp:sp>
    <dsp:sp modelId="{4C361BFB-87F9-40B7-B22E-3DC2F615DC18}">
      <dsp:nvSpPr>
        <dsp:cNvPr id="0" name=""/>
        <dsp:cNvSpPr/>
      </dsp:nvSpPr>
      <dsp:spPr>
        <a:xfrm rot="5400000">
          <a:off x="-289721" y="2073567"/>
          <a:ext cx="1931478" cy="1352035"/>
        </a:xfrm>
        <a:prstGeom prst="chevron">
          <a:avLst/>
        </a:prstGeom>
        <a:solidFill>
          <a:schemeClr val="accent4">
            <a:lumMod val="60000"/>
            <a:lumOff val="4000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u="sng" kern="1200" dirty="0" smtClean="0">
              <a:solidFill>
                <a:schemeClr val="tx2"/>
              </a:solidFill>
            </a:rPr>
            <a:t>Неналоговые доходы</a:t>
          </a:r>
          <a:endParaRPr lang="ru-RU" sz="1200" b="1" u="sng" kern="1200" dirty="0">
            <a:solidFill>
              <a:schemeClr val="tx2"/>
            </a:solidFill>
          </a:endParaRPr>
        </a:p>
      </dsp:txBody>
      <dsp:txXfrm rot="5400000">
        <a:off x="-289721" y="2073567"/>
        <a:ext cx="1931478" cy="1352035"/>
      </dsp:txXfrm>
    </dsp:sp>
    <dsp:sp modelId="{F8A918ED-3B7B-4CA8-85AF-9C37EF075D24}">
      <dsp:nvSpPr>
        <dsp:cNvPr id="0" name=""/>
        <dsp:cNvSpPr/>
      </dsp:nvSpPr>
      <dsp:spPr>
        <a:xfrm rot="5400000">
          <a:off x="2642481" y="412592"/>
          <a:ext cx="1488411" cy="4077214"/>
        </a:xfrm>
        <a:prstGeom prst="round2SameRect">
          <a:avLst/>
        </a:prstGeom>
        <a:solidFill>
          <a:schemeClr val="accent4">
            <a:lumMod val="60000"/>
            <a:lumOff val="40000"/>
            <a:alpha val="9000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b="1" kern="1200" dirty="0"/>
        </a:p>
      </dsp:txBody>
      <dsp:txXfrm rot="5400000">
        <a:off x="2642481" y="412592"/>
        <a:ext cx="1488411" cy="4077214"/>
      </dsp:txXfrm>
    </dsp:sp>
    <dsp:sp modelId="{FA45E4E2-D8CB-450E-89E4-90504B03D825}">
      <dsp:nvSpPr>
        <dsp:cNvPr id="0" name=""/>
        <dsp:cNvSpPr/>
      </dsp:nvSpPr>
      <dsp:spPr>
        <a:xfrm rot="5400000">
          <a:off x="-289721" y="3962944"/>
          <a:ext cx="1931478" cy="1352035"/>
        </a:xfrm>
        <a:prstGeom prst="chevron">
          <a:avLst/>
        </a:prstGeom>
        <a:solidFill>
          <a:schemeClr val="accent3">
            <a:lumMod val="60000"/>
            <a:lumOff val="4000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u="sng" kern="1200" dirty="0" smtClean="0">
              <a:solidFill>
                <a:schemeClr val="tx2"/>
              </a:solidFill>
            </a:rPr>
            <a:t>Безвозмездные поступления</a:t>
          </a:r>
          <a:endParaRPr lang="ru-RU" sz="1200" b="1" u="sng" kern="1200" dirty="0">
            <a:solidFill>
              <a:schemeClr val="tx2"/>
            </a:solidFill>
          </a:endParaRPr>
        </a:p>
      </dsp:txBody>
      <dsp:txXfrm rot="5400000">
        <a:off x="-289721" y="3962944"/>
        <a:ext cx="1931478" cy="1352035"/>
      </dsp:txXfrm>
    </dsp:sp>
    <dsp:sp modelId="{91BD869C-00F3-4364-85D6-9EC06D20CC36}">
      <dsp:nvSpPr>
        <dsp:cNvPr id="0" name=""/>
        <dsp:cNvSpPr/>
      </dsp:nvSpPr>
      <dsp:spPr>
        <a:xfrm rot="5400000">
          <a:off x="2683880" y="2286989"/>
          <a:ext cx="1405614" cy="4077214"/>
        </a:xfrm>
        <a:prstGeom prst="round2SameRect">
          <a:avLst/>
        </a:prstGeom>
        <a:solidFill>
          <a:schemeClr val="accent3">
            <a:lumMod val="60000"/>
            <a:lumOff val="40000"/>
            <a:alpha val="9000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/>
        </a:p>
      </dsp:txBody>
      <dsp:txXfrm rot="5400000">
        <a:off x="2683880" y="2286989"/>
        <a:ext cx="1405614" cy="407721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7013BBD-2509-40F4-91F8-4D3040E552A3}">
      <dsp:nvSpPr>
        <dsp:cNvPr id="0" name=""/>
        <dsp:cNvSpPr/>
      </dsp:nvSpPr>
      <dsp:spPr>
        <a:xfrm>
          <a:off x="0" y="31572"/>
          <a:ext cx="5429250" cy="1631628"/>
        </a:xfrm>
        <a:prstGeom prst="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1370" tIns="1353820" rIns="421370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</dsp:txBody>
      <dsp:txXfrm>
        <a:off x="0" y="31572"/>
        <a:ext cx="5429250" cy="1631628"/>
      </dsp:txXfrm>
    </dsp:sp>
    <dsp:sp modelId="{F48D7233-A85D-4497-A125-9F51A4386239}">
      <dsp:nvSpPr>
        <dsp:cNvPr id="0" name=""/>
        <dsp:cNvSpPr/>
      </dsp:nvSpPr>
      <dsp:spPr>
        <a:xfrm>
          <a:off x="205779" y="14396"/>
          <a:ext cx="3976398" cy="5563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3649" tIns="0" rIns="143649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ВЕДОМСТВЕННАЯ</a:t>
          </a:r>
          <a:endParaRPr lang="ru-RU" sz="1600" b="1" kern="1200" dirty="0"/>
        </a:p>
      </dsp:txBody>
      <dsp:txXfrm>
        <a:off x="205779" y="14396"/>
        <a:ext cx="3976398" cy="556356"/>
      </dsp:txXfrm>
    </dsp:sp>
    <dsp:sp modelId="{6AE8BB03-CD0F-4E85-9665-0F8542705034}">
      <dsp:nvSpPr>
        <dsp:cNvPr id="0" name=""/>
        <dsp:cNvSpPr/>
      </dsp:nvSpPr>
      <dsp:spPr>
        <a:xfrm>
          <a:off x="0" y="1771919"/>
          <a:ext cx="5429250" cy="1749875"/>
        </a:xfrm>
        <a:prstGeom prst="rect">
          <a:avLst/>
        </a:prstGeom>
        <a:solidFill>
          <a:srgbClr val="CCECFF">
            <a:alpha val="89804"/>
          </a:srgb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1370" tIns="1353820" rIns="421370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</dsp:txBody>
      <dsp:txXfrm>
        <a:off x="0" y="1771919"/>
        <a:ext cx="5429250" cy="1749875"/>
      </dsp:txXfrm>
    </dsp:sp>
    <dsp:sp modelId="{5D6FF4C4-A0E3-49BF-ABFA-CFE639FC4E5F}">
      <dsp:nvSpPr>
        <dsp:cNvPr id="0" name=""/>
        <dsp:cNvSpPr/>
      </dsp:nvSpPr>
      <dsp:spPr>
        <a:xfrm>
          <a:off x="205779" y="1809615"/>
          <a:ext cx="3976398" cy="5707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3649" tIns="0" rIns="143649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ФУНКЦИОНАЛЬНАЯ</a:t>
          </a:r>
          <a:endParaRPr lang="ru-RU" sz="1600" b="1" kern="1200" dirty="0"/>
        </a:p>
      </dsp:txBody>
      <dsp:txXfrm>
        <a:off x="205779" y="1809615"/>
        <a:ext cx="3976398" cy="570747"/>
      </dsp:txXfrm>
    </dsp:sp>
    <dsp:sp modelId="{4FDA2E1C-C842-44E9-992F-D3CB95D730E7}">
      <dsp:nvSpPr>
        <dsp:cNvPr id="0" name=""/>
        <dsp:cNvSpPr/>
      </dsp:nvSpPr>
      <dsp:spPr>
        <a:xfrm>
          <a:off x="0" y="3654513"/>
          <a:ext cx="5429250" cy="1746091"/>
        </a:xfrm>
        <a:prstGeom prst="rect">
          <a:avLst/>
        </a:prstGeom>
        <a:solidFill>
          <a:srgbClr val="99FFCC">
            <a:alpha val="89804"/>
          </a:srgb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4FD419-6A27-4F6C-87BE-2809D486E402}">
      <dsp:nvSpPr>
        <dsp:cNvPr id="0" name=""/>
        <dsp:cNvSpPr/>
      </dsp:nvSpPr>
      <dsp:spPr>
        <a:xfrm>
          <a:off x="205779" y="3727648"/>
          <a:ext cx="3976398" cy="6112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3649" tIns="0" rIns="143649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ПО МУНИЦИПАЛЬНЫМ ПРОГРАММАМ</a:t>
          </a:r>
          <a:endParaRPr lang="ru-RU" sz="1600" b="1" kern="1200" dirty="0"/>
        </a:p>
      </dsp:txBody>
      <dsp:txXfrm>
        <a:off x="205779" y="3727648"/>
        <a:ext cx="3976398" cy="6112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0.77357</cdr:x>
      <cdr:y>0</cdr:y>
    </cdr:from>
    <cdr:to>
      <cdr:x>1</cdr:x>
      <cdr:y>0.07377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236217" y="0"/>
          <a:ext cx="1239974" cy="2231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r"/>
          <a:r>
            <a:rPr lang="ru-RU" sz="1200" b="1" dirty="0">
              <a:solidFill>
                <a:schemeClr val="tx1"/>
              </a:solidFill>
              <a:latin typeface="Cambria" panose="02040503050406030204" pitchFamily="18" charset="0"/>
            </a:rPr>
            <a:t>т</a:t>
          </a:r>
          <a:r>
            <a:rPr lang="ru-RU" sz="1200" b="1" dirty="0" smtClean="0">
              <a:solidFill>
                <a:schemeClr val="tx1"/>
              </a:solidFill>
              <a:latin typeface="Cambria" panose="02040503050406030204" pitchFamily="18" charset="0"/>
            </a:rPr>
            <a:t>ысяч рублей</a:t>
          </a:r>
          <a:endParaRPr lang="ru-RU" sz="1200" b="1" dirty="0">
            <a:solidFill>
              <a:schemeClr val="tx1"/>
            </a:solidFill>
            <a:latin typeface="Cambria" panose="020405030504060302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0.71951</cdr:x>
      <cdr:y>0</cdr:y>
    </cdr:from>
    <cdr:to>
      <cdr:x>0.87437</cdr:x>
      <cdr:y>0.12121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248472" y="0"/>
          <a:ext cx="91440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/>
            <a:t>т</a:t>
          </a:r>
          <a:r>
            <a:rPr lang="ru-RU" sz="1200" b="1" dirty="0" smtClean="0"/>
            <a:t>ысяч рублей</a:t>
          </a:r>
          <a:endParaRPr lang="ru-RU" sz="1200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0.59322</cdr:x>
      <cdr:y>0.85</cdr:y>
    </cdr:from>
    <cdr:to>
      <cdr:x>0.81356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520280" y="1224136"/>
          <a:ext cx="936104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/>
            <a:t>т</a:t>
          </a:r>
          <a:r>
            <a:rPr lang="ru-RU" sz="1200" b="1" dirty="0" smtClean="0"/>
            <a:t>ыс. рублей</a:t>
          </a:r>
          <a:endParaRPr lang="ru-RU" sz="1200" b="1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0.69643</cdr:x>
      <cdr:y>0.82143</cdr:y>
    </cdr:from>
    <cdr:to>
      <cdr:x>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08312" y="1656184"/>
          <a:ext cx="1224136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b="1" dirty="0"/>
            <a:t>т</a:t>
          </a:r>
          <a:r>
            <a:rPr lang="ru-RU" b="1" dirty="0" smtClean="0"/>
            <a:t>ыс. рублей</a:t>
          </a:r>
          <a:endParaRPr lang="ru-RU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E4A131-97FB-4825-AD60-845033012ABD}" type="datetimeFigureOut">
              <a:rPr lang="ru-RU" smtClean="0"/>
              <a:pPr/>
              <a:t>24.10.2023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369A2A-C804-4406-A62F-6FCE206EB93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69A2A-C804-4406-A62F-6FCE206EB93C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69A2A-C804-4406-A62F-6FCE206EB93C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000250" y="0"/>
            <a:ext cx="4857750" cy="9144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2571750" y="4572000"/>
            <a:ext cx="9144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2525151" y="711200"/>
            <a:ext cx="3829050" cy="3824224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2515831" y="4719820"/>
            <a:ext cx="3836084" cy="1468331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4403418" y="8743928"/>
            <a:ext cx="1501848" cy="302536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36E7AC8-EF48-471D-957C-204FAB4247D0}" type="datetime1">
              <a:rPr lang="ru-RU" smtClean="0"/>
              <a:pPr/>
              <a:t>24.10.2023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114551" y="8743928"/>
            <a:ext cx="2195792" cy="3048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r>
              <a:rPr lang="ru-RU" smtClean="0"/>
              <a:t>МКУ ОУФ – ФО администрации Парабельского района Томской области  </a:t>
            </a: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5910663" y="8741664"/>
            <a:ext cx="441252" cy="3048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B0DA56-49A2-4740-AA44-8DD51B4B39AD}" type="datetime1">
              <a:rPr lang="ru-RU" smtClean="0"/>
              <a:pPr/>
              <a:t>24.10.2023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МКУ ОУФ – ФО администрации Парабельского района Томской области  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14900" y="366609"/>
            <a:ext cx="1143000" cy="7802033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91"/>
            <a:ext cx="4514850" cy="7802033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182112" y="8743928"/>
            <a:ext cx="1501848" cy="302536"/>
          </a:xfrm>
        </p:spPr>
        <p:txBody>
          <a:bodyPr/>
          <a:lstStyle>
            <a:extLst/>
          </a:lstStyle>
          <a:p>
            <a:fld id="{F432C2F6-BA29-40F4-A161-4B4C84AB6B7C}" type="datetime1">
              <a:rPr lang="ru-RU" smtClean="0"/>
              <a:pPr/>
              <a:t>24.10.2023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42900" y="8741664"/>
            <a:ext cx="2743200" cy="304800"/>
          </a:xfrm>
        </p:spPr>
        <p:txBody>
          <a:bodyPr/>
          <a:lstStyle>
            <a:extLst/>
          </a:lstStyle>
          <a:p>
            <a:r>
              <a:rPr lang="ru-RU" smtClean="0"/>
              <a:t>МКУ ОУФ – ФО администрации Парабельского района Томской области  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690872" y="8737600"/>
            <a:ext cx="441252" cy="3048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80DBC1-3D4F-4CE6-8EFF-EAA6CD27FFAD}" type="datetime1">
              <a:rPr lang="ru-RU" smtClean="0"/>
              <a:pPr/>
              <a:t>24.10.2023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МКУ ОУФ – ФО администрации Парабельского района Томской области  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0100" y="3762451"/>
            <a:ext cx="4691616" cy="1816100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0100" y="2540002"/>
            <a:ext cx="4691616" cy="991343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543179" y="8742413"/>
            <a:ext cx="1501848" cy="302536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0C671D1-FAB5-48D2-B27B-924A20FA0A04}" type="datetime1">
              <a:rPr lang="ru-RU" smtClean="0"/>
              <a:pPr/>
              <a:t>24.10.2023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301519" y="8742413"/>
            <a:ext cx="2171700" cy="3048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ru-RU" smtClean="0"/>
              <a:t>МКУ ОУФ – ФО администрации Парабельского района Томской области  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050464" y="8740149"/>
            <a:ext cx="441252" cy="3048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426720"/>
            <a:ext cx="5431536" cy="1524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2"/>
            <a:ext cx="2640330" cy="6034617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134106" y="2133602"/>
            <a:ext cx="2640330" cy="6034617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F452F6-38C7-401B-9FAD-577EF60E3EED}" type="datetime1">
              <a:rPr lang="ru-RU" smtClean="0"/>
              <a:pPr/>
              <a:t>24.10.2023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МКУ ОУФ – ФО администрации Парабельского района Томской области  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426720"/>
            <a:ext cx="5431536" cy="1524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7823200"/>
            <a:ext cx="2640330" cy="6096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3134106" y="7823200"/>
            <a:ext cx="2640330" cy="6096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42900" y="2282453"/>
            <a:ext cx="2640330" cy="5486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134106" y="2282453"/>
            <a:ext cx="2640330" cy="5486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D199FB-7369-494B-9729-115E89FE85E3}" type="datetime1">
              <a:rPr lang="ru-RU" smtClean="0"/>
              <a:pPr/>
              <a:t>24.10.2023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МКУ ОУФ – ФО администрации Парабельского района Томской области  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426720"/>
            <a:ext cx="5431536" cy="1524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62BCB1-C140-486D-BE09-351654FA00E0}" type="datetime1">
              <a:rPr lang="ru-RU" smtClean="0"/>
              <a:pPr/>
              <a:t>24.10.2023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МКУ ОУФ – ФО администрации Парабельского района Томской области  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D726307-18EA-4E4D-84C2-8725BE71668B}" type="datetime1">
              <a:rPr lang="ru-RU" smtClean="0"/>
              <a:pPr/>
              <a:t>24.10.2023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ru-RU" smtClean="0"/>
              <a:t>МКУ ОУФ – ФО администрации Парабельского района Томской области 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04800"/>
            <a:ext cx="4423410" cy="156464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42900" y="1996556"/>
            <a:ext cx="4423410" cy="803349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" y="2844801"/>
            <a:ext cx="5429250" cy="582900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B3C2B2-2271-476F-96D2-D9A5D96BAFBD}" type="datetime1">
              <a:rPr lang="ru-RU" smtClean="0"/>
              <a:pPr/>
              <a:t>24.10.2023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МКУ ОУФ – ФО администрации Парабельского района Томской области  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448478" y="1339559"/>
            <a:ext cx="3239645" cy="575009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447531" y="1331757"/>
            <a:ext cx="3239645" cy="575009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41823" y="1524000"/>
            <a:ext cx="2571750" cy="27432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041823" y="4378179"/>
            <a:ext cx="2571750" cy="256032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028859-032A-4E92-8C35-E8AAE8E22145}" type="datetime1">
              <a:rPr lang="ru-RU" smtClean="0"/>
              <a:pPr/>
              <a:t>24.10.2023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МКУ ОУФ – ФО администрации Парабельского района Томской области  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497761" y="1388003"/>
            <a:ext cx="3154680" cy="560832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6115050" y="0"/>
            <a:ext cx="742950" cy="9144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42900" y="426720"/>
            <a:ext cx="5429250" cy="1524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342900" y="2145888"/>
            <a:ext cx="5429250" cy="646176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3184452" y="8743928"/>
            <a:ext cx="1501848" cy="302536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09F27803-AD51-4F1F-A4C7-03B38C08E342}" type="datetime1">
              <a:rPr lang="ru-RU" smtClean="0"/>
              <a:pPr/>
              <a:t>24.10.2023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342900" y="8743928"/>
            <a:ext cx="2743200" cy="3048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r>
              <a:rPr lang="ru-RU" smtClean="0"/>
              <a:t>МКУ ОУФ – ФО администрации Парабельского района Томской области  </a:t>
            </a:r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4688586" y="8741664"/>
            <a:ext cx="441252" cy="3048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88841" y="3563888"/>
            <a:ext cx="4869160" cy="1872208"/>
          </a:xfrm>
        </p:spPr>
        <p:txBody>
          <a:bodyPr>
            <a:noAutofit/>
          </a:bodyPr>
          <a:lstStyle/>
          <a:p>
            <a:pPr algn="ctr"/>
            <a:r>
              <a:rPr lang="ru-RU" sz="34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</a:rPr>
              <a:t/>
            </a:r>
            <a:br>
              <a:rPr lang="ru-RU" sz="34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</a:rPr>
            </a:br>
            <a:r>
              <a:rPr lang="ru-RU" sz="3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mbria" pitchFamily="18" charset="0"/>
                <a:ea typeface="Cambria" pitchFamily="18" charset="0"/>
              </a:rPr>
              <a:t/>
            </a:r>
            <a:br>
              <a:rPr lang="ru-RU" sz="3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mbria" pitchFamily="18" charset="0"/>
                <a:ea typeface="Cambria" pitchFamily="18" charset="0"/>
              </a:rPr>
            </a:br>
            <a:r>
              <a:rPr lang="ru-RU" sz="3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mbria" pitchFamily="18" charset="0"/>
                <a:ea typeface="Cambria" pitchFamily="18" charset="0"/>
              </a:rPr>
              <a:t/>
            </a:r>
            <a:br>
              <a:rPr lang="ru-RU" sz="3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mbria" pitchFamily="18" charset="0"/>
                <a:ea typeface="Cambria" pitchFamily="18" charset="0"/>
              </a:rPr>
            </a:br>
            <a:r>
              <a:rPr lang="ru-RU" sz="3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mbria" pitchFamily="18" charset="0"/>
                <a:ea typeface="Cambria" pitchFamily="18" charset="0"/>
              </a:rPr>
              <a:t/>
            </a:r>
            <a:br>
              <a:rPr lang="ru-RU" sz="3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mbria" pitchFamily="18" charset="0"/>
                <a:ea typeface="Cambria" pitchFamily="18" charset="0"/>
              </a:rPr>
            </a:br>
            <a:r>
              <a:rPr lang="ru-RU" sz="3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mbria" pitchFamily="18" charset="0"/>
                <a:ea typeface="Cambria" pitchFamily="18" charset="0"/>
              </a:rPr>
              <a:t/>
            </a:r>
            <a:br>
              <a:rPr lang="ru-RU" sz="3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mbria" pitchFamily="18" charset="0"/>
                <a:ea typeface="Cambria" pitchFamily="18" charset="0"/>
              </a:rPr>
            </a:br>
            <a:r>
              <a:rPr lang="ru-RU" sz="3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mbria" pitchFamily="18" charset="0"/>
                <a:ea typeface="Cambria" pitchFamily="18" charset="0"/>
              </a:rPr>
              <a:t/>
            </a:r>
            <a:br>
              <a:rPr lang="ru-RU" sz="3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mbria" pitchFamily="18" charset="0"/>
                <a:ea typeface="Cambria" pitchFamily="18" charset="0"/>
              </a:rPr>
            </a:br>
            <a:r>
              <a:rPr lang="ru-RU" sz="3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mbria" pitchFamily="18" charset="0"/>
                <a:ea typeface="Cambria" pitchFamily="18" charset="0"/>
              </a:rPr>
              <a:t/>
            </a:r>
            <a:br>
              <a:rPr lang="ru-RU" sz="3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mbria" pitchFamily="18" charset="0"/>
                <a:ea typeface="Cambria" pitchFamily="18" charset="0"/>
              </a:rPr>
            </a:br>
            <a:r>
              <a:rPr lang="ru-RU" sz="3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mbria" pitchFamily="18" charset="0"/>
                <a:ea typeface="Cambria" pitchFamily="18" charset="0"/>
              </a:rPr>
              <a:t/>
            </a:r>
            <a:br>
              <a:rPr lang="ru-RU" sz="3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mbria" pitchFamily="18" charset="0"/>
                <a:ea typeface="Cambria" pitchFamily="18" charset="0"/>
              </a:rPr>
            </a:br>
            <a:r>
              <a:rPr lang="ru-RU" sz="3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mbria" pitchFamily="18" charset="0"/>
                <a:ea typeface="Cambria" pitchFamily="18" charset="0"/>
              </a:rPr>
              <a:t/>
            </a:r>
            <a:br>
              <a:rPr lang="ru-RU" sz="3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mbria" pitchFamily="18" charset="0"/>
                <a:ea typeface="Cambria" pitchFamily="18" charset="0"/>
              </a:rPr>
            </a:br>
            <a:r>
              <a:rPr lang="ru-RU" sz="3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itchFamily="34" charset="0"/>
                <a:ea typeface="Cambria" pitchFamily="18" charset="0"/>
                <a:cs typeface="Arial" pitchFamily="34" charset="0"/>
              </a:rPr>
              <a:t>Бюджет для граждан</a:t>
            </a:r>
            <a:r>
              <a:rPr lang="ru-RU" sz="22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</a:rPr>
              <a:t/>
            </a:r>
            <a:br>
              <a:rPr lang="ru-RU" sz="22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</a:rPr>
            </a:br>
            <a:r>
              <a:rPr lang="ru-RU" sz="22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mbria" pitchFamily="18" charset="0"/>
                <a:ea typeface="Cambria" pitchFamily="18" charset="0"/>
              </a:rPr>
              <a:t/>
            </a:r>
            <a:br>
              <a:rPr lang="ru-RU" sz="22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mbria" pitchFamily="18" charset="0"/>
                <a:ea typeface="Cambria" pitchFamily="18" charset="0"/>
              </a:rPr>
            </a:br>
            <a:r>
              <a:rPr lang="ru-RU" sz="20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на основе проекта решения о бюджете муниципального образования «Парабельский район» на </a:t>
            </a:r>
            <a:r>
              <a:rPr lang="ru-RU" sz="24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2024</a:t>
            </a:r>
            <a:r>
              <a:rPr lang="ru-RU" sz="20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 год и плановый период </a:t>
            </a:r>
            <a:r>
              <a:rPr lang="ru-RU" sz="24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2025</a:t>
            </a:r>
            <a:r>
              <a:rPr lang="ru-RU" sz="20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 и </a:t>
            </a:r>
            <a:r>
              <a:rPr lang="ru-RU" sz="24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2026</a:t>
            </a:r>
            <a:r>
              <a:rPr lang="ru-RU" sz="20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 годов</a:t>
            </a:r>
            <a:r>
              <a:rPr lang="uk-UA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Cambria" pitchFamily="18" charset="0"/>
                <a:ea typeface="Cambria" pitchFamily="18" charset="0"/>
              </a:rPr>
              <a:t/>
            </a:r>
            <a:br>
              <a:rPr lang="uk-UA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Cambria" pitchFamily="18" charset="0"/>
                <a:ea typeface="Cambria" pitchFamily="18" charset="0"/>
              </a:rPr>
            </a:br>
            <a:r>
              <a:rPr lang="uk-UA" sz="18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Cambria" pitchFamily="18" charset="0"/>
                <a:ea typeface="Cambria" pitchFamily="18" charset="0"/>
              </a:rPr>
              <a:t/>
            </a:r>
            <a:br>
              <a:rPr lang="uk-UA" sz="18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Cambria" pitchFamily="18" charset="0"/>
                <a:ea typeface="Cambria" pitchFamily="18" charset="0"/>
              </a:rPr>
            </a:br>
            <a:r>
              <a:rPr lang="uk-UA" sz="18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Cambria" pitchFamily="18" charset="0"/>
                <a:ea typeface="Cambria" pitchFamily="18" charset="0"/>
              </a:rPr>
              <a:t/>
            </a:r>
            <a:br>
              <a:rPr lang="uk-UA" sz="18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Cambria" pitchFamily="18" charset="0"/>
                <a:ea typeface="Cambria" pitchFamily="18" charset="0"/>
              </a:rPr>
            </a:br>
            <a:endParaRPr lang="ru-RU" sz="1800" dirty="0">
              <a:solidFill>
                <a:schemeClr val="accent1">
                  <a:lumMod val="40000"/>
                  <a:lumOff val="60000"/>
                </a:schemeClr>
              </a:solidFill>
              <a:effectLst/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32856" y="251520"/>
            <a:ext cx="4248472" cy="720080"/>
          </a:xfrm>
        </p:spPr>
        <p:txBody>
          <a:bodyPr>
            <a:normAutofit lnSpcReduction="10000"/>
          </a:bodyPr>
          <a:lstStyle/>
          <a:p>
            <a:pPr marL="623888" algn="ctr">
              <a:spcBef>
                <a:spcPts val="0"/>
              </a:spcBef>
            </a:pPr>
            <a:r>
              <a:rPr lang="ru-RU" sz="1600" b="1" dirty="0" smtClean="0">
                <a:solidFill>
                  <a:srgbClr val="FFFF00"/>
                </a:solidFill>
                <a:latin typeface="Cambria" pitchFamily="18" charset="0"/>
                <a:ea typeface="Cambria" pitchFamily="18" charset="0"/>
                <a:cs typeface="Calibri" pitchFamily="34" charset="0"/>
              </a:rPr>
              <a:t>МКУ ОУФ – ФО администрации Парабельского района </a:t>
            </a:r>
          </a:p>
          <a:p>
            <a:pPr marL="623888" algn="ctr">
              <a:spcBef>
                <a:spcPts val="0"/>
              </a:spcBef>
            </a:pPr>
            <a:r>
              <a:rPr lang="ru-RU" sz="1600" b="1" dirty="0" smtClean="0">
                <a:solidFill>
                  <a:srgbClr val="FFFF00"/>
                </a:solidFill>
                <a:latin typeface="Cambria" pitchFamily="18" charset="0"/>
                <a:ea typeface="Cambria" pitchFamily="18" charset="0"/>
                <a:cs typeface="Calibri" pitchFamily="34" charset="0"/>
              </a:rPr>
              <a:t>Томской области </a:t>
            </a:r>
          </a:p>
          <a:p>
            <a:pPr marL="623888" algn="l">
              <a:spcBef>
                <a:spcPts val="0"/>
              </a:spcBef>
            </a:pPr>
            <a:endParaRPr lang="ru-RU" sz="1600" b="1" u="sng" dirty="0" smtClean="0">
              <a:solidFill>
                <a:schemeClr val="bg1">
                  <a:lumMod val="75000"/>
                  <a:lumOff val="25000"/>
                </a:schemeClr>
              </a:solidFill>
              <a:latin typeface="Cambria" pitchFamily="18" charset="0"/>
              <a:ea typeface="Cambria" pitchFamily="18" charset="0"/>
              <a:cs typeface="Calibri" pitchFamily="34" charset="0"/>
            </a:endParaRPr>
          </a:p>
          <a:p>
            <a:pPr marL="623888" algn="l">
              <a:spcBef>
                <a:spcPts val="0"/>
              </a:spcBef>
            </a:pPr>
            <a:endParaRPr lang="ru-RU" sz="1600" b="1" u="sng" dirty="0">
              <a:solidFill>
                <a:schemeClr val="bg1">
                  <a:lumMod val="75000"/>
                  <a:lumOff val="25000"/>
                </a:schemeClr>
              </a:solidFill>
              <a:latin typeface="Cambria" pitchFamily="18" charset="0"/>
              <a:ea typeface="Cambria" pitchFamily="18" charset="0"/>
              <a:cs typeface="Calibri" pitchFamily="34" charset="0"/>
            </a:endParaRPr>
          </a:p>
        </p:txBody>
      </p:sp>
      <p:pic>
        <p:nvPicPr>
          <p:cNvPr id="13314" name="Picture 2" descr="D:\Users\Goncharova\Desktop\Без назван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81" y="179512"/>
            <a:ext cx="864097" cy="1080120"/>
          </a:xfrm>
          <a:prstGeom prst="rect">
            <a:avLst/>
          </a:prstGeom>
          <a:noFill/>
        </p:spPr>
      </p:pic>
      <p:pic>
        <p:nvPicPr>
          <p:cNvPr id="13313" name="Picture 1" descr="D:\Users\Goncharova\Desktop\IMG_92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2656" y="4932040"/>
            <a:ext cx="3131840" cy="1944216"/>
          </a:xfrm>
          <a:prstGeom prst="rect">
            <a:avLst/>
          </a:prstGeom>
          <a:noFill/>
        </p:spPr>
      </p:pic>
      <p:pic>
        <p:nvPicPr>
          <p:cNvPr id="13315" name="Picture 3" descr="D:\Users\Goncharova\Desktop\29_Parabel_sovremennay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4985" y="6444208"/>
            <a:ext cx="3158287" cy="187220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780928" y="8388425"/>
            <a:ext cx="1196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Парабель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2023 год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107504"/>
            <a:ext cx="5429250" cy="360040"/>
          </a:xfrm>
        </p:spPr>
        <p:txBody>
          <a:bodyPr>
            <a:normAutofit/>
          </a:bodyPr>
          <a:lstStyle/>
          <a:p>
            <a:pPr algn="ctr"/>
            <a:r>
              <a:rPr lang="ru-RU" sz="1800" i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Расходы бюджета</a:t>
            </a:r>
            <a:endParaRPr lang="ru-RU" sz="1800" i="1" u="sng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332656" y="2339752"/>
          <a:ext cx="5429250" cy="63396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48680" y="1043608"/>
            <a:ext cx="1847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000" dirty="0"/>
          </a:p>
        </p:txBody>
      </p:sp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476672" y="566483"/>
            <a:ext cx="530120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1400" b="1" dirty="0" err="1" smtClean="0">
                <a:solidFill>
                  <a:srgbClr val="002060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В</a:t>
            </a:r>
            <a:r>
              <a:rPr kumimoji="0" lang="uk-UA" sz="1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mbria" pitchFamily="18" charset="0"/>
                <a:cs typeface="Times New Roman" pitchFamily="18" charset="0"/>
              </a:rPr>
              <a:t>ыплачиваемые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uk-UA" sz="1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mbria" pitchFamily="18" charset="0"/>
                <a:cs typeface="Times New Roman" pitchFamily="18" charset="0"/>
              </a:rPr>
              <a:t>из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uk-UA" sz="1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mbria" pitchFamily="18" charset="0"/>
                <a:cs typeface="Times New Roman" pitchFamily="18" charset="0"/>
              </a:rPr>
              <a:t>бюджета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uk-UA" sz="1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mbria" pitchFamily="18" charset="0"/>
                <a:cs typeface="Times New Roman" pitchFamily="18" charset="0"/>
              </a:rPr>
              <a:t>денежные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uk-UA" sz="1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mbria" pitchFamily="18" charset="0"/>
                <a:cs typeface="Times New Roman" pitchFamily="18" charset="0"/>
              </a:rPr>
              <a:t>средства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mbria" pitchFamily="18" charset="0"/>
                <a:cs typeface="Times New Roman" pitchFamily="18" charset="0"/>
              </a:rPr>
              <a:t>, </a:t>
            </a:r>
            <a:r>
              <a:rPr kumimoji="0" lang="uk-UA" sz="1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mbria" pitchFamily="18" charset="0"/>
                <a:cs typeface="Times New Roman" pitchFamily="18" charset="0"/>
              </a:rPr>
              <a:t>направленные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mbria" pitchFamily="18" charset="0"/>
                <a:cs typeface="Times New Roman" pitchFamily="18" charset="0"/>
              </a:rPr>
              <a:t> на </a:t>
            </a:r>
            <a:r>
              <a:rPr kumimoji="0" lang="uk-UA" sz="1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mbria" pitchFamily="18" charset="0"/>
                <a:cs typeface="Times New Roman" pitchFamily="18" charset="0"/>
              </a:rPr>
              <a:t>финансовое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uk-UA" sz="1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mbria" pitchFamily="18" charset="0"/>
                <a:cs typeface="Times New Roman" pitchFamily="18" charset="0"/>
              </a:rPr>
              <a:t>обеспечение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mbria" pitchFamily="18" charset="0"/>
                <a:cs typeface="Times New Roman" pitchFamily="18" charset="0"/>
              </a:rPr>
              <a:t> задач и </a:t>
            </a:r>
            <a:r>
              <a:rPr kumimoji="0" lang="uk-UA" sz="1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mbria" pitchFamily="18" charset="0"/>
                <a:cs typeface="Times New Roman" pitchFamily="18" charset="0"/>
              </a:rPr>
              <a:t>функций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uk-UA" sz="1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mbria" pitchFamily="18" charset="0"/>
                <a:cs typeface="Times New Roman" pitchFamily="18" charset="0"/>
              </a:rPr>
              <a:t>государства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mbria" pitchFamily="18" charset="0"/>
                <a:cs typeface="Times New Roman" pitchFamily="18" charset="0"/>
              </a:rPr>
              <a:t> и </a:t>
            </a:r>
            <a:r>
              <a:rPr kumimoji="0" lang="uk-UA" sz="1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mbria" pitchFamily="18" charset="0"/>
                <a:cs typeface="Times New Roman" pitchFamily="18" charset="0"/>
              </a:rPr>
              <a:t>местного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uk-UA" sz="1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mbria" pitchFamily="18" charset="0"/>
                <a:cs typeface="Times New Roman" pitchFamily="18" charset="0"/>
              </a:rPr>
              <a:t>самоуправления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mbria" pitchFamily="18" charset="0"/>
                <a:cs typeface="Times New Roman" pitchFamily="18" charset="0"/>
              </a:rPr>
              <a:t> (за </a:t>
            </a:r>
            <a:r>
              <a:rPr kumimoji="0" lang="uk-UA" sz="1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mbria" pitchFamily="18" charset="0"/>
                <a:cs typeface="Times New Roman" pitchFamily="18" charset="0"/>
              </a:rPr>
              <a:t>исключением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uk-UA" sz="1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mbria" pitchFamily="18" charset="0"/>
                <a:cs typeface="Times New Roman" pitchFamily="18" charset="0"/>
              </a:rPr>
              <a:t>средств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mbria" pitchFamily="18" charset="0"/>
                <a:cs typeface="Times New Roman" pitchFamily="18" charset="0"/>
              </a:rPr>
              <a:t>, </a:t>
            </a:r>
            <a:r>
              <a:rPr kumimoji="0" lang="uk-UA" sz="1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mbria" pitchFamily="18" charset="0"/>
                <a:cs typeface="Times New Roman" pitchFamily="18" charset="0"/>
              </a:rPr>
              <a:t>являющихся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uk-UA" sz="1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mbria" pitchFamily="18" charset="0"/>
                <a:cs typeface="Times New Roman" pitchFamily="18" charset="0"/>
              </a:rPr>
              <a:t>источниками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uk-UA" sz="1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mbria" pitchFamily="18" charset="0"/>
                <a:cs typeface="Times New Roman" pitchFamily="18" charset="0"/>
              </a:rPr>
              <a:t>финансирования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uk-UA" sz="1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mbria" pitchFamily="18" charset="0"/>
                <a:cs typeface="Times New Roman" pitchFamily="18" charset="0"/>
              </a:rPr>
              <a:t>дефицита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uk-UA" sz="1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mbria" pitchFamily="18" charset="0"/>
                <a:cs typeface="Times New Roman" pitchFamily="18" charset="0"/>
              </a:rPr>
              <a:t>бюджета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mbria" pitchFamily="18" charset="0"/>
                <a:cs typeface="Times New Roman" pitchFamily="18" charset="0"/>
              </a:rPr>
              <a:t>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4704" y="1763688"/>
            <a:ext cx="4431021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Классификация расходов по признакам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764705" y="6804248"/>
            <a:ext cx="47525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/>
              <a:t>Классификация расходов отражает показатели реализации муниципальных программ в разрезе подпрограмм и основных мероприятий</a:t>
            </a:r>
            <a:endParaRPr lang="ru-RU" sz="1400" dirty="0" smtClean="0"/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764704" y="4788024"/>
            <a:ext cx="460851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1400" b="1" dirty="0" smtClean="0"/>
              <a:t>Классификация отражает направление средств бюджета на выполнение основных функций государства (раздел/подраздел - целевые статьи-виды расходов)</a:t>
            </a:r>
            <a:endParaRPr lang="ru-RU" sz="1400" dirty="0" smtClean="0"/>
          </a:p>
          <a:p>
            <a:endParaRPr lang="ru-RU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764704" y="2915816"/>
            <a:ext cx="460851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1400" b="1" dirty="0" smtClean="0"/>
              <a:t>Классификация связана со структурой управления, она отображает группировку учреждений, получающих бюджетные средства (главные распорядители средств бюджета)</a:t>
            </a:r>
            <a:endParaRPr lang="ru-RU" sz="2600" dirty="0" smtClean="0"/>
          </a:p>
          <a:p>
            <a:pPr algn="just"/>
            <a:endParaRPr lang="ru-RU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836712" y="8388424"/>
            <a:ext cx="46985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latin typeface="Cambria" pitchFamily="18" charset="0"/>
                <a:ea typeface="Cambria" pitchFamily="18" charset="0"/>
              </a:rPr>
              <a:t>МКУ ОУФ – ФО администрации Парабельского района Томской области</a:t>
            </a:r>
            <a:endParaRPr lang="ru-RU" sz="1000" dirty="0" smtClean="0"/>
          </a:p>
          <a:p>
            <a:endParaRPr lang="ru-RU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179512"/>
            <a:ext cx="5429250" cy="1771208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1600" i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Основные параметры бюджета муниципального образования «Парабельский район» </a:t>
            </a:r>
            <a:r>
              <a:rPr lang="ru-RU" sz="1600" i="1" u="sng" dirty="0" smtClean="0">
                <a:solidFill>
                  <a:schemeClr val="tx2">
                    <a:lumMod val="75000"/>
                  </a:schemeClr>
                </a:solidFill>
              </a:rPr>
              <a:t>на 2024 год и плановый период 2025 и 2026 годов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i="1" u="sng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188640" y="1763688"/>
            <a:ext cx="2304256" cy="914400"/>
          </a:xfrm>
          <a:prstGeom prst="ellipse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ДОХОДЫ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573016" y="1763688"/>
            <a:ext cx="2304256" cy="914400"/>
          </a:xfrm>
          <a:prstGeom prst="ellipse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РАСХОДЫ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11" name="Содержимое 10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13868" r="11685" b="51019"/>
          <a:stretch/>
        </p:blipFill>
        <p:spPr bwMode="auto">
          <a:xfrm>
            <a:off x="0" y="2699792"/>
            <a:ext cx="6093296" cy="30243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564904" y="1979712"/>
            <a:ext cx="9012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/>
              <a:t>тысяч</a:t>
            </a:r>
          </a:p>
          <a:p>
            <a:pPr algn="ctr"/>
            <a:r>
              <a:rPr lang="ru-RU" sz="1600" b="1" dirty="0" smtClean="0"/>
              <a:t>рублей</a:t>
            </a:r>
            <a:endParaRPr lang="ru-RU" sz="1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564904" y="2915816"/>
            <a:ext cx="1008112" cy="40011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2024 г.</a:t>
            </a:r>
            <a:endParaRPr lang="ru-RU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2564904" y="3995936"/>
            <a:ext cx="1005403" cy="40011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000" dirty="0" smtClean="0"/>
              <a:t>2025 г.</a:t>
            </a:r>
            <a:endParaRPr lang="ru-RU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2564904" y="5076056"/>
            <a:ext cx="1005403" cy="40011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000" dirty="0" smtClean="0"/>
              <a:t>2026 г.</a:t>
            </a:r>
            <a:endParaRPr lang="ru-RU" sz="2000" dirty="0"/>
          </a:p>
        </p:txBody>
      </p:sp>
      <p:pic>
        <p:nvPicPr>
          <p:cNvPr id="44034" name="Picture 2" descr="D:\Users\Goncharova\Desktop\Баланс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0848" y="6804248"/>
            <a:ext cx="1944216" cy="1512168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620688" y="8604448"/>
            <a:ext cx="4968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Cambria" pitchFamily="18" charset="0"/>
                <a:ea typeface="Cambria" pitchFamily="18" charset="0"/>
              </a:rPr>
              <a:t>МКУ ОУФ – ФО администрации Парабельского района Томской области</a:t>
            </a:r>
          </a:p>
          <a:p>
            <a:endParaRPr lang="ru-RU" sz="1000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6084168"/>
            <a:ext cx="2060848" cy="179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200" b="1" dirty="0" smtClean="0">
                <a:solidFill>
                  <a:srgbClr val="C00000"/>
                </a:solidFill>
                <a:latin typeface="Cambria"/>
                <a:ea typeface="Calibri"/>
                <a:cs typeface="Times New Roman"/>
              </a:rPr>
              <a:t>Основным принципом формирования бюджета является его </a:t>
            </a:r>
            <a:r>
              <a:rPr lang="ru-RU" sz="1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Calibri"/>
                <a:cs typeface="Times New Roman"/>
              </a:rPr>
              <a:t>сбалансированность</a:t>
            </a:r>
            <a:r>
              <a:rPr lang="ru-RU" sz="1200" b="1" dirty="0" smtClean="0">
                <a:solidFill>
                  <a:srgbClr val="C00000"/>
                </a:solidFill>
                <a:latin typeface="Cambria"/>
                <a:ea typeface="Calibri"/>
                <a:cs typeface="Times New Roman"/>
              </a:rPr>
              <a:t> – расходные обязательства должны быть обеспечены доходными источниками</a:t>
            </a:r>
            <a:endParaRPr lang="ru-RU" sz="1200" dirty="0">
              <a:solidFill>
                <a:srgbClr val="C0000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33056" y="6084168"/>
            <a:ext cx="22768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Бюджет муниципального образования «Парабельский район» на 2024 год и плановый период является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БЕЗДЕФИЦИТНЫМ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</a:p>
          <a:p>
            <a:pPr algn="ctr"/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ru-RU" sz="1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иными словами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СБАЛАНСИРОВАННЫМ</a:t>
            </a:r>
            <a:endParaRPr lang="ru-RU" sz="1200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476672" y="3059832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885 856,2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8680" y="3995936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871 216,8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8680" y="4860032"/>
            <a:ext cx="1525998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871 564,1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012150" y="3059832"/>
            <a:ext cx="1468672" cy="40011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885 856,2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012150" y="3995936"/>
            <a:ext cx="1468672" cy="40011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871 216,8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012150" y="4860032"/>
            <a:ext cx="1468672" cy="40011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871 564,1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656" y="0"/>
            <a:ext cx="5429250" cy="97160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1400" i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Основные параметры бюджета муниципального образования «Парабельский район» </a:t>
            </a:r>
            <a:r>
              <a:rPr lang="ru-RU" sz="1400" i="1" u="sng" dirty="0" smtClean="0">
                <a:solidFill>
                  <a:schemeClr val="bg2">
                    <a:lumMod val="50000"/>
                  </a:schemeClr>
                </a:solidFill>
              </a:rPr>
              <a:t>на 2024 год и плановый период 2025 и 2026 годов</a:t>
            </a:r>
            <a:endParaRPr lang="ru-RU" sz="1400" i="1" u="sng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116632" y="1043608"/>
          <a:ext cx="5904656" cy="2922384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656184"/>
                <a:gridCol w="1152128"/>
                <a:gridCol w="1008112"/>
                <a:gridCol w="1008112"/>
                <a:gridCol w="10801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Наименование</a:t>
                      </a:r>
                      <a:r>
                        <a:rPr lang="ru-RU" sz="1200" b="1" baseline="0" dirty="0" smtClean="0"/>
                        <a:t> показателей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Ожидаемое исполнение</a:t>
                      </a:r>
                      <a:r>
                        <a:rPr lang="ru-RU" sz="1200" b="1" baseline="0" dirty="0" smtClean="0"/>
                        <a:t> 2023 года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Проект на 2024 год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Проект на 2025 год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Проект на 2026 год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96024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/>
                        <a:t>Доходы, всего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1 130 621,6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885 856,2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871 216,8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871 564,1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296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в</a:t>
                      </a:r>
                      <a:r>
                        <a:rPr lang="ru-RU" sz="1000" baseline="0" dirty="0" smtClean="0"/>
                        <a:t> том числе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592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Налоговые и неналоговые доходы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277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117,2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305 725,0</a:t>
                      </a:r>
                      <a:endParaRPr lang="ru-RU" sz="12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324 639,9</a:t>
                      </a:r>
                      <a:endParaRPr lang="ru-RU" sz="12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345 693,6</a:t>
                      </a:r>
                      <a:endParaRPr lang="ru-RU" sz="12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Безвозмездные</a:t>
                      </a:r>
                      <a:r>
                        <a:rPr lang="ru-RU" sz="1000" baseline="0" dirty="0" smtClean="0"/>
                        <a:t> поступления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853 504,4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580 131,2</a:t>
                      </a:r>
                      <a:endParaRPr lang="ru-RU" sz="12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546 576,9</a:t>
                      </a:r>
                      <a:endParaRPr lang="ru-RU" sz="12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525 870,5</a:t>
                      </a:r>
                      <a:endParaRPr lang="ru-RU" sz="12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Расходы,</a:t>
                      </a:r>
                      <a:r>
                        <a:rPr lang="ru-RU" sz="1200" b="1" baseline="0" dirty="0" smtClean="0"/>
                        <a:t> всего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Дефицит (-),</a:t>
                      </a:r>
                    </a:p>
                    <a:p>
                      <a:r>
                        <a:rPr lang="ru-RU" sz="1200" b="1" dirty="0" smtClean="0"/>
                        <a:t>профицит (+)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" name="Рисунок 8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17885" r="15493" b="2198"/>
          <a:stretch/>
        </p:blipFill>
        <p:spPr bwMode="auto">
          <a:xfrm>
            <a:off x="0" y="3347864"/>
            <a:ext cx="6336704" cy="52565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36712" y="4211960"/>
            <a:ext cx="489654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 smtClean="0"/>
              <a:t> </a:t>
            </a:r>
          </a:p>
          <a:p>
            <a:pPr algn="just"/>
            <a:r>
              <a:rPr lang="ru-RU" sz="1000" b="1" dirty="0" smtClean="0"/>
              <a:t>Расчет объема доходов осуществлен на основе предложений главных администраторов доходов бюджетов бюджетной системы Российской Федерации, отчетов налоговой службы о налоговой базе, оценки поступлений доходов в 2023 году и индекса потребительских цен (на 2024 год – 104,9%;  на 2025 год – 104,0%;  на 2026 год – 104,0%).</a:t>
            </a:r>
          </a:p>
          <a:p>
            <a:pPr algn="just"/>
            <a:endParaRPr lang="ru-RU" sz="1000" dirty="0"/>
          </a:p>
        </p:txBody>
      </p:sp>
      <p:sp>
        <p:nvSpPr>
          <p:cNvPr id="11" name="TextBox 10"/>
          <p:cNvSpPr txBox="1"/>
          <p:nvPr/>
        </p:nvSpPr>
        <p:spPr>
          <a:xfrm>
            <a:off x="836712" y="5796136"/>
            <a:ext cx="48245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1000" b="1" dirty="0" err="1" smtClean="0"/>
              <a:t>Объемы</a:t>
            </a:r>
            <a:r>
              <a:rPr lang="uk-UA" sz="1000" b="1" dirty="0" smtClean="0"/>
              <a:t> </a:t>
            </a:r>
            <a:r>
              <a:rPr lang="uk-UA" sz="1000" b="1" dirty="0" err="1" smtClean="0"/>
              <a:t>нецелевой</a:t>
            </a:r>
            <a:r>
              <a:rPr lang="uk-UA" sz="1000" b="1" dirty="0" smtClean="0"/>
              <a:t> </a:t>
            </a:r>
            <a:r>
              <a:rPr lang="uk-UA" sz="1000" b="1" dirty="0" err="1" smtClean="0"/>
              <a:t>финансовой</a:t>
            </a:r>
            <a:r>
              <a:rPr lang="uk-UA" sz="1000" b="1" dirty="0" smtClean="0"/>
              <a:t> </a:t>
            </a:r>
            <a:r>
              <a:rPr lang="uk-UA" sz="1000" b="1" dirty="0" err="1" smtClean="0"/>
              <a:t>помощи</a:t>
            </a:r>
            <a:r>
              <a:rPr lang="uk-UA" sz="1000" b="1" dirty="0" smtClean="0"/>
              <a:t> </a:t>
            </a:r>
            <a:r>
              <a:rPr lang="uk-UA" sz="1000" b="1" dirty="0" err="1" smtClean="0"/>
              <a:t>из</a:t>
            </a:r>
            <a:r>
              <a:rPr lang="uk-UA" sz="1000" b="1" dirty="0" smtClean="0"/>
              <a:t> </a:t>
            </a:r>
            <a:r>
              <a:rPr lang="uk-UA" sz="1000" b="1" dirty="0" err="1" smtClean="0"/>
              <a:t>областного</a:t>
            </a:r>
            <a:r>
              <a:rPr lang="uk-UA" sz="1000" b="1" dirty="0" smtClean="0"/>
              <a:t> </a:t>
            </a:r>
            <a:r>
              <a:rPr lang="uk-UA" sz="1000" b="1" dirty="0" err="1" smtClean="0"/>
              <a:t>бюджета</a:t>
            </a:r>
            <a:r>
              <a:rPr lang="ru-RU" sz="1000" b="1" dirty="0" smtClean="0"/>
              <a:t> состоят из </a:t>
            </a:r>
            <a:r>
              <a:rPr lang="uk-UA" sz="1000" b="1" dirty="0" err="1" smtClean="0"/>
              <a:t>дотаци</a:t>
            </a:r>
            <a:r>
              <a:rPr lang="ru-RU" sz="1000" b="1" dirty="0" smtClean="0"/>
              <a:t>и</a:t>
            </a:r>
            <a:r>
              <a:rPr lang="uk-UA" sz="1000" b="1" dirty="0" smtClean="0"/>
              <a:t> бюджетам </a:t>
            </a:r>
            <a:r>
              <a:rPr lang="uk-UA" sz="1000" b="1" dirty="0" err="1" smtClean="0"/>
              <a:t>муниципальных</a:t>
            </a:r>
            <a:r>
              <a:rPr lang="uk-UA" sz="1000" b="1" dirty="0" smtClean="0"/>
              <a:t> </a:t>
            </a:r>
            <a:r>
              <a:rPr lang="uk-UA" sz="1000" b="1" dirty="0" err="1" smtClean="0"/>
              <a:t>районов</a:t>
            </a:r>
            <a:r>
              <a:rPr lang="uk-UA" sz="1000" b="1" dirty="0" smtClean="0"/>
              <a:t> на </a:t>
            </a:r>
            <a:r>
              <a:rPr lang="uk-UA" sz="1000" b="1" dirty="0" err="1" smtClean="0"/>
              <a:t>выравнивание</a:t>
            </a:r>
            <a:r>
              <a:rPr lang="uk-UA" sz="1000" b="1" dirty="0" smtClean="0"/>
              <a:t> </a:t>
            </a:r>
            <a:r>
              <a:rPr lang="uk-UA" sz="1000" b="1" dirty="0" err="1" smtClean="0"/>
              <a:t>бюджетной</a:t>
            </a:r>
            <a:r>
              <a:rPr lang="uk-UA" sz="1000" b="1" dirty="0" smtClean="0"/>
              <a:t> </a:t>
            </a:r>
            <a:r>
              <a:rPr lang="uk-UA" sz="1000" b="1" dirty="0" err="1" smtClean="0"/>
              <a:t>обеспеченности</a:t>
            </a:r>
            <a:r>
              <a:rPr lang="uk-UA" sz="1000" b="1" dirty="0" smtClean="0"/>
              <a:t>; </a:t>
            </a:r>
            <a:r>
              <a:rPr lang="uk-UA" sz="1000" b="1" dirty="0" err="1" smtClean="0"/>
              <a:t>субвенци</a:t>
            </a:r>
            <a:r>
              <a:rPr lang="ru-RU" sz="1000" b="1" dirty="0" err="1" smtClean="0"/>
              <a:t>й</a:t>
            </a:r>
            <a:r>
              <a:rPr lang="uk-UA" sz="1000" b="1" dirty="0" smtClean="0"/>
              <a:t> на </a:t>
            </a:r>
            <a:r>
              <a:rPr lang="uk-UA" sz="1000" b="1" dirty="0" err="1" smtClean="0"/>
              <a:t>осуществление</a:t>
            </a:r>
            <a:r>
              <a:rPr lang="uk-UA" sz="1000" b="1" dirty="0" smtClean="0"/>
              <a:t> </a:t>
            </a:r>
            <a:r>
              <a:rPr lang="uk-UA" sz="1000" b="1" dirty="0" err="1" smtClean="0"/>
              <a:t>отдельных</a:t>
            </a:r>
            <a:r>
              <a:rPr lang="uk-UA" sz="1000" b="1" dirty="0" smtClean="0"/>
              <a:t> </a:t>
            </a:r>
            <a:r>
              <a:rPr lang="uk-UA" sz="1000" b="1" dirty="0" err="1" smtClean="0"/>
              <a:t>государственных</a:t>
            </a:r>
            <a:r>
              <a:rPr lang="ru-RU" sz="1000" b="1" dirty="0" smtClean="0"/>
              <a:t> полномочий</a:t>
            </a:r>
            <a:r>
              <a:rPr lang="uk-UA" sz="1000" b="1" dirty="0" smtClean="0"/>
              <a:t>; </a:t>
            </a:r>
            <a:r>
              <a:rPr lang="uk-UA" sz="1000" b="1" dirty="0" err="1" smtClean="0"/>
              <a:t>дополнительн</a:t>
            </a:r>
            <a:r>
              <a:rPr lang="ru-RU" sz="1000" b="1" dirty="0" smtClean="0"/>
              <a:t>ого</a:t>
            </a:r>
            <a:r>
              <a:rPr lang="uk-UA" sz="1000" b="1" dirty="0" smtClean="0"/>
              <a:t> норматив</a:t>
            </a:r>
            <a:r>
              <a:rPr lang="ru-RU" sz="1000" b="1" dirty="0" smtClean="0"/>
              <a:t>а </a:t>
            </a:r>
            <a:r>
              <a:rPr lang="uk-UA" sz="1000" b="1" dirty="0" err="1" smtClean="0"/>
              <a:t>отчислений</a:t>
            </a:r>
            <a:r>
              <a:rPr lang="uk-UA" sz="1000" b="1" dirty="0" smtClean="0"/>
              <a:t> в </a:t>
            </a:r>
            <a:r>
              <a:rPr lang="uk-UA" sz="1000" b="1" dirty="0" err="1" smtClean="0"/>
              <a:t>местные</a:t>
            </a:r>
            <a:r>
              <a:rPr lang="uk-UA" sz="1000" b="1" dirty="0" smtClean="0"/>
              <a:t> </a:t>
            </a:r>
            <a:r>
              <a:rPr lang="uk-UA" sz="1000" b="1" dirty="0" err="1" smtClean="0"/>
              <a:t>бюджеты</a:t>
            </a:r>
            <a:r>
              <a:rPr lang="uk-UA" sz="1000" b="1" dirty="0" smtClean="0"/>
              <a:t> от </a:t>
            </a:r>
            <a:r>
              <a:rPr lang="uk-UA" sz="1000" b="1" dirty="0" err="1" smtClean="0"/>
              <a:t>налога</a:t>
            </a:r>
            <a:r>
              <a:rPr lang="uk-UA" sz="1000" b="1" dirty="0" smtClean="0"/>
              <a:t> на </a:t>
            </a:r>
            <a:r>
              <a:rPr lang="uk-UA" sz="1000" b="1" dirty="0" err="1" smtClean="0"/>
              <a:t>доходы</a:t>
            </a:r>
            <a:r>
              <a:rPr lang="uk-UA" sz="1000" b="1" dirty="0" smtClean="0"/>
              <a:t> </a:t>
            </a:r>
            <a:r>
              <a:rPr lang="uk-UA" sz="1000" b="1" dirty="0" err="1" smtClean="0"/>
              <a:t>физических</a:t>
            </a:r>
            <a:r>
              <a:rPr lang="uk-UA" sz="1000" b="1" dirty="0" smtClean="0"/>
              <a:t> </a:t>
            </a:r>
            <a:r>
              <a:rPr lang="uk-UA" sz="1000" b="1" dirty="0" err="1" smtClean="0"/>
              <a:t>лиц</a:t>
            </a:r>
            <a:r>
              <a:rPr lang="ru-RU" sz="1000" b="1" dirty="0" smtClean="0"/>
              <a:t> (</a:t>
            </a:r>
            <a:r>
              <a:rPr lang="uk-UA" sz="1000" b="1" dirty="0" err="1" smtClean="0"/>
              <a:t>взамен</a:t>
            </a:r>
            <a:r>
              <a:rPr lang="uk-UA" sz="1000" b="1" dirty="0" smtClean="0"/>
              <a:t> части </a:t>
            </a:r>
            <a:r>
              <a:rPr lang="uk-UA" sz="1000" b="1" dirty="0" err="1" smtClean="0"/>
              <a:t>дотации</a:t>
            </a:r>
            <a:r>
              <a:rPr lang="uk-UA" sz="1000" b="1" dirty="0" smtClean="0"/>
              <a:t> на </a:t>
            </a:r>
            <a:r>
              <a:rPr lang="uk-UA" sz="1000" b="1" dirty="0" err="1" smtClean="0"/>
              <a:t>выравнивание</a:t>
            </a:r>
            <a:r>
              <a:rPr lang="uk-UA" sz="1000" b="1" dirty="0" smtClean="0"/>
              <a:t> </a:t>
            </a:r>
            <a:r>
              <a:rPr lang="uk-UA" sz="1000" b="1" dirty="0" err="1" smtClean="0"/>
              <a:t>бюджетной</a:t>
            </a:r>
            <a:r>
              <a:rPr lang="uk-UA" sz="1000" b="1" dirty="0" smtClean="0"/>
              <a:t> </a:t>
            </a:r>
            <a:r>
              <a:rPr lang="uk-UA" sz="1000" b="1" dirty="0" err="1" smtClean="0"/>
              <a:t>обеспеченности</a:t>
            </a:r>
            <a:r>
              <a:rPr lang="ru-RU" sz="1000" b="1" dirty="0" smtClean="0"/>
              <a:t>).</a:t>
            </a:r>
            <a:endParaRPr lang="ru-RU" sz="1000" dirty="0"/>
          </a:p>
        </p:txBody>
      </p:sp>
      <p:sp>
        <p:nvSpPr>
          <p:cNvPr id="12" name="TextBox 11"/>
          <p:cNvSpPr txBox="1"/>
          <p:nvPr/>
        </p:nvSpPr>
        <p:spPr>
          <a:xfrm>
            <a:off x="764704" y="6948264"/>
            <a:ext cx="511256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1000" b="1" dirty="0" smtClean="0"/>
              <a:t>В 202</a:t>
            </a:r>
            <a:r>
              <a:rPr lang="ru-RU" sz="1000" b="1" dirty="0" smtClean="0"/>
              <a:t>4</a:t>
            </a:r>
            <a:r>
              <a:rPr lang="uk-UA" sz="1000" b="1" dirty="0" smtClean="0"/>
              <a:t> </a:t>
            </a:r>
            <a:r>
              <a:rPr lang="uk-UA" sz="1000" b="1" dirty="0" err="1" smtClean="0"/>
              <a:t>году</a:t>
            </a:r>
            <a:r>
              <a:rPr lang="uk-UA" sz="1000" b="1" dirty="0" smtClean="0"/>
              <a:t> и </a:t>
            </a:r>
            <a:r>
              <a:rPr lang="uk-UA" sz="1000" b="1" dirty="0" err="1" smtClean="0"/>
              <a:t>плановом</a:t>
            </a:r>
            <a:r>
              <a:rPr lang="uk-UA" sz="1000" b="1" dirty="0" smtClean="0"/>
              <a:t> </a:t>
            </a:r>
            <a:r>
              <a:rPr lang="uk-UA" sz="1000" b="1" dirty="0" err="1" smtClean="0"/>
              <a:t>периоде</a:t>
            </a:r>
            <a:r>
              <a:rPr lang="uk-UA" sz="1000" b="1" dirty="0" smtClean="0"/>
              <a:t> 202</a:t>
            </a:r>
            <a:r>
              <a:rPr lang="ru-RU" sz="1000" b="1" dirty="0" smtClean="0"/>
              <a:t>5</a:t>
            </a:r>
            <a:r>
              <a:rPr lang="uk-UA" sz="1000" b="1" dirty="0" smtClean="0"/>
              <a:t> и 202</a:t>
            </a:r>
            <a:r>
              <a:rPr lang="ru-RU" sz="1000" b="1" dirty="0" smtClean="0"/>
              <a:t>6</a:t>
            </a:r>
            <a:r>
              <a:rPr lang="uk-UA" sz="1000" b="1" dirty="0" smtClean="0"/>
              <a:t> </a:t>
            </a:r>
            <a:r>
              <a:rPr lang="uk-UA" sz="1000" b="1" dirty="0" err="1" smtClean="0"/>
              <a:t>годов</a:t>
            </a:r>
            <a:r>
              <a:rPr lang="uk-UA" sz="1000" b="1" dirty="0" smtClean="0"/>
              <a:t> </a:t>
            </a:r>
            <a:r>
              <a:rPr lang="ru-RU" sz="1000" b="1" dirty="0" smtClean="0"/>
              <a:t>ожидаются</a:t>
            </a:r>
            <a:r>
              <a:rPr lang="uk-UA" sz="1000" b="1" dirty="0" smtClean="0"/>
              <a:t> </a:t>
            </a:r>
            <a:r>
              <a:rPr lang="uk-UA" sz="1000" b="1" dirty="0" err="1" smtClean="0"/>
              <a:t>поступления</a:t>
            </a:r>
            <a:r>
              <a:rPr lang="ru-RU" sz="1000" b="1" dirty="0" smtClean="0"/>
              <a:t> в бюджет района</a:t>
            </a:r>
            <a:r>
              <a:rPr lang="uk-UA" sz="1000" b="1" dirty="0" smtClean="0"/>
              <a:t> </a:t>
            </a:r>
            <a:r>
              <a:rPr lang="uk-UA" sz="1000" b="1" dirty="0" err="1" smtClean="0"/>
              <a:t>иных</a:t>
            </a:r>
            <a:r>
              <a:rPr lang="uk-UA" sz="1000" b="1" dirty="0" smtClean="0"/>
              <a:t> </a:t>
            </a:r>
            <a:r>
              <a:rPr lang="uk-UA" sz="1000" b="1" dirty="0" err="1" smtClean="0"/>
              <a:t>межбюджетных</a:t>
            </a:r>
            <a:r>
              <a:rPr lang="uk-UA" sz="1000" b="1" dirty="0" smtClean="0"/>
              <a:t> </a:t>
            </a:r>
            <a:r>
              <a:rPr lang="uk-UA" sz="1000" b="1" dirty="0" err="1" smtClean="0"/>
              <a:t>трансфертов</a:t>
            </a:r>
            <a:r>
              <a:rPr lang="uk-UA" sz="1000" b="1" dirty="0" smtClean="0"/>
              <a:t> в </a:t>
            </a:r>
            <a:r>
              <a:rPr lang="uk-UA" sz="1000" b="1" dirty="0" err="1" smtClean="0"/>
              <a:t>соответствии</a:t>
            </a:r>
            <a:r>
              <a:rPr lang="uk-UA" sz="1000" b="1" dirty="0" smtClean="0"/>
              <a:t> с </a:t>
            </a:r>
            <a:r>
              <a:rPr lang="uk-UA" sz="1000" b="1" dirty="0" err="1" smtClean="0"/>
              <a:t>заключенными</a:t>
            </a:r>
            <a:r>
              <a:rPr lang="uk-UA" sz="1000" b="1" dirty="0" smtClean="0"/>
              <a:t> </a:t>
            </a:r>
            <a:r>
              <a:rPr lang="uk-UA" sz="1000" b="1" dirty="0" err="1" smtClean="0"/>
              <a:t>соглашениями</a:t>
            </a:r>
            <a:r>
              <a:rPr lang="uk-UA" sz="1000" b="1" dirty="0" smtClean="0"/>
              <a:t> о передаче </a:t>
            </a:r>
            <a:r>
              <a:rPr lang="uk-UA" sz="1000" b="1" dirty="0" err="1" smtClean="0"/>
              <a:t>осуществления</a:t>
            </a:r>
            <a:r>
              <a:rPr lang="uk-UA" sz="1000" b="1" dirty="0" smtClean="0"/>
              <a:t> части </a:t>
            </a:r>
            <a:r>
              <a:rPr lang="uk-UA" sz="1000" b="1" dirty="0" err="1" smtClean="0"/>
              <a:t>полномочий</a:t>
            </a:r>
            <a:r>
              <a:rPr lang="uk-UA" sz="1000" b="1" dirty="0" smtClean="0"/>
              <a:t> </a:t>
            </a:r>
            <a:r>
              <a:rPr lang="uk-UA" sz="1000" b="1" dirty="0" err="1" smtClean="0"/>
              <a:t>органов</a:t>
            </a:r>
            <a:r>
              <a:rPr lang="uk-UA" sz="1000" b="1" dirty="0" smtClean="0"/>
              <a:t> </a:t>
            </a:r>
            <a:r>
              <a:rPr lang="uk-UA" sz="1000" b="1" dirty="0" err="1" smtClean="0"/>
              <a:t>местного</a:t>
            </a:r>
            <a:r>
              <a:rPr lang="uk-UA" sz="1000" b="1" dirty="0" smtClean="0"/>
              <a:t> </a:t>
            </a:r>
            <a:r>
              <a:rPr lang="uk-UA" sz="1000" b="1" dirty="0" err="1" smtClean="0"/>
              <a:t>самоуправления</a:t>
            </a:r>
            <a:r>
              <a:rPr lang="uk-UA" sz="1000" b="1" dirty="0" smtClean="0"/>
              <a:t> </a:t>
            </a:r>
            <a:r>
              <a:rPr lang="uk-UA" sz="1000" b="1" dirty="0" err="1" smtClean="0"/>
              <a:t>сельских</a:t>
            </a:r>
            <a:r>
              <a:rPr lang="uk-UA" sz="1000" b="1" dirty="0" smtClean="0"/>
              <a:t> поселений по </a:t>
            </a:r>
            <a:r>
              <a:rPr lang="uk-UA" sz="1000" b="1" dirty="0" err="1" smtClean="0"/>
              <a:t>вопросам</a:t>
            </a:r>
            <a:r>
              <a:rPr lang="uk-UA" sz="1000" b="1" dirty="0" smtClean="0"/>
              <a:t> </a:t>
            </a:r>
            <a:r>
              <a:rPr lang="uk-UA" sz="1000" b="1" dirty="0" err="1" smtClean="0"/>
              <a:t>местного</a:t>
            </a:r>
            <a:r>
              <a:rPr lang="uk-UA" sz="1000" b="1" dirty="0" smtClean="0"/>
              <a:t> </a:t>
            </a:r>
            <a:r>
              <a:rPr lang="uk-UA" sz="1000" b="1" dirty="0" err="1" smtClean="0"/>
              <a:t>значения</a:t>
            </a:r>
            <a:r>
              <a:rPr lang="uk-UA" sz="1000" b="1" dirty="0" smtClean="0"/>
              <a:t>:</a:t>
            </a:r>
            <a:endParaRPr lang="ru-RU" sz="1000" dirty="0" smtClean="0"/>
          </a:p>
          <a:p>
            <a:pPr algn="just"/>
            <a:r>
              <a:rPr lang="uk-UA" sz="1000" b="1" dirty="0" smtClean="0"/>
              <a:t>- </a:t>
            </a:r>
            <a:r>
              <a:rPr lang="uk-UA" sz="1000" b="1" dirty="0" err="1" smtClean="0"/>
              <a:t>создание</a:t>
            </a:r>
            <a:r>
              <a:rPr lang="uk-UA" sz="1000" b="1" dirty="0" smtClean="0"/>
              <a:t> </a:t>
            </a:r>
            <a:r>
              <a:rPr lang="uk-UA" sz="1000" b="1" dirty="0" err="1" smtClean="0"/>
              <a:t>условий</a:t>
            </a:r>
            <a:r>
              <a:rPr lang="uk-UA" sz="1000" b="1" dirty="0" smtClean="0"/>
              <a:t> для </a:t>
            </a:r>
            <a:r>
              <a:rPr lang="uk-UA" sz="1000" b="1" dirty="0" err="1" smtClean="0"/>
              <a:t>организации</a:t>
            </a:r>
            <a:r>
              <a:rPr lang="uk-UA" sz="1000" b="1" dirty="0" smtClean="0"/>
              <a:t> </a:t>
            </a:r>
            <a:r>
              <a:rPr lang="uk-UA" sz="1000" b="1" dirty="0" err="1" smtClean="0"/>
              <a:t>досуга</a:t>
            </a:r>
            <a:r>
              <a:rPr lang="uk-UA" sz="1000" b="1" dirty="0" smtClean="0"/>
              <a:t> и </a:t>
            </a:r>
            <a:r>
              <a:rPr lang="uk-UA" sz="1000" b="1" dirty="0" err="1" smtClean="0"/>
              <a:t>обеспечения</a:t>
            </a:r>
            <a:r>
              <a:rPr lang="uk-UA" sz="1000" b="1" dirty="0" smtClean="0"/>
              <a:t> </a:t>
            </a:r>
            <a:r>
              <a:rPr lang="uk-UA" sz="1000" b="1" dirty="0" err="1" smtClean="0"/>
              <a:t>жителей</a:t>
            </a:r>
            <a:r>
              <a:rPr lang="uk-UA" sz="1000" b="1" dirty="0" smtClean="0"/>
              <a:t> </a:t>
            </a:r>
            <a:r>
              <a:rPr lang="uk-UA" sz="1000" b="1" dirty="0" err="1" smtClean="0"/>
              <a:t>поселения</a:t>
            </a:r>
            <a:r>
              <a:rPr lang="uk-UA" sz="1000" b="1" dirty="0" smtClean="0"/>
              <a:t> услугами </a:t>
            </a:r>
            <a:r>
              <a:rPr lang="uk-UA" sz="1000" b="1" dirty="0" err="1" smtClean="0"/>
              <a:t>организаций</a:t>
            </a:r>
            <a:r>
              <a:rPr lang="uk-UA" sz="1000" b="1" dirty="0" smtClean="0"/>
              <a:t> </a:t>
            </a:r>
            <a:r>
              <a:rPr lang="uk-UA" sz="1000" b="1" dirty="0" err="1" smtClean="0"/>
              <a:t>культуры</a:t>
            </a:r>
            <a:r>
              <a:rPr lang="uk-UA" sz="1000" b="1" dirty="0" smtClean="0"/>
              <a:t>;</a:t>
            </a:r>
            <a:endParaRPr lang="ru-RU" sz="1000" dirty="0" smtClean="0"/>
          </a:p>
          <a:p>
            <a:pPr algn="just"/>
            <a:r>
              <a:rPr lang="uk-UA" sz="1000" b="1" dirty="0" smtClean="0"/>
              <a:t>- </a:t>
            </a:r>
            <a:r>
              <a:rPr lang="uk-UA" sz="1000" b="1" dirty="0" err="1" smtClean="0"/>
              <a:t>осуществление</a:t>
            </a:r>
            <a:r>
              <a:rPr lang="uk-UA" sz="1000" b="1" dirty="0" smtClean="0"/>
              <a:t> </a:t>
            </a:r>
            <a:r>
              <a:rPr lang="uk-UA" sz="1000" b="1" dirty="0" err="1" smtClean="0"/>
              <a:t>внешнего</a:t>
            </a:r>
            <a:r>
              <a:rPr lang="uk-UA" sz="1000" b="1" dirty="0" smtClean="0"/>
              <a:t> </a:t>
            </a:r>
            <a:r>
              <a:rPr lang="uk-UA" sz="1000" b="1" dirty="0" err="1" smtClean="0"/>
              <a:t>муниципального</a:t>
            </a:r>
            <a:r>
              <a:rPr lang="uk-UA" sz="1000" b="1" dirty="0" smtClean="0"/>
              <a:t> </a:t>
            </a:r>
            <a:r>
              <a:rPr lang="uk-UA" sz="1000" b="1" dirty="0" err="1" smtClean="0"/>
              <a:t>финансового</a:t>
            </a:r>
            <a:r>
              <a:rPr lang="uk-UA" sz="1000" b="1" dirty="0" smtClean="0"/>
              <a:t> </a:t>
            </a:r>
            <a:r>
              <a:rPr lang="uk-UA" sz="1000" b="1" dirty="0" err="1" smtClean="0"/>
              <a:t>контроля</a:t>
            </a:r>
            <a:r>
              <a:rPr lang="ru-RU" sz="1000" b="1" dirty="0" smtClean="0"/>
              <a:t> в</a:t>
            </a:r>
            <a:r>
              <a:rPr lang="uk-UA" sz="1000" b="1" dirty="0" smtClean="0"/>
              <a:t> </a:t>
            </a:r>
            <a:r>
              <a:rPr lang="uk-UA" sz="1000" b="1" dirty="0" err="1" smtClean="0"/>
              <a:t>сельских</a:t>
            </a:r>
            <a:r>
              <a:rPr lang="uk-UA" sz="1000" b="1" dirty="0" smtClean="0"/>
              <a:t> </a:t>
            </a:r>
            <a:r>
              <a:rPr lang="uk-UA" sz="1000" b="1" dirty="0" err="1" smtClean="0"/>
              <a:t>поселени</a:t>
            </a:r>
            <a:r>
              <a:rPr lang="ru-RU" sz="1000" b="1" dirty="0" err="1" smtClean="0"/>
              <a:t>ях</a:t>
            </a:r>
            <a:r>
              <a:rPr lang="uk-UA" sz="1000" b="1" dirty="0" smtClean="0"/>
              <a:t>.</a:t>
            </a:r>
            <a:endParaRPr lang="ru-RU" sz="1000" dirty="0" smtClean="0"/>
          </a:p>
          <a:p>
            <a:endParaRPr lang="ru-RU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836712" y="8604448"/>
            <a:ext cx="4626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latin typeface="Cambria" pitchFamily="18" charset="0"/>
                <a:ea typeface="Cambria" pitchFamily="18" charset="0"/>
              </a:rPr>
              <a:t>МКУ ОУФ – ФО администрации Парабельского района Томской области</a:t>
            </a:r>
          </a:p>
          <a:p>
            <a:endParaRPr lang="ru-RU" sz="1000" b="1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924944" y="3131840"/>
            <a:ext cx="10081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885 856,2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97007" y="3635896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0,0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062772" y="3131840"/>
            <a:ext cx="80021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871 216,8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33111" y="3635896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0,0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070884" y="3131840"/>
            <a:ext cx="80021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871 564,1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13231" y="3635896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0,0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16832" y="3131840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1 196  332,3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79476" y="3635896"/>
            <a:ext cx="7745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-65 710,7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41168" y="827584"/>
            <a:ext cx="10470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тыс. рублей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656" y="-468560"/>
            <a:ext cx="5429250" cy="1224136"/>
          </a:xfrm>
        </p:spPr>
        <p:txBody>
          <a:bodyPr>
            <a:noAutofit/>
          </a:bodyPr>
          <a:lstStyle/>
          <a:p>
            <a:pPr algn="ctr"/>
            <a:r>
              <a:rPr lang="ru-RU" sz="1400" i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Доходы бюджета муниципального образования «Парабельский район» </a:t>
            </a:r>
            <a:r>
              <a:rPr lang="ru-RU" sz="1400" i="1" u="sng" dirty="0" smtClean="0">
                <a:solidFill>
                  <a:schemeClr val="tx2">
                    <a:lumMod val="75000"/>
                  </a:schemeClr>
                </a:solidFill>
              </a:rPr>
              <a:t>на 2024 год и плановый период 2025 и 2026 годов</a:t>
            </a:r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 dirty="0"/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188640" y="755576"/>
          <a:ext cx="5476191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48680" y="3491880"/>
            <a:ext cx="511256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i="1" u="sng" dirty="0" smtClean="0">
                <a:solidFill>
                  <a:schemeClr val="accent1"/>
                </a:solidFill>
                <a:latin typeface="+mj-lt"/>
              </a:rPr>
              <a:t>Налоговые и неналоговые доходы муниципального образования  «Парабельский район» на 2023-2026 годы</a:t>
            </a:r>
          </a:p>
          <a:p>
            <a:pPr algn="ctr"/>
            <a:endParaRPr lang="ru-RU" sz="1100" i="1" u="sng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graphicFrame>
        <p:nvGraphicFramePr>
          <p:cNvPr id="17" name="Содержимое 16"/>
          <p:cNvGraphicFramePr>
            <a:graphicFrameLocks noGrp="1"/>
          </p:cNvGraphicFramePr>
          <p:nvPr>
            <p:ph idx="1"/>
          </p:nvPr>
        </p:nvGraphicFramePr>
        <p:xfrm>
          <a:off x="44624" y="3995937"/>
          <a:ext cx="5976664" cy="46737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5656"/>
                <a:gridCol w="864096"/>
                <a:gridCol w="864096"/>
                <a:gridCol w="864096"/>
                <a:gridCol w="908720"/>
              </a:tblGrid>
              <a:tr h="37121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Наименование показателя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2023 год (оценка)</a:t>
                      </a:r>
                      <a:endParaRPr lang="ru-RU" sz="12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Проект на 2024 год</a:t>
                      </a:r>
                      <a:endParaRPr lang="ru-RU" sz="12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Проект на 2025 год</a:t>
                      </a:r>
                      <a:endParaRPr lang="ru-RU" sz="12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Проект на 2026 год</a:t>
                      </a:r>
                      <a:endParaRPr lang="ru-RU" sz="12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281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Налоговые</a:t>
                      </a:r>
                      <a:r>
                        <a:rPr lang="ru-RU" sz="11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и неналоговые доходы всего, в т.ч.:</a:t>
                      </a:r>
                      <a:endParaRPr lang="ru-RU" sz="11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277 117,2</a:t>
                      </a:r>
                      <a:endParaRPr lang="ru-RU" sz="1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305 725,0</a:t>
                      </a:r>
                      <a:endParaRPr lang="ru-RU" sz="1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324 639,9</a:t>
                      </a:r>
                      <a:endParaRPr lang="ru-RU" sz="1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345 693,6</a:t>
                      </a:r>
                      <a:endParaRPr lang="ru-RU" sz="1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273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НАЛОГОВЫЕ,</a:t>
                      </a:r>
                      <a:r>
                        <a:rPr lang="ru-RU" sz="1000" dirty="0" smtClean="0"/>
                        <a:t> из них:</a:t>
                      </a:r>
                      <a:endParaRPr lang="ru-RU" sz="10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273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Налог на доходы физических</a:t>
                      </a:r>
                      <a:r>
                        <a:rPr lang="ru-RU" sz="10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лиц</a:t>
                      </a:r>
                      <a:endParaRPr lang="ru-RU" sz="1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218</a:t>
                      </a:r>
                      <a:r>
                        <a:rPr lang="ru-RU" sz="1000" baseline="0" dirty="0" smtClean="0"/>
                        <a:t> 335,0</a:t>
                      </a:r>
                      <a:endParaRPr lang="ru-RU" sz="10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238</a:t>
                      </a:r>
                      <a:r>
                        <a:rPr lang="ru-RU" sz="1000" baseline="0" dirty="0" smtClean="0"/>
                        <a:t> 650,8</a:t>
                      </a:r>
                      <a:endParaRPr lang="ru-RU" sz="10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256 133,7</a:t>
                      </a:r>
                      <a:endParaRPr lang="ru-RU" sz="10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276 019,7</a:t>
                      </a:r>
                      <a:endParaRPr lang="ru-RU" sz="10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01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Акцизы по подакцизным товарам (продукции), производимым на территории РФ</a:t>
                      </a:r>
                      <a:endParaRPr lang="ru-RU" sz="1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10 823,1</a:t>
                      </a:r>
                      <a:endParaRPr lang="ru-RU" sz="10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11 270,4</a:t>
                      </a:r>
                      <a:endParaRPr lang="ru-RU" sz="10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12 027,8</a:t>
                      </a:r>
                      <a:endParaRPr lang="ru-RU" sz="10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12 484,8</a:t>
                      </a:r>
                      <a:endParaRPr lang="ru-RU" sz="10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273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Налоги на совокупный доход, в т.ч.</a:t>
                      </a:r>
                      <a:endParaRPr lang="ru-RU" sz="1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effectLst/>
                        </a:rPr>
                        <a:t>10 856,0</a:t>
                      </a:r>
                      <a:endParaRPr lang="ru-RU" sz="1000" b="0" dirty="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effectLst/>
                        </a:rPr>
                        <a:t>10 095,0</a:t>
                      </a:r>
                      <a:endParaRPr lang="ru-RU" sz="1000" b="0" dirty="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effectLst/>
                        </a:rPr>
                        <a:t>10 667,0</a:t>
                      </a:r>
                      <a:endParaRPr lang="ru-RU" sz="1000" b="0" dirty="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effectLst/>
                        </a:rPr>
                        <a:t>11 271,0</a:t>
                      </a:r>
                      <a:endParaRPr lang="ru-RU" sz="1000" b="0" dirty="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019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Налог,</a:t>
                      </a:r>
                      <a:r>
                        <a:rPr lang="ru-RU" sz="1000" baseline="0" dirty="0" smtClean="0"/>
                        <a:t> взимаемый в связи с применением упрощенной системы налогообложения</a:t>
                      </a:r>
                      <a:endParaRPr lang="ru-RU" sz="10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7</a:t>
                      </a:r>
                      <a:r>
                        <a:rPr lang="ru-RU" sz="1000" baseline="0" dirty="0" smtClean="0"/>
                        <a:t> </a:t>
                      </a:r>
                      <a:r>
                        <a:rPr lang="ru-RU" sz="1000" dirty="0" smtClean="0"/>
                        <a:t>232,0</a:t>
                      </a:r>
                      <a:endParaRPr lang="ru-RU" sz="10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6 312,0</a:t>
                      </a:r>
                      <a:endParaRPr lang="ru-RU" sz="10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6 675,0</a:t>
                      </a:r>
                      <a:endParaRPr lang="ru-RU" sz="10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7 039,0</a:t>
                      </a:r>
                      <a:endParaRPr lang="ru-RU" sz="10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8692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Налог, взимаемый в связи  с применением патентной системы</a:t>
                      </a:r>
                      <a:r>
                        <a:rPr lang="ru-RU" sz="1000" baseline="0" dirty="0" smtClean="0"/>
                        <a:t> налогообложения, зачисляемый в бюджеты муниципальных районов</a:t>
                      </a:r>
                      <a:endParaRPr lang="ru-RU" sz="10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3 624,0</a:t>
                      </a:r>
                      <a:endParaRPr lang="ru-RU" sz="10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3 783,0</a:t>
                      </a:r>
                      <a:endParaRPr lang="ru-RU" sz="10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3 992, 0</a:t>
                      </a:r>
                      <a:endParaRPr lang="ru-RU" sz="10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4 232,0</a:t>
                      </a:r>
                      <a:endParaRPr lang="ru-RU" sz="10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273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Земельный налог</a:t>
                      </a:r>
                      <a:endParaRPr lang="ru-RU" sz="1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-61,5</a:t>
                      </a:r>
                      <a:endParaRPr lang="ru-RU" sz="10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38,5</a:t>
                      </a:r>
                      <a:endParaRPr lang="ru-RU" sz="10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38,5</a:t>
                      </a:r>
                      <a:endParaRPr lang="ru-RU" sz="10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38,5</a:t>
                      </a:r>
                      <a:endParaRPr lang="ru-RU" sz="10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346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Налог</a:t>
                      </a:r>
                      <a:r>
                        <a:rPr lang="ru-RU" sz="10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на добычу полезных ископаемых</a:t>
                      </a:r>
                      <a:endParaRPr lang="ru-RU" sz="1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298,0</a:t>
                      </a:r>
                      <a:endParaRPr lang="ru-RU" sz="10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312,6</a:t>
                      </a:r>
                      <a:endParaRPr lang="ru-RU" sz="10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325,1</a:t>
                      </a:r>
                      <a:endParaRPr lang="ru-RU" sz="10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338,1</a:t>
                      </a:r>
                      <a:endParaRPr lang="ru-RU" sz="10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273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Государственная</a:t>
                      </a:r>
                      <a:r>
                        <a:rPr lang="ru-RU" sz="10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пошлина</a:t>
                      </a:r>
                      <a:endParaRPr lang="ru-RU" sz="1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1 512,0</a:t>
                      </a:r>
                      <a:endParaRPr lang="ru-RU" sz="10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1 588, 9</a:t>
                      </a:r>
                      <a:endParaRPr lang="ru-RU" sz="10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1 652,9</a:t>
                      </a:r>
                      <a:endParaRPr lang="ru-RU" sz="10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1 719,5</a:t>
                      </a:r>
                      <a:endParaRPr lang="ru-RU" sz="10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273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НЕНАЛОГОВЫЕ,</a:t>
                      </a:r>
                      <a:r>
                        <a:rPr lang="ru-RU" sz="1000" dirty="0" smtClean="0"/>
                        <a:t> из них:</a:t>
                      </a:r>
                      <a:endParaRPr lang="ru-RU" sz="10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01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Доходы от использования имущества,</a:t>
                      </a:r>
                      <a:r>
                        <a:rPr lang="ru-RU" sz="10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находящегося в  государственной и муниципальной собственности</a:t>
                      </a:r>
                      <a:endParaRPr lang="ru-RU" sz="1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3 463,1</a:t>
                      </a:r>
                      <a:endParaRPr lang="ru-RU" sz="10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4 199,7</a:t>
                      </a:r>
                      <a:endParaRPr lang="ru-RU" sz="10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4 199,7</a:t>
                      </a:r>
                    </a:p>
                    <a:p>
                      <a:pPr algn="ctr"/>
                      <a:endParaRPr lang="ru-RU" sz="10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4 199,7</a:t>
                      </a:r>
                    </a:p>
                    <a:p>
                      <a:pPr algn="ctr"/>
                      <a:endParaRPr lang="ru-RU" sz="10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25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Плата за негативное воздействие на окружающую среду</a:t>
                      </a:r>
                      <a:endParaRPr lang="ru-RU" sz="1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25 796,0</a:t>
                      </a:r>
                      <a:endParaRPr lang="ru-RU" sz="10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38 915,9</a:t>
                      </a:r>
                      <a:endParaRPr lang="ru-RU" sz="10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38 915,9</a:t>
                      </a:r>
                    </a:p>
                    <a:p>
                      <a:pPr algn="ctr"/>
                      <a:endParaRPr lang="ru-RU" sz="10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38 915,9</a:t>
                      </a:r>
                    </a:p>
                    <a:p>
                      <a:pPr algn="ctr"/>
                      <a:endParaRPr lang="ru-RU" sz="10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273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Штрафы, санкции, возмещение ущерба</a:t>
                      </a:r>
                      <a:endParaRPr lang="ru-RU" sz="1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4 657,0</a:t>
                      </a:r>
                      <a:endParaRPr lang="ru-RU" sz="10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653,2</a:t>
                      </a:r>
                      <a:endParaRPr lang="ru-RU" sz="10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679,3</a:t>
                      </a:r>
                      <a:endParaRPr lang="ru-RU" sz="10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706,4</a:t>
                      </a:r>
                      <a:endParaRPr lang="ru-RU" sz="10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013176" y="3707904"/>
            <a:ext cx="11256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/>
              <a:t>тысяч рублей</a:t>
            </a:r>
            <a:endParaRPr lang="ru-RU" sz="11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04664" y="8676456"/>
            <a:ext cx="530120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latin typeface="Cambria" pitchFamily="18" charset="0"/>
                <a:ea typeface="Cambria" pitchFamily="18" charset="0"/>
              </a:rPr>
              <a:t>МКУ ОУФ – ФО администрации Парабельского района Томской области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0"/>
            <a:ext cx="5429250" cy="467544"/>
          </a:xfrm>
        </p:spPr>
        <p:txBody>
          <a:bodyPr>
            <a:normAutofit/>
          </a:bodyPr>
          <a:lstStyle/>
          <a:p>
            <a:pPr algn="ctr"/>
            <a:r>
              <a:rPr lang="ru-RU" sz="1600" i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Структура налоговых доходов бюджета</a:t>
            </a:r>
            <a:endParaRPr lang="ru-RU" sz="1600" i="1" u="sng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16632" y="611560"/>
          <a:ext cx="5976664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293096" y="539552"/>
            <a:ext cx="12137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тысяч рублей</a:t>
            </a:r>
            <a:endParaRPr lang="ru-RU" sz="1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92696" y="4427984"/>
            <a:ext cx="50433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i="1" u="sng" cap="all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B13F9A">
                    <a:lumMod val="60000"/>
                    <a:lumOff val="40000"/>
                  </a:srgbClr>
                </a:solidFill>
                <a:ea typeface="+mj-ea"/>
                <a:cs typeface="+mj-cs"/>
              </a:rPr>
              <a:t>Структура неналоговых доходов бюджета</a:t>
            </a:r>
            <a:endParaRPr lang="ru-RU" dirty="0"/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0" y="4860032"/>
          <a:ext cx="6309320" cy="3393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476672" y="8532440"/>
            <a:ext cx="518457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latin typeface="Cambria" pitchFamily="18" charset="0"/>
                <a:ea typeface="Cambria" pitchFamily="18" charset="0"/>
              </a:rPr>
              <a:t>МКУ ОУФ – ФО администрации Парабельского района Томской области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93096" y="4788024"/>
            <a:ext cx="12137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тысяч рублей</a:t>
            </a:r>
            <a:endParaRPr lang="ru-RU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0"/>
            <a:ext cx="5429250" cy="827584"/>
          </a:xfrm>
        </p:spPr>
        <p:txBody>
          <a:bodyPr>
            <a:noAutofit/>
          </a:bodyPr>
          <a:lstStyle/>
          <a:p>
            <a:pPr algn="ctr"/>
            <a:r>
              <a:rPr lang="ru-RU" sz="1600" i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Структура безвозмездных поступлений в бюджет  муниципального образования «Парабельский район»</a:t>
            </a:r>
            <a:endParaRPr lang="ru-RU" sz="16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16632" y="899592"/>
          <a:ext cx="5904656" cy="5040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509120" y="755576"/>
            <a:ext cx="12137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тысяч рублей</a:t>
            </a:r>
            <a:endParaRPr lang="ru-RU" sz="1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64704" y="8460432"/>
            <a:ext cx="4626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latin typeface="Cambria" pitchFamily="18" charset="0"/>
                <a:ea typeface="Cambria" pitchFamily="18" charset="0"/>
              </a:rPr>
              <a:t>МКУ ОУФ – ФО администрации Парабельского района Томской области</a:t>
            </a:r>
          </a:p>
          <a:p>
            <a:endParaRPr lang="ru-RU" sz="1000" dirty="0"/>
          </a:p>
        </p:txBody>
      </p:sp>
      <p:pic>
        <p:nvPicPr>
          <p:cNvPr id="1026" name="Picture 2" descr="D:\Users\Goncharova\Desktop\деньг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68760" y="5796136"/>
            <a:ext cx="3672408" cy="2438709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656" y="179512"/>
            <a:ext cx="5429250" cy="688896"/>
          </a:xfrm>
        </p:spPr>
        <p:txBody>
          <a:bodyPr>
            <a:noAutofit/>
          </a:bodyPr>
          <a:lstStyle/>
          <a:p>
            <a:pPr algn="ctr"/>
            <a:r>
              <a:rPr lang="ru-RU" sz="1600" i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Расходы бюджета муниципального образования «</a:t>
            </a:r>
            <a:r>
              <a:rPr lang="ru-RU" sz="1600" i="1" u="sng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парабельский</a:t>
            </a:r>
            <a:r>
              <a:rPr lang="ru-RU" sz="1600" i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район» </a:t>
            </a:r>
            <a:r>
              <a:rPr lang="ru-RU" sz="1600" i="1" u="sng" dirty="0" smtClean="0">
                <a:solidFill>
                  <a:schemeClr val="tx2">
                    <a:lumMod val="75000"/>
                  </a:schemeClr>
                </a:solidFill>
              </a:rPr>
              <a:t>на 2024 год и плановый период 2025 и 2026 годов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6632" y="1403648"/>
            <a:ext cx="5904656" cy="453650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t">
            <a:noAutofit/>
          </a:bodyPr>
          <a:lstStyle/>
          <a:p>
            <a:pPr marL="36000" indent="-36000" algn="just">
              <a:lnSpc>
                <a:spcPct val="150000"/>
              </a:lnSpc>
              <a:buNone/>
            </a:pPr>
            <a:r>
              <a:rPr lang="ru-RU" sz="1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         За базу для формирования действующих расходных обязательств бюджета 2024 года приняты показатели сводной бюджетной росписи на 2023 год (по состоянию на 01.09.2023 г.)  с учетом их корректировки по единой методике:</a:t>
            </a:r>
          </a:p>
          <a:p>
            <a:pPr marL="36000" indent="-36000" algn="just">
              <a:lnSpc>
                <a:spcPct val="150000"/>
              </a:lnSpc>
            </a:pPr>
            <a:r>
              <a:rPr lang="ru-RU" sz="1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 без индексации с учетом оптимизационных мер; </a:t>
            </a:r>
          </a:p>
          <a:p>
            <a:pPr marL="36000" indent="-36000" algn="just">
              <a:lnSpc>
                <a:spcPct val="150000"/>
              </a:lnSpc>
            </a:pPr>
            <a:r>
              <a:rPr lang="ru-RU" sz="1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 исключены расходы, производимые в связи с принятыми разовыми решениями;</a:t>
            </a:r>
          </a:p>
          <a:p>
            <a:pPr marL="36000" indent="-36000" algn="just">
              <a:lnSpc>
                <a:spcPct val="150000"/>
              </a:lnSpc>
            </a:pPr>
            <a:r>
              <a:rPr lang="ru-RU" sz="1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 исключены расходы, срок реализации которых ограничен рамками 2023 года;</a:t>
            </a:r>
          </a:p>
          <a:p>
            <a:pPr marL="36000" indent="-36000" algn="just">
              <a:lnSpc>
                <a:spcPct val="150000"/>
              </a:lnSpc>
            </a:pPr>
            <a:r>
              <a:rPr lang="ru-RU" sz="1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 расходы на коммунальные услуги предусмотрены без учета роста тарифов в ценах 2023 года;</a:t>
            </a:r>
          </a:p>
          <a:p>
            <a:pPr marL="36000" indent="-36000" algn="just">
              <a:lnSpc>
                <a:spcPct val="150000"/>
              </a:lnSpc>
            </a:pPr>
            <a:r>
              <a:rPr lang="ru-RU" sz="1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 бюджетные ассигнования на 2025 и 2026 годы определены в условиях 2024 года.</a:t>
            </a:r>
          </a:p>
          <a:p>
            <a:pPr marL="36000" indent="-36000" algn="just">
              <a:lnSpc>
                <a:spcPct val="150000"/>
              </a:lnSpc>
              <a:buNone/>
            </a:pPr>
            <a:r>
              <a:rPr lang="ru-RU" sz="1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        Расходы бюджета района (бюджетные ассигнования) на 2024 - 2026 гг. сформированы за счет безвозмездных поступлений от других бюджетов бюджетной системы Российской Федерации (средств областного бюджета, заложенных в проекте Закона Томской области об областном бюджете на 2024 год и плановый период 2025 и 2026 годов), а также за счет собственных средств бюджета района.</a:t>
            </a:r>
          </a:p>
          <a:p>
            <a:pPr algn="just"/>
            <a:endParaRPr lang="ru-RU" sz="11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04537" y="971600"/>
            <a:ext cx="5363969" cy="369332"/>
          </a:xfrm>
          <a:prstGeom prst="rect">
            <a:avLst/>
          </a:prstGeom>
          <a:solidFill>
            <a:srgbClr val="FFFF00"/>
          </a:solidFill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Основные показатели формирования расходов</a:t>
            </a:r>
            <a:endParaRPr lang="ru-RU" i="1" dirty="0"/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116632" y="5940152"/>
          <a:ext cx="5904656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764704" y="8532440"/>
            <a:ext cx="468052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latin typeface="Cambria" pitchFamily="18" charset="0"/>
                <a:ea typeface="Cambria" pitchFamily="18" charset="0"/>
              </a:rPr>
              <a:t>МКУ ОУФ – ФО администрации Парабельского района Томской области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0"/>
            <a:ext cx="5429250" cy="395536"/>
          </a:xfrm>
        </p:spPr>
        <p:txBody>
          <a:bodyPr>
            <a:normAutofit/>
          </a:bodyPr>
          <a:lstStyle/>
          <a:p>
            <a:pPr algn="ctr"/>
            <a:r>
              <a:rPr lang="ru-RU" sz="1600" i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Функциональная структура расходов бюджета</a:t>
            </a: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17</a:t>
            </a:fld>
            <a:endParaRPr lang="ru-RU" dirty="0"/>
          </a:p>
        </p:txBody>
      </p:sp>
      <p:pic>
        <p:nvPicPr>
          <p:cNvPr id="5" name="Picture 2" descr="C:\Users\Haritonov.FOTDEL\Desktop\Бюджет для граждан\картинки\классрасходов\герб РФ.pn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229200" y="539552"/>
            <a:ext cx="648072" cy="50405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4" descr="C:\Users\Haritonov.FOTDEL\Desktop\Бюджет для граждан\картинки\классрасходов\оборона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9200" y="1187624"/>
            <a:ext cx="648072" cy="50405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3" descr="C:\Users\Haritonov.FOTDEL\Desktop\Бюджет для граждан\картинки\классрасходов\мигалка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9200" y="1835696"/>
            <a:ext cx="647700" cy="5760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38" descr="Картинки по запросу россия клипарт 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9200" y="2555776"/>
            <a:ext cx="648072" cy="50405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8914" name="Picture 2" descr="D:\Users\Goncharova\Desktop\image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9200" y="3923928"/>
            <a:ext cx="648072" cy="576064"/>
          </a:xfrm>
          <a:prstGeom prst="roundRect">
            <a:avLst>
              <a:gd name="adj" fmla="val 8594"/>
            </a:avLst>
          </a:prstGeom>
          <a:solidFill>
            <a:schemeClr val="bg1"/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</p:spPr>
      </p:pic>
      <p:pic>
        <p:nvPicPr>
          <p:cNvPr id="9" name="Picture 14" descr="Картинки по запросу ЖКХ 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29200" y="3203848"/>
            <a:ext cx="647700" cy="5760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8" descr="C:\Users\Haritonov.FOTDEL\Desktop\Бюджет для граждан\картинки\классрасходов\образование.pn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29200" y="4644008"/>
            <a:ext cx="648072" cy="5760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8" descr="Картинки по запросу театральные маски pn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29200" y="5364088"/>
            <a:ext cx="648072" cy="5760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24" descr="Картинки по запросу социальная политика pn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29200" y="6084168"/>
            <a:ext cx="647700" cy="6330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26" descr="Картинки по запросу спорт клипарт pn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229200" y="6876256"/>
            <a:ext cx="647700" cy="60896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34" descr="Картинки по запросу экономика клипарт pn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229200" y="7668344"/>
            <a:ext cx="681461" cy="5324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692696" y="611560"/>
            <a:ext cx="4464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/>
                </a:solidFill>
              </a:rPr>
              <a:t>0100 «Общегосударственные вопросы»</a:t>
            </a:r>
            <a:endParaRPr lang="ru-RU" sz="1600" b="1" dirty="0">
              <a:solidFill>
                <a:schemeClr val="accent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68760" y="1259632"/>
            <a:ext cx="3312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/>
                </a:solidFill>
              </a:rPr>
              <a:t>0200 «Национальная оборона»</a:t>
            </a:r>
            <a:endParaRPr lang="ru-RU" sz="1600" b="1" dirty="0">
              <a:solidFill>
                <a:schemeClr val="accent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36712" y="1835696"/>
            <a:ext cx="410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/>
                </a:solidFill>
              </a:rPr>
              <a:t>0300 «Национальная безопасность и </a:t>
            </a:r>
          </a:p>
          <a:p>
            <a:pPr algn="ctr"/>
            <a:r>
              <a:rPr lang="ru-RU" sz="1600" b="1" dirty="0" smtClean="0">
                <a:solidFill>
                  <a:schemeClr val="accent1"/>
                </a:solidFill>
              </a:rPr>
              <a:t>правоохранительная деятельность»</a:t>
            </a:r>
            <a:endParaRPr lang="ru-RU" sz="1600" b="1" dirty="0">
              <a:solidFill>
                <a:schemeClr val="accent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24744" y="2627784"/>
            <a:ext cx="352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/>
                </a:solidFill>
              </a:rPr>
              <a:t>0400 «Национальная экономика»</a:t>
            </a:r>
            <a:endParaRPr lang="ru-RU" sz="1600" b="1" dirty="0">
              <a:solidFill>
                <a:schemeClr val="accent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6672" y="3275856"/>
            <a:ext cx="4608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/>
                </a:solidFill>
              </a:rPr>
              <a:t>0500 «Жилищно-коммунальное хозяйство»</a:t>
            </a:r>
            <a:endParaRPr lang="ru-RU" sz="1600" b="1" dirty="0">
              <a:solidFill>
                <a:schemeClr val="accent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36712" y="3995936"/>
            <a:ext cx="41764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/>
                </a:solidFill>
              </a:rPr>
              <a:t>0600 «Охрана окружающей среды»</a:t>
            </a:r>
            <a:endParaRPr lang="ru-RU" sz="1600" b="1" dirty="0">
              <a:solidFill>
                <a:schemeClr val="accent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84784" y="4716016"/>
            <a:ext cx="2520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accent1"/>
                </a:solidFill>
              </a:rPr>
              <a:t>0700 «Образование»</a:t>
            </a:r>
            <a:endParaRPr lang="ru-RU" sz="1600" b="1" dirty="0">
              <a:solidFill>
                <a:schemeClr val="accent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20688" y="5436096"/>
            <a:ext cx="43966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/>
                </a:solidFill>
              </a:rPr>
              <a:t>0800 «Культура и кинематография»</a:t>
            </a:r>
            <a:endParaRPr lang="ru-RU" sz="1600" b="1" dirty="0">
              <a:solidFill>
                <a:schemeClr val="accent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24744" y="6156176"/>
            <a:ext cx="31373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accent1"/>
                </a:solidFill>
              </a:rPr>
              <a:t>1000 «Социальная политика»</a:t>
            </a:r>
            <a:endParaRPr lang="ru-RU" sz="1600" b="1" dirty="0">
              <a:solidFill>
                <a:schemeClr val="accent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08720" y="6948264"/>
            <a:ext cx="39244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accent1"/>
                </a:solidFill>
              </a:rPr>
              <a:t>1100 «Физическая культура и спорт»</a:t>
            </a:r>
            <a:endParaRPr lang="ru-RU" sz="1600" b="1" dirty="0">
              <a:solidFill>
                <a:schemeClr val="accent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88640" y="7524328"/>
            <a:ext cx="5283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/>
                </a:solidFill>
              </a:rPr>
              <a:t>1400 «Межбюджетные </a:t>
            </a:r>
            <a:r>
              <a:rPr lang="ru-RU" sz="1600" b="1" dirty="0" err="1" smtClean="0">
                <a:solidFill>
                  <a:schemeClr val="accent1"/>
                </a:solidFill>
              </a:rPr>
              <a:t>трансферы</a:t>
            </a:r>
            <a:r>
              <a:rPr lang="ru-RU" sz="1600" b="1" dirty="0" smtClean="0">
                <a:solidFill>
                  <a:schemeClr val="accent1"/>
                </a:solidFill>
              </a:rPr>
              <a:t>  </a:t>
            </a:r>
          </a:p>
          <a:p>
            <a:pPr algn="ctr"/>
            <a:r>
              <a:rPr lang="ru-RU" sz="1600" b="1" dirty="0" smtClean="0">
                <a:solidFill>
                  <a:schemeClr val="accent1"/>
                </a:solidFill>
              </a:rPr>
              <a:t>общего характера бюджетам </a:t>
            </a:r>
          </a:p>
          <a:p>
            <a:pPr algn="ctr"/>
            <a:r>
              <a:rPr lang="ru-RU" sz="1600" b="1" dirty="0" smtClean="0">
                <a:solidFill>
                  <a:schemeClr val="accent1"/>
                </a:solidFill>
              </a:rPr>
              <a:t>бюджетной системы РФ»</a:t>
            </a:r>
            <a:endParaRPr lang="ru-RU" sz="1600" b="1" dirty="0">
              <a:solidFill>
                <a:schemeClr val="accent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92696" y="8532440"/>
            <a:ext cx="47525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latin typeface="Cambria" pitchFamily="18" charset="0"/>
                <a:ea typeface="Cambria" pitchFamily="18" charset="0"/>
              </a:rPr>
              <a:t>МКУ ОУФ – ФО администрации Парабельского района Томской области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0"/>
            <a:ext cx="5429250" cy="611560"/>
          </a:xfrm>
        </p:spPr>
        <p:txBody>
          <a:bodyPr>
            <a:normAutofit/>
          </a:bodyPr>
          <a:lstStyle/>
          <a:p>
            <a:pPr algn="ctr"/>
            <a:r>
              <a:rPr lang="ru-RU" sz="1600" i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Формирование  расходов бюджета  по разделам функциональной классификации</a:t>
            </a:r>
            <a:endParaRPr lang="ru-RU" sz="16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0" y="683568"/>
          <a:ext cx="6093296" cy="5112568"/>
        </p:xfrm>
        <a:graphic>
          <a:graphicData uri="http://schemas.openxmlformats.org/drawingml/2006/table">
            <a:tbl>
              <a:tblPr/>
              <a:tblGrid>
                <a:gridCol w="476672"/>
                <a:gridCol w="1368152"/>
                <a:gridCol w="720080"/>
                <a:gridCol w="434842"/>
                <a:gridCol w="645278"/>
                <a:gridCol w="360040"/>
                <a:gridCol w="576064"/>
                <a:gridCol w="432048"/>
                <a:gridCol w="576064"/>
                <a:gridCol w="504056"/>
              </a:tblGrid>
              <a:tr h="10976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b="1" dirty="0" err="1">
                          <a:solidFill>
                            <a:srgbClr val="232D46"/>
                          </a:solidFill>
                          <a:latin typeface="Cambria"/>
                          <a:ea typeface="Calibri"/>
                          <a:cs typeface="Times New Roman"/>
                        </a:rPr>
                        <a:t>Раздел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10" marR="42110" marT="0" marB="0" anchor="ctr">
                    <a:lnL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900" b="1" dirty="0" err="1">
                          <a:solidFill>
                            <a:srgbClr val="232D46"/>
                          </a:solidFill>
                          <a:latin typeface="Cambria"/>
                          <a:ea typeface="Calibri"/>
                          <a:cs typeface="Times New Roman"/>
                        </a:rPr>
                        <a:t>Наименование</a:t>
                      </a:r>
                      <a:r>
                        <a:rPr lang="uk-UA" sz="900" b="1" dirty="0">
                          <a:solidFill>
                            <a:srgbClr val="232D46"/>
                          </a:solidFill>
                          <a:latin typeface="Cambri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uk-UA" sz="900" b="1" dirty="0" err="1">
                          <a:solidFill>
                            <a:srgbClr val="232D46"/>
                          </a:solidFill>
                          <a:latin typeface="Cambria"/>
                          <a:ea typeface="Calibri"/>
                          <a:cs typeface="Times New Roman"/>
                        </a:rPr>
                        <a:t>разделов</a:t>
                      </a:r>
                      <a:r>
                        <a:rPr lang="uk-UA" sz="900" b="1" dirty="0">
                          <a:solidFill>
                            <a:srgbClr val="232D46"/>
                          </a:solidFill>
                          <a:latin typeface="Cambri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uk-UA" sz="900" b="1" dirty="0" err="1">
                          <a:solidFill>
                            <a:srgbClr val="232D46"/>
                          </a:solidFill>
                          <a:latin typeface="Cambria"/>
                          <a:ea typeface="Calibri"/>
                          <a:cs typeface="Times New Roman"/>
                        </a:rPr>
                        <a:t>функциональной</a:t>
                      </a:r>
                      <a:r>
                        <a:rPr lang="uk-UA" sz="900" b="1" dirty="0">
                          <a:solidFill>
                            <a:srgbClr val="232D46"/>
                          </a:solidFill>
                          <a:latin typeface="Cambri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uk-UA" sz="900" b="1" dirty="0" err="1">
                          <a:solidFill>
                            <a:srgbClr val="232D46"/>
                          </a:solidFill>
                          <a:latin typeface="Cambria"/>
                          <a:ea typeface="Calibri"/>
                          <a:cs typeface="Times New Roman"/>
                        </a:rPr>
                        <a:t>классификации</a:t>
                      </a:r>
                      <a:r>
                        <a:rPr lang="uk-UA" sz="900" b="1" dirty="0">
                          <a:solidFill>
                            <a:srgbClr val="232D46"/>
                          </a:solidFill>
                          <a:latin typeface="Cambri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uk-UA" sz="900" b="1" dirty="0" err="1">
                          <a:solidFill>
                            <a:srgbClr val="232D46"/>
                          </a:solidFill>
                          <a:latin typeface="Cambria"/>
                          <a:ea typeface="Calibri"/>
                          <a:cs typeface="Times New Roman"/>
                        </a:rPr>
                        <a:t>расходов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10" marR="42110" marT="0" marB="0" anchor="ctr">
                    <a:lnL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b="1" dirty="0" smtClean="0">
                          <a:solidFill>
                            <a:srgbClr val="232D46"/>
                          </a:solidFill>
                          <a:latin typeface="Cambria"/>
                          <a:ea typeface="Calibri"/>
                          <a:cs typeface="Times New Roman"/>
                        </a:rPr>
                        <a:t>202</a:t>
                      </a:r>
                      <a:r>
                        <a:rPr lang="ru-RU" sz="900" b="1" dirty="0" smtClean="0">
                          <a:solidFill>
                            <a:srgbClr val="232D46"/>
                          </a:solidFill>
                          <a:latin typeface="Cambria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uk-UA" sz="900" b="1" dirty="0" smtClean="0">
                          <a:solidFill>
                            <a:srgbClr val="232D46"/>
                          </a:solidFill>
                          <a:latin typeface="Cambri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uk-UA" sz="900" b="1" dirty="0" err="1">
                          <a:solidFill>
                            <a:srgbClr val="232D46"/>
                          </a:solidFill>
                          <a:latin typeface="Cambria"/>
                          <a:ea typeface="Calibri"/>
                          <a:cs typeface="Times New Roman"/>
                        </a:rPr>
                        <a:t>год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10" marR="42110" marT="0" marB="0" anchor="ctr">
                    <a:lnL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b="1" dirty="0" smtClean="0">
                          <a:solidFill>
                            <a:srgbClr val="232D46"/>
                          </a:solidFill>
                          <a:latin typeface="Cambria"/>
                          <a:ea typeface="Calibri"/>
                          <a:cs typeface="Times New Roman"/>
                        </a:rPr>
                        <a:t>202</a:t>
                      </a:r>
                      <a:r>
                        <a:rPr lang="ru-RU" sz="900" b="1" dirty="0" smtClean="0">
                          <a:solidFill>
                            <a:srgbClr val="232D46"/>
                          </a:solidFill>
                          <a:latin typeface="Cambria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uk-UA" sz="900" b="1" dirty="0" smtClean="0">
                          <a:solidFill>
                            <a:srgbClr val="232D46"/>
                          </a:solidFill>
                          <a:latin typeface="Cambri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uk-UA" sz="900" b="1" dirty="0" err="1">
                          <a:solidFill>
                            <a:srgbClr val="232D46"/>
                          </a:solidFill>
                          <a:latin typeface="Cambria"/>
                          <a:ea typeface="Calibri"/>
                          <a:cs typeface="Times New Roman"/>
                        </a:rPr>
                        <a:t>год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10" marR="42110" marT="0" marB="0" anchor="ctr">
                    <a:lnL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b="1" dirty="0" smtClean="0">
                          <a:solidFill>
                            <a:srgbClr val="232D46"/>
                          </a:solidFill>
                          <a:latin typeface="Cambria"/>
                          <a:ea typeface="Calibri"/>
                          <a:cs typeface="Times New Roman"/>
                        </a:rPr>
                        <a:t>202</a:t>
                      </a:r>
                      <a:r>
                        <a:rPr lang="ru-RU" sz="900" b="1" dirty="0" smtClean="0">
                          <a:solidFill>
                            <a:srgbClr val="232D46"/>
                          </a:solidFill>
                          <a:latin typeface="Cambria"/>
                          <a:ea typeface="Calibri"/>
                          <a:cs typeface="Times New Roman"/>
                        </a:rPr>
                        <a:t>5</a:t>
                      </a:r>
                      <a:r>
                        <a:rPr lang="uk-UA" sz="900" b="1" dirty="0" smtClean="0">
                          <a:solidFill>
                            <a:srgbClr val="232D46"/>
                          </a:solidFill>
                          <a:latin typeface="Cambri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uk-UA" sz="900" b="1" dirty="0" err="1">
                          <a:solidFill>
                            <a:srgbClr val="232D46"/>
                          </a:solidFill>
                          <a:latin typeface="Cambria"/>
                          <a:ea typeface="Calibri"/>
                          <a:cs typeface="Times New Roman"/>
                        </a:rPr>
                        <a:t>год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10" marR="42110" marT="0" marB="0" anchor="ctr">
                    <a:lnL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b="1" dirty="0" smtClean="0">
                          <a:solidFill>
                            <a:srgbClr val="232D46"/>
                          </a:solidFill>
                          <a:latin typeface="Cambria"/>
                          <a:ea typeface="Calibri"/>
                          <a:cs typeface="Times New Roman"/>
                        </a:rPr>
                        <a:t>202</a:t>
                      </a:r>
                      <a:r>
                        <a:rPr lang="ru-RU" sz="900" b="1" dirty="0" smtClean="0">
                          <a:solidFill>
                            <a:srgbClr val="232D46"/>
                          </a:solidFill>
                          <a:latin typeface="Cambria"/>
                          <a:ea typeface="Calibri"/>
                          <a:cs typeface="Times New Roman"/>
                        </a:rPr>
                        <a:t>6</a:t>
                      </a:r>
                      <a:r>
                        <a:rPr lang="uk-UA" sz="900" b="1" dirty="0" smtClean="0">
                          <a:solidFill>
                            <a:srgbClr val="232D46"/>
                          </a:solidFill>
                          <a:latin typeface="Cambri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uk-UA" sz="900" b="1" dirty="0" err="1">
                          <a:solidFill>
                            <a:srgbClr val="232D46"/>
                          </a:solidFill>
                          <a:latin typeface="Cambria"/>
                          <a:ea typeface="Calibri"/>
                          <a:cs typeface="Times New Roman"/>
                        </a:rPr>
                        <a:t>год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10" marR="42110" marT="0" marB="0" anchor="ctr">
                    <a:lnL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357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900" b="1" dirty="0">
                          <a:solidFill>
                            <a:srgbClr val="232D46"/>
                          </a:solidFill>
                          <a:latin typeface="Cambria"/>
                          <a:ea typeface="Calibri"/>
                          <a:cs typeface="Times New Roman"/>
                        </a:rPr>
                        <a:t>План  по </a:t>
                      </a:r>
                      <a:r>
                        <a:rPr lang="uk-UA" sz="900" b="1" dirty="0" err="1">
                          <a:solidFill>
                            <a:srgbClr val="232D46"/>
                          </a:solidFill>
                          <a:latin typeface="Cambria"/>
                          <a:ea typeface="Calibri"/>
                          <a:cs typeface="Times New Roman"/>
                        </a:rPr>
                        <a:t>состоянию</a:t>
                      </a:r>
                      <a:r>
                        <a:rPr lang="uk-UA" sz="900" b="1" dirty="0">
                          <a:solidFill>
                            <a:srgbClr val="232D46"/>
                          </a:solidFill>
                          <a:latin typeface="Cambria"/>
                          <a:ea typeface="Calibri"/>
                          <a:cs typeface="Times New Roman"/>
                        </a:rPr>
                        <a:t> на </a:t>
                      </a:r>
                      <a:r>
                        <a:rPr lang="uk-UA" sz="900" b="1" dirty="0" smtClean="0">
                          <a:solidFill>
                            <a:srgbClr val="232D46"/>
                          </a:solidFill>
                          <a:latin typeface="Cambria"/>
                          <a:ea typeface="Calibri"/>
                          <a:cs typeface="Times New Roman"/>
                        </a:rPr>
                        <a:t>01.10.2023 </a:t>
                      </a:r>
                      <a:r>
                        <a:rPr lang="uk-UA" sz="900" b="1" dirty="0">
                          <a:solidFill>
                            <a:srgbClr val="232D46"/>
                          </a:solidFill>
                          <a:latin typeface="Cambria"/>
                          <a:ea typeface="Calibri"/>
                          <a:cs typeface="Times New Roman"/>
                        </a:rPr>
                        <a:t>г. </a:t>
                      </a:r>
                      <a:endParaRPr lang="ru-RU" sz="9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900" b="1" dirty="0">
                          <a:solidFill>
                            <a:srgbClr val="232D46"/>
                          </a:solidFill>
                          <a:latin typeface="Cambria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uk-UA" sz="900" b="1" dirty="0" err="1">
                          <a:solidFill>
                            <a:srgbClr val="232D46"/>
                          </a:solidFill>
                          <a:latin typeface="Cambria"/>
                          <a:ea typeface="Calibri"/>
                          <a:cs typeface="Times New Roman"/>
                        </a:rPr>
                        <a:t>тыс</a:t>
                      </a:r>
                      <a:r>
                        <a:rPr lang="uk-UA" sz="900" b="1" dirty="0">
                          <a:solidFill>
                            <a:srgbClr val="232D46"/>
                          </a:solidFill>
                          <a:latin typeface="Cambria"/>
                          <a:ea typeface="Calibri"/>
                          <a:cs typeface="Times New Roman"/>
                        </a:rPr>
                        <a:t>. руб</a:t>
                      </a:r>
                      <a:r>
                        <a:rPr lang="uk-UA" sz="900" dirty="0">
                          <a:solidFill>
                            <a:srgbClr val="232D46"/>
                          </a:solidFill>
                          <a:latin typeface="Cambria"/>
                          <a:ea typeface="Calibri"/>
                          <a:cs typeface="Times New Roman"/>
                        </a:rPr>
                        <a:t>.)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10" marR="42110" marT="0" marB="0" vert="vert270" anchor="ctr">
                    <a:lnL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b="1" dirty="0" err="1">
                          <a:solidFill>
                            <a:srgbClr val="232D46"/>
                          </a:solidFill>
                          <a:latin typeface="Cambria"/>
                          <a:ea typeface="Calibri"/>
                          <a:cs typeface="Times New Roman"/>
                        </a:rPr>
                        <a:t>Удельный</a:t>
                      </a:r>
                      <a:r>
                        <a:rPr lang="uk-UA" sz="900" b="1" dirty="0">
                          <a:solidFill>
                            <a:srgbClr val="232D46"/>
                          </a:solidFill>
                          <a:latin typeface="Cambri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uk-UA" sz="900" b="1" dirty="0" err="1">
                          <a:solidFill>
                            <a:srgbClr val="232D46"/>
                          </a:solidFill>
                          <a:latin typeface="Cambria"/>
                          <a:ea typeface="Calibri"/>
                          <a:cs typeface="Times New Roman"/>
                        </a:rPr>
                        <a:t>вес</a:t>
                      </a:r>
                      <a:r>
                        <a:rPr lang="uk-UA" sz="900" b="1" dirty="0">
                          <a:solidFill>
                            <a:srgbClr val="232D46"/>
                          </a:solidFill>
                          <a:latin typeface="Cambria"/>
                          <a:ea typeface="Calibri"/>
                          <a:cs typeface="Times New Roman"/>
                        </a:rPr>
                        <a:t> в </a:t>
                      </a:r>
                      <a:r>
                        <a:rPr lang="uk-UA" sz="900" b="1" dirty="0" err="1">
                          <a:solidFill>
                            <a:srgbClr val="232D46"/>
                          </a:solidFill>
                          <a:latin typeface="Cambria"/>
                          <a:ea typeface="Calibri"/>
                          <a:cs typeface="Times New Roman"/>
                        </a:rPr>
                        <a:t>расходах</a:t>
                      </a:r>
                      <a:r>
                        <a:rPr lang="uk-UA" sz="900" b="1" dirty="0">
                          <a:solidFill>
                            <a:srgbClr val="232D46"/>
                          </a:solidFill>
                          <a:latin typeface="Cambria"/>
                          <a:ea typeface="Calibri"/>
                          <a:cs typeface="Times New Roman"/>
                        </a:rPr>
                        <a:t> (в %)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10" marR="42110" marT="0" marB="0" vert="vert270" anchor="ctr">
                    <a:lnL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b="1" dirty="0">
                          <a:solidFill>
                            <a:srgbClr val="232D46"/>
                          </a:solidFill>
                          <a:latin typeface="Cambria"/>
                          <a:ea typeface="Calibri"/>
                          <a:cs typeface="Times New Roman"/>
                        </a:rPr>
                        <a:t>Прогноз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b="1" dirty="0">
                          <a:solidFill>
                            <a:srgbClr val="232D46"/>
                          </a:solidFill>
                          <a:latin typeface="Cambria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uk-UA" sz="900" b="1" dirty="0" err="1">
                          <a:solidFill>
                            <a:srgbClr val="232D46"/>
                          </a:solidFill>
                          <a:latin typeface="Cambria"/>
                          <a:ea typeface="Calibri"/>
                          <a:cs typeface="Times New Roman"/>
                        </a:rPr>
                        <a:t>тыс</a:t>
                      </a:r>
                      <a:r>
                        <a:rPr lang="uk-UA" sz="900" b="1" dirty="0">
                          <a:solidFill>
                            <a:srgbClr val="232D46"/>
                          </a:solidFill>
                          <a:latin typeface="Cambria"/>
                          <a:ea typeface="Calibri"/>
                          <a:cs typeface="Times New Roman"/>
                        </a:rPr>
                        <a:t>. руб.)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10" marR="42110" marT="0" marB="0" vert="vert270" anchor="ctr">
                    <a:lnL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b="1" dirty="0" err="1">
                          <a:solidFill>
                            <a:srgbClr val="232D46"/>
                          </a:solidFill>
                          <a:latin typeface="Cambria"/>
                          <a:ea typeface="Calibri"/>
                          <a:cs typeface="Times New Roman"/>
                        </a:rPr>
                        <a:t>Удельный</a:t>
                      </a:r>
                      <a:r>
                        <a:rPr lang="uk-UA" sz="900" b="1" dirty="0">
                          <a:solidFill>
                            <a:srgbClr val="232D46"/>
                          </a:solidFill>
                          <a:latin typeface="Cambri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uk-UA" sz="900" b="1" dirty="0" err="1">
                          <a:solidFill>
                            <a:srgbClr val="232D46"/>
                          </a:solidFill>
                          <a:latin typeface="Cambria"/>
                          <a:ea typeface="Calibri"/>
                          <a:cs typeface="Times New Roman"/>
                        </a:rPr>
                        <a:t>вес</a:t>
                      </a:r>
                      <a:r>
                        <a:rPr lang="uk-UA" sz="900" b="1" dirty="0">
                          <a:solidFill>
                            <a:srgbClr val="232D46"/>
                          </a:solidFill>
                          <a:latin typeface="Cambria"/>
                          <a:ea typeface="Calibri"/>
                          <a:cs typeface="Times New Roman"/>
                        </a:rPr>
                        <a:t> в </a:t>
                      </a:r>
                      <a:r>
                        <a:rPr lang="uk-UA" sz="900" b="1" dirty="0" err="1">
                          <a:solidFill>
                            <a:srgbClr val="232D46"/>
                          </a:solidFill>
                          <a:latin typeface="Cambria"/>
                          <a:ea typeface="Calibri"/>
                          <a:cs typeface="Times New Roman"/>
                        </a:rPr>
                        <a:t>расходах</a:t>
                      </a:r>
                      <a:r>
                        <a:rPr lang="uk-UA" sz="900" b="1" dirty="0">
                          <a:solidFill>
                            <a:srgbClr val="232D46"/>
                          </a:solidFill>
                          <a:latin typeface="Cambria"/>
                          <a:ea typeface="Calibri"/>
                          <a:cs typeface="Times New Roman"/>
                        </a:rPr>
                        <a:t> (в %)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10" marR="42110" marT="0" marB="0" vert="vert270" anchor="ctr">
                    <a:lnL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b="1" dirty="0">
                          <a:solidFill>
                            <a:srgbClr val="232D46"/>
                          </a:solidFill>
                          <a:latin typeface="Cambria"/>
                          <a:ea typeface="Calibri"/>
                          <a:cs typeface="Times New Roman"/>
                        </a:rPr>
                        <a:t>Прогноз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b="1" dirty="0">
                          <a:solidFill>
                            <a:srgbClr val="232D46"/>
                          </a:solidFill>
                          <a:latin typeface="Cambria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uk-UA" sz="900" b="1" dirty="0" err="1">
                          <a:solidFill>
                            <a:srgbClr val="232D46"/>
                          </a:solidFill>
                          <a:latin typeface="Cambria"/>
                          <a:ea typeface="Calibri"/>
                          <a:cs typeface="Times New Roman"/>
                        </a:rPr>
                        <a:t>тыс</a:t>
                      </a:r>
                      <a:r>
                        <a:rPr lang="uk-UA" sz="900" b="1" dirty="0">
                          <a:solidFill>
                            <a:srgbClr val="232D46"/>
                          </a:solidFill>
                          <a:latin typeface="Cambria"/>
                          <a:ea typeface="Calibri"/>
                          <a:cs typeface="Times New Roman"/>
                        </a:rPr>
                        <a:t>. руб.)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10" marR="42110" marT="0" marB="0" vert="vert270" anchor="ctr">
                    <a:lnL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b="1" dirty="0" err="1">
                          <a:solidFill>
                            <a:srgbClr val="232D46"/>
                          </a:solidFill>
                          <a:latin typeface="Cambria"/>
                          <a:ea typeface="Calibri"/>
                          <a:cs typeface="Times New Roman"/>
                        </a:rPr>
                        <a:t>Удельный</a:t>
                      </a:r>
                      <a:r>
                        <a:rPr lang="uk-UA" sz="900" b="1" dirty="0">
                          <a:solidFill>
                            <a:srgbClr val="232D46"/>
                          </a:solidFill>
                          <a:latin typeface="Cambri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uk-UA" sz="900" b="1" dirty="0" err="1">
                          <a:solidFill>
                            <a:srgbClr val="232D46"/>
                          </a:solidFill>
                          <a:latin typeface="Cambria"/>
                          <a:ea typeface="Calibri"/>
                          <a:cs typeface="Times New Roman"/>
                        </a:rPr>
                        <a:t>вес</a:t>
                      </a:r>
                      <a:r>
                        <a:rPr lang="uk-UA" sz="900" b="1" dirty="0">
                          <a:solidFill>
                            <a:srgbClr val="232D46"/>
                          </a:solidFill>
                          <a:latin typeface="Cambria"/>
                          <a:ea typeface="Calibri"/>
                          <a:cs typeface="Times New Roman"/>
                        </a:rPr>
                        <a:t> в </a:t>
                      </a:r>
                      <a:r>
                        <a:rPr lang="uk-UA" sz="900" b="1" dirty="0" err="1">
                          <a:solidFill>
                            <a:srgbClr val="232D46"/>
                          </a:solidFill>
                          <a:latin typeface="Cambria"/>
                          <a:ea typeface="Calibri"/>
                          <a:cs typeface="Times New Roman"/>
                        </a:rPr>
                        <a:t>расходах</a:t>
                      </a:r>
                      <a:r>
                        <a:rPr lang="uk-UA" sz="900" b="1" dirty="0">
                          <a:solidFill>
                            <a:srgbClr val="232D46"/>
                          </a:solidFill>
                          <a:latin typeface="Cambria"/>
                          <a:ea typeface="Calibri"/>
                          <a:cs typeface="Times New Roman"/>
                        </a:rPr>
                        <a:t> (в %)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10" marR="42110" marT="0" marB="0" vert="vert270" anchor="ctr">
                    <a:lnL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b="1" dirty="0">
                          <a:solidFill>
                            <a:srgbClr val="232D46"/>
                          </a:solidFill>
                          <a:latin typeface="Cambria"/>
                          <a:ea typeface="Calibri"/>
                          <a:cs typeface="Times New Roman"/>
                        </a:rPr>
                        <a:t>Прогноз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b="1" dirty="0">
                          <a:solidFill>
                            <a:srgbClr val="232D46"/>
                          </a:solidFill>
                          <a:latin typeface="Cambria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uk-UA" sz="900" b="1" dirty="0" err="1">
                          <a:solidFill>
                            <a:srgbClr val="232D46"/>
                          </a:solidFill>
                          <a:latin typeface="Cambria"/>
                          <a:ea typeface="Calibri"/>
                          <a:cs typeface="Times New Roman"/>
                        </a:rPr>
                        <a:t>тыс</a:t>
                      </a:r>
                      <a:r>
                        <a:rPr lang="uk-UA" sz="900" b="1" dirty="0">
                          <a:solidFill>
                            <a:srgbClr val="232D46"/>
                          </a:solidFill>
                          <a:latin typeface="Cambria"/>
                          <a:ea typeface="Calibri"/>
                          <a:cs typeface="Times New Roman"/>
                        </a:rPr>
                        <a:t>. руб.)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10" marR="42110" marT="0" marB="0" vert="vert270" anchor="ctr">
                    <a:lnL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b="1" dirty="0" err="1">
                          <a:solidFill>
                            <a:srgbClr val="232D46"/>
                          </a:solidFill>
                          <a:latin typeface="Cambria"/>
                          <a:ea typeface="Calibri"/>
                          <a:cs typeface="Times New Roman"/>
                        </a:rPr>
                        <a:t>Удельный</a:t>
                      </a:r>
                      <a:r>
                        <a:rPr lang="uk-UA" sz="900" b="1" dirty="0">
                          <a:solidFill>
                            <a:srgbClr val="232D46"/>
                          </a:solidFill>
                          <a:latin typeface="Cambri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uk-UA" sz="900" b="1" dirty="0" err="1">
                          <a:solidFill>
                            <a:srgbClr val="232D46"/>
                          </a:solidFill>
                          <a:latin typeface="Cambria"/>
                          <a:ea typeface="Calibri"/>
                          <a:cs typeface="Times New Roman"/>
                        </a:rPr>
                        <a:t>вес</a:t>
                      </a:r>
                      <a:r>
                        <a:rPr lang="uk-UA" sz="900" b="1" dirty="0">
                          <a:solidFill>
                            <a:srgbClr val="232D46"/>
                          </a:solidFill>
                          <a:latin typeface="Cambria"/>
                          <a:ea typeface="Calibri"/>
                          <a:cs typeface="Times New Roman"/>
                        </a:rPr>
                        <a:t> в </a:t>
                      </a:r>
                      <a:r>
                        <a:rPr lang="uk-UA" sz="900" b="1" dirty="0" err="1">
                          <a:solidFill>
                            <a:srgbClr val="232D46"/>
                          </a:solidFill>
                          <a:latin typeface="Cambria"/>
                          <a:ea typeface="Calibri"/>
                          <a:cs typeface="Times New Roman"/>
                        </a:rPr>
                        <a:t>расходах</a:t>
                      </a:r>
                      <a:r>
                        <a:rPr lang="uk-UA" sz="900" b="1" dirty="0">
                          <a:solidFill>
                            <a:srgbClr val="232D46"/>
                          </a:solidFill>
                          <a:latin typeface="Cambria"/>
                          <a:ea typeface="Calibri"/>
                          <a:cs typeface="Times New Roman"/>
                        </a:rPr>
                        <a:t> (в %)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10" marR="42110" marT="0" marB="0" vert="vert270" anchor="ctr">
                    <a:lnL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01972">
                <a:tc>
                  <a:txBody>
                    <a:bodyPr/>
                    <a:lstStyle/>
                    <a:p>
                      <a:endParaRPr lang="ru-RU" sz="800">
                        <a:latin typeface="Calibri"/>
                        <a:cs typeface="Times New Roman"/>
                      </a:endParaRPr>
                    </a:p>
                  </a:txBody>
                  <a:tcPr marL="42110" marR="42110" marT="0" marB="0" anchor="ctr">
                    <a:lnL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b="1" dirty="0">
                          <a:solidFill>
                            <a:srgbClr val="232D4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/>
                          <a:ea typeface="Calibri"/>
                          <a:cs typeface="Times New Roman"/>
                        </a:rPr>
                        <a:t>ВСЕГО РАСХОДОВ:</a:t>
                      </a:r>
                      <a:endParaRPr lang="ru-RU" sz="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10" marR="42110" marT="0" marB="0" anchor="ctr">
                    <a:lnL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Cambria" pitchFamily="18" charset="0"/>
                        </a:rPr>
                        <a:t>809 </a:t>
                      </a:r>
                      <a:r>
                        <a:rPr lang="ru-RU" sz="800" b="1" i="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Cambria" pitchFamily="18" charset="0"/>
                        </a:rPr>
                        <a:t>273,0</a:t>
                      </a:r>
                      <a:endParaRPr lang="ru-RU" sz="8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5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b="1" dirty="0">
                          <a:solidFill>
                            <a:srgbClr val="232D4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/>
                          <a:ea typeface="Calibri"/>
                          <a:cs typeface="Times New Roman"/>
                        </a:rPr>
                        <a:t>100,0</a:t>
                      </a:r>
                      <a:endParaRPr lang="ru-RU" sz="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10" marR="42110" marT="0" marB="0" anchor="ctr">
                    <a:lnL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b="1" dirty="0" smtClean="0">
                          <a:solidFill>
                            <a:srgbClr val="232D4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/>
                          <a:ea typeface="Calibri"/>
                          <a:cs typeface="Times New Roman"/>
                        </a:rPr>
                        <a:t>885</a:t>
                      </a:r>
                      <a:r>
                        <a:rPr lang="uk-UA" sz="800" b="1" baseline="0" dirty="0" smtClean="0">
                          <a:solidFill>
                            <a:srgbClr val="232D4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/>
                          <a:ea typeface="Calibri"/>
                          <a:cs typeface="Times New Roman"/>
                        </a:rPr>
                        <a:t> 856,2</a:t>
                      </a:r>
                      <a:endParaRPr lang="ru-RU" sz="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10" marR="42110" marT="0" marB="0" anchor="ctr">
                    <a:lnL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b="1" dirty="0">
                          <a:solidFill>
                            <a:srgbClr val="232D4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/>
                          <a:ea typeface="Calibri"/>
                          <a:cs typeface="Times New Roman"/>
                        </a:rPr>
                        <a:t>100,0</a:t>
                      </a:r>
                      <a:endParaRPr lang="ru-RU" sz="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10" marR="42110" marT="0" marB="0" anchor="ctr">
                    <a:lnL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b="1" dirty="0" smtClean="0">
                          <a:solidFill>
                            <a:srgbClr val="232D4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/>
                          <a:ea typeface="Calibri"/>
                          <a:cs typeface="Times New Roman"/>
                        </a:rPr>
                        <a:t>871</a:t>
                      </a:r>
                      <a:r>
                        <a:rPr lang="uk-UA" sz="800" b="1" baseline="0" dirty="0" smtClean="0">
                          <a:solidFill>
                            <a:srgbClr val="232D4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/>
                          <a:ea typeface="Calibri"/>
                          <a:cs typeface="Times New Roman"/>
                        </a:rPr>
                        <a:t> 216,8</a:t>
                      </a:r>
                      <a:endParaRPr lang="ru-RU" sz="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10" marR="42110" marT="0" marB="0" anchor="ctr">
                    <a:lnL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b="1" dirty="0">
                          <a:solidFill>
                            <a:srgbClr val="232D4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/>
                          <a:ea typeface="Calibri"/>
                          <a:cs typeface="Times New Roman"/>
                        </a:rPr>
                        <a:t>100,0</a:t>
                      </a:r>
                      <a:endParaRPr lang="ru-RU" sz="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10" marR="42110" marT="0" marB="0" anchor="ctr">
                    <a:lnL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b="1" dirty="0" smtClean="0">
                          <a:solidFill>
                            <a:srgbClr val="232D4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/>
                          <a:ea typeface="Calibri"/>
                          <a:cs typeface="Times New Roman"/>
                        </a:rPr>
                        <a:t>871</a:t>
                      </a:r>
                      <a:r>
                        <a:rPr lang="uk-UA" sz="800" b="1" baseline="0" dirty="0" smtClean="0">
                          <a:solidFill>
                            <a:srgbClr val="232D4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/>
                          <a:ea typeface="Calibri"/>
                          <a:cs typeface="Times New Roman"/>
                        </a:rPr>
                        <a:t> 564,1</a:t>
                      </a:r>
                      <a:endParaRPr lang="ru-RU" sz="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10" marR="42110" marT="0" marB="0" anchor="ctr">
                    <a:lnL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b="1" dirty="0">
                          <a:solidFill>
                            <a:srgbClr val="232D4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/>
                          <a:ea typeface="Calibri"/>
                          <a:cs typeface="Times New Roman"/>
                        </a:rPr>
                        <a:t>100,0</a:t>
                      </a:r>
                      <a:endParaRPr lang="ru-RU" sz="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10" marR="42110" marT="0" marB="0" anchor="ctr">
                    <a:lnL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9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>
                          <a:solidFill>
                            <a:srgbClr val="232D46"/>
                          </a:solidFill>
                          <a:latin typeface="Cambria"/>
                          <a:ea typeface="Calibri"/>
                          <a:cs typeface="Times New Roman"/>
                        </a:rPr>
                        <a:t>0100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10" marR="42110" marT="0" marB="0" anchor="ctr">
                    <a:lnL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D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232D46"/>
                          </a:solidFill>
                          <a:latin typeface="Cambria"/>
                          <a:ea typeface="Calibri"/>
                          <a:cs typeface="Times New Roman"/>
                        </a:rPr>
                        <a:t>ОБЩЕГОСУДАРСТВЕННЫЕ ВОПРОСЫ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10" marR="42110" marT="0" marB="0" anchor="ctr">
                    <a:lnL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D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latin typeface="Cambria" pitchFamily="18" charset="0"/>
                          <a:ea typeface="Cambria" pitchFamily="18" charset="0"/>
                        </a:rPr>
                        <a:t>65 </a:t>
                      </a:r>
                      <a:r>
                        <a:rPr lang="ru-RU" sz="800" b="0" i="0" u="none" strike="noStrike" dirty="0" smtClean="0">
                          <a:latin typeface="Cambria" pitchFamily="18" charset="0"/>
                          <a:ea typeface="Cambria" pitchFamily="18" charset="0"/>
                        </a:rPr>
                        <a:t>023,1</a:t>
                      </a:r>
                      <a:endParaRPr lang="ru-RU" sz="800" b="0" i="0" u="none" strike="noStrike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DA9"/>
                    </a:solidFill>
                  </a:tcPr>
                </a:tc>
                <a:tc>
                  <a:txBody>
                    <a:bodyPr/>
                    <a:lstStyle/>
                    <a:p>
                      <a:pPr indent="15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8,03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10" marR="42110" marT="0" marB="0" anchor="ctr">
                    <a:lnL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D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 smtClean="0">
                          <a:solidFill>
                            <a:srgbClr val="232D46"/>
                          </a:solidFill>
                          <a:latin typeface="Cambria"/>
                          <a:ea typeface="Calibri"/>
                          <a:cs typeface="Times New Roman"/>
                        </a:rPr>
                        <a:t>111</a:t>
                      </a:r>
                      <a:r>
                        <a:rPr lang="uk-UA" sz="800" baseline="0" dirty="0" smtClean="0">
                          <a:solidFill>
                            <a:srgbClr val="232D46"/>
                          </a:solidFill>
                          <a:latin typeface="Cambria"/>
                          <a:ea typeface="Calibri"/>
                          <a:cs typeface="Times New Roman"/>
                        </a:rPr>
                        <a:t> 856,3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10" marR="42110" marT="0" marB="0" anchor="ctr">
                    <a:lnL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D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 smtClean="0">
                          <a:solidFill>
                            <a:srgbClr val="232D46"/>
                          </a:solidFill>
                          <a:latin typeface="Cambria"/>
                          <a:ea typeface="Calibri"/>
                          <a:cs typeface="Times New Roman"/>
                        </a:rPr>
                        <a:t>12,63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10" marR="42110" marT="0" marB="0" anchor="ctr">
                    <a:lnL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D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 smtClean="0">
                          <a:solidFill>
                            <a:srgbClr val="232D46"/>
                          </a:solidFill>
                          <a:latin typeface="Cambria"/>
                          <a:ea typeface="Calibri"/>
                          <a:cs typeface="Times New Roman"/>
                        </a:rPr>
                        <a:t>111</a:t>
                      </a:r>
                      <a:r>
                        <a:rPr lang="uk-UA" sz="800" baseline="0" dirty="0" smtClean="0">
                          <a:solidFill>
                            <a:srgbClr val="232D46"/>
                          </a:solidFill>
                          <a:latin typeface="Cambria"/>
                          <a:ea typeface="Calibri"/>
                          <a:cs typeface="Times New Roman"/>
                        </a:rPr>
                        <a:t> 856,3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10" marR="42110" marT="0" marB="0" anchor="ctr">
                    <a:lnL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D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 smtClean="0">
                          <a:solidFill>
                            <a:srgbClr val="232D46"/>
                          </a:solidFill>
                          <a:latin typeface="Cambria"/>
                          <a:ea typeface="Calibri"/>
                          <a:cs typeface="Times New Roman"/>
                        </a:rPr>
                        <a:t>12,84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10" marR="42110" marT="0" marB="0" anchor="ctr">
                    <a:lnL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D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 smtClean="0">
                          <a:solidFill>
                            <a:srgbClr val="232D46"/>
                          </a:solidFill>
                          <a:latin typeface="Cambria"/>
                          <a:ea typeface="Calibri"/>
                          <a:cs typeface="Times New Roman"/>
                        </a:rPr>
                        <a:t>111</a:t>
                      </a:r>
                      <a:r>
                        <a:rPr lang="uk-UA" sz="800" baseline="0" dirty="0" smtClean="0">
                          <a:solidFill>
                            <a:srgbClr val="232D46"/>
                          </a:solidFill>
                          <a:latin typeface="Cambria"/>
                          <a:ea typeface="Calibri"/>
                          <a:cs typeface="Times New Roman"/>
                        </a:rPr>
                        <a:t> 856,3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10" marR="42110" marT="0" marB="0" anchor="ctr">
                    <a:lnL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D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 smtClean="0">
                          <a:solidFill>
                            <a:srgbClr val="232D46"/>
                          </a:solidFill>
                          <a:latin typeface="Cambria"/>
                          <a:ea typeface="Calibri"/>
                          <a:cs typeface="Times New Roman"/>
                        </a:rPr>
                        <a:t>12,83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10" marR="42110" marT="0" marB="0" anchor="ctr">
                    <a:lnL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DA9"/>
                    </a:solidFill>
                  </a:tcPr>
                </a:tc>
              </a:tr>
              <a:tr h="2019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>
                          <a:solidFill>
                            <a:srgbClr val="232D46"/>
                          </a:solidFill>
                          <a:latin typeface="Cambria"/>
                          <a:ea typeface="Calibri"/>
                          <a:cs typeface="Times New Roman"/>
                        </a:rPr>
                        <a:t>0200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10" marR="42110" marT="0" marB="0" anchor="ctr">
                    <a:lnL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232D46"/>
                          </a:solidFill>
                          <a:latin typeface="Cambria"/>
                          <a:ea typeface="Calibri"/>
                          <a:cs typeface="Times New Roman"/>
                        </a:rPr>
                        <a:t>НАЦИОНАЛЬНАЯ ОБОРОНА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10" marR="42110" marT="0" marB="0" anchor="ctr">
                    <a:lnL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latin typeface="Cambria" pitchFamily="18" charset="0"/>
                          <a:ea typeface="Cambria" pitchFamily="18" charset="0"/>
                        </a:rPr>
                        <a:t>840,6</a:t>
                      </a:r>
                      <a:endParaRPr lang="ru-RU" sz="800" b="0" i="0" u="none" strike="noStrike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5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0,10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10" marR="42110" marT="0" marB="0" anchor="ctr">
                    <a:lnL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262,0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10" marR="42110" marT="0" marB="0" anchor="ctr">
                    <a:lnL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0,03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10" marR="42110" marT="0" marB="0" anchor="ctr">
                    <a:lnL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262,0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10" marR="42110" marT="0" marB="0" anchor="ctr">
                    <a:lnL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0,03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10" marR="42110" marT="0" marB="0" anchor="ctr">
                    <a:lnL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262,0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10" marR="42110" marT="0" marB="0" anchor="ctr">
                    <a:lnL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0,03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10" marR="42110" marT="0" marB="0" anchor="ctr">
                    <a:lnL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9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>
                          <a:solidFill>
                            <a:srgbClr val="232D46"/>
                          </a:solidFill>
                          <a:latin typeface="Cambria"/>
                          <a:ea typeface="Calibri"/>
                          <a:cs typeface="Times New Roman"/>
                        </a:rPr>
                        <a:t>0300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10" marR="42110" marT="0" marB="0" anchor="ctr">
                    <a:lnL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D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232D46"/>
                          </a:solidFill>
                          <a:latin typeface="Cambria"/>
                          <a:ea typeface="Calibri"/>
                          <a:cs typeface="Times New Roman"/>
                        </a:rPr>
                        <a:t>НАЦИОНАЛЬНАЯ БЕЗОПАСНОСТЬ И ПРАВООХРАНИТЕЛЬНАЯ ДЕЯТЕЛЬНОСТЬ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10" marR="42110" marT="0" marB="0" anchor="ctr">
                    <a:lnL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D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latin typeface="Cambria" pitchFamily="18" charset="0"/>
                          <a:ea typeface="Cambria" pitchFamily="18" charset="0"/>
                        </a:rPr>
                        <a:t>370,7</a:t>
                      </a:r>
                      <a:endParaRPr lang="ru-RU" sz="800" b="0" i="0" u="none" strike="noStrike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DA9"/>
                    </a:solidFill>
                  </a:tcPr>
                </a:tc>
                <a:tc>
                  <a:txBody>
                    <a:bodyPr/>
                    <a:lstStyle/>
                    <a:p>
                      <a:pPr indent="15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0,05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10" marR="42110" marT="0" marB="0" anchor="ctr">
                    <a:lnL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D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200,0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10" marR="42110" marT="0" marB="0" anchor="ctr">
                    <a:lnL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D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0,02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10" marR="42110" marT="0" marB="0" anchor="ctr">
                    <a:lnL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D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200,0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10" marR="42110" marT="0" marB="0" anchor="ctr">
                    <a:lnL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D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0,02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10" marR="42110" marT="0" marB="0" anchor="ctr">
                    <a:lnL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D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200,0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10" marR="42110" marT="0" marB="0" anchor="ctr">
                    <a:lnL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D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0,02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10" marR="42110" marT="0" marB="0" anchor="ctr">
                    <a:lnL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DA9"/>
                    </a:solidFill>
                  </a:tcPr>
                </a:tc>
              </a:tr>
              <a:tr h="2019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>
                          <a:solidFill>
                            <a:srgbClr val="232D46"/>
                          </a:solidFill>
                          <a:latin typeface="Cambria"/>
                          <a:ea typeface="Calibri"/>
                          <a:cs typeface="Times New Roman"/>
                        </a:rPr>
                        <a:t>0400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10" marR="42110" marT="0" marB="0" anchor="ctr">
                    <a:lnL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232D46"/>
                          </a:solidFill>
                          <a:latin typeface="Cambria"/>
                          <a:ea typeface="Calibri"/>
                          <a:cs typeface="Times New Roman"/>
                        </a:rPr>
                        <a:t>НАЦИОНАЛЬНАЯ ЭКОНОМИКА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10" marR="42110" marT="0" marB="0" anchor="ctr">
                    <a:lnL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latin typeface="Cambria" pitchFamily="18" charset="0"/>
                          <a:ea typeface="Cambria" pitchFamily="18" charset="0"/>
                        </a:rPr>
                        <a:t>65 </a:t>
                      </a:r>
                      <a:r>
                        <a:rPr lang="ru-RU" sz="800" b="0" i="0" u="none" strike="noStrike" dirty="0" smtClean="0">
                          <a:latin typeface="Cambria" pitchFamily="18" charset="0"/>
                          <a:ea typeface="Cambria" pitchFamily="18" charset="0"/>
                        </a:rPr>
                        <a:t>395,6</a:t>
                      </a:r>
                      <a:endParaRPr lang="ru-RU" sz="800" b="0" i="0" u="none" strike="noStrike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5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8,08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10" marR="42110" marT="0" marB="0" anchor="ctr">
                    <a:lnL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14 650,6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10" marR="42110" marT="0" marB="0" anchor="ctr">
                    <a:lnL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1,65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10" marR="42110" marT="0" marB="0" anchor="ctr">
                    <a:lnL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15 408,0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10" marR="42110" marT="0" marB="0" anchor="ctr">
                    <a:lnL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1,77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10" marR="42110" marT="0" marB="0" anchor="ctr">
                    <a:lnL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15 865,0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10" marR="42110" marT="0" marB="0" anchor="ctr">
                    <a:lnL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1,82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10" marR="42110" marT="0" marB="0" anchor="ctr">
                    <a:lnL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9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>
                          <a:solidFill>
                            <a:srgbClr val="232D46"/>
                          </a:solidFill>
                          <a:latin typeface="Cambria"/>
                          <a:ea typeface="Calibri"/>
                          <a:cs typeface="Times New Roman"/>
                        </a:rPr>
                        <a:t>0500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10" marR="42110" marT="0" marB="0" anchor="ctr">
                    <a:lnL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D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232D46"/>
                          </a:solidFill>
                          <a:latin typeface="Cambria"/>
                          <a:ea typeface="Calibri"/>
                          <a:cs typeface="Times New Roman"/>
                        </a:rPr>
                        <a:t>ЖИЛИЩНО-КОММУНАЛЬНОЕ ХОЗЯЙСТВО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10" marR="42110" marT="0" marB="0" anchor="ctr">
                    <a:lnL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D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latin typeface="Cambria" pitchFamily="18" charset="0"/>
                          <a:ea typeface="Cambria" pitchFamily="18" charset="0"/>
                        </a:rPr>
                        <a:t>71 </a:t>
                      </a:r>
                      <a:r>
                        <a:rPr lang="ru-RU" sz="800" b="0" i="0" u="none" strike="noStrike" dirty="0" smtClean="0">
                          <a:latin typeface="Cambria" pitchFamily="18" charset="0"/>
                          <a:ea typeface="Cambria" pitchFamily="18" charset="0"/>
                        </a:rPr>
                        <a:t>296,5</a:t>
                      </a:r>
                      <a:endParaRPr lang="ru-RU" sz="800" b="0" i="0" u="none" strike="noStrike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DA9"/>
                    </a:solidFill>
                  </a:tcPr>
                </a:tc>
                <a:tc>
                  <a:txBody>
                    <a:bodyPr/>
                    <a:lstStyle/>
                    <a:p>
                      <a:pPr indent="15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8,81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10" marR="42110" marT="0" marB="0" anchor="ctr">
                    <a:lnL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D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51 680,1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10" marR="42110" marT="0" marB="0" anchor="ctr">
                    <a:lnL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D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5,83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10" marR="42110" marT="0" marB="0" anchor="ctr">
                    <a:lnL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D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37 106,7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10" marR="42110" marT="0" marB="0" anchor="ctr">
                    <a:lnL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DA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Cambria" pitchFamily="18" charset="0"/>
                          <a:ea typeface="Cambria" pitchFamily="18" charset="0"/>
                        </a:rPr>
                        <a:t>4,26</a:t>
                      </a:r>
                      <a:endParaRPr lang="ru-RU" sz="8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42110" marR="42110" marT="0" marB="0" anchor="ctr">
                    <a:lnL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DA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Cambria" pitchFamily="18" charset="0"/>
                          <a:ea typeface="Cambria" pitchFamily="18" charset="0"/>
                        </a:rPr>
                        <a:t>37</a:t>
                      </a:r>
                      <a:r>
                        <a:rPr lang="ru-RU" sz="800" baseline="0" dirty="0" smtClean="0">
                          <a:latin typeface="Cambria" pitchFamily="18" charset="0"/>
                          <a:ea typeface="Cambria" pitchFamily="18" charset="0"/>
                        </a:rPr>
                        <a:t> 106,7</a:t>
                      </a:r>
                      <a:endParaRPr lang="ru-RU" sz="8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42110" marR="42110" marT="0" marB="0" anchor="ctr">
                    <a:lnL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D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4,26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10" marR="42110" marT="0" marB="0" anchor="ctr">
                    <a:lnL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DA9"/>
                    </a:solidFill>
                  </a:tcPr>
                </a:tc>
              </a:tr>
              <a:tr h="3029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>
                          <a:solidFill>
                            <a:srgbClr val="232D46"/>
                          </a:solidFill>
                          <a:latin typeface="Cambria"/>
                          <a:ea typeface="Calibri"/>
                          <a:cs typeface="Times New Roman"/>
                        </a:rPr>
                        <a:t>0600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10" marR="42110" marT="0" marB="0" anchor="ctr">
                    <a:lnL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232D46"/>
                          </a:solidFill>
                          <a:latin typeface="Cambria"/>
                          <a:ea typeface="Calibri"/>
                          <a:cs typeface="Times New Roman"/>
                        </a:rPr>
                        <a:t>ОХРАНА ОКРУЖАЮЩЕЙ СРЕДЫ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10" marR="42110" marT="0" marB="0" anchor="ctr">
                    <a:lnL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latin typeface="Cambria" pitchFamily="18" charset="0"/>
                          <a:ea typeface="Cambria" pitchFamily="18" charset="0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5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0,00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10" marR="42110" marT="0" marB="0" anchor="ctr">
                    <a:lnL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39 198,8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10" marR="42110" marT="0" marB="0" anchor="ctr">
                    <a:lnL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4,42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10" marR="42110" marT="0" marB="0" anchor="ctr">
                    <a:lnL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39 210,1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10" marR="42110" marT="0" marB="0" anchor="ctr">
                    <a:lnL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Cambria" pitchFamily="18" charset="0"/>
                          <a:ea typeface="Cambria" pitchFamily="18" charset="0"/>
                        </a:rPr>
                        <a:t>4,50</a:t>
                      </a:r>
                      <a:endParaRPr lang="ru-RU" sz="8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42110" marR="42110" marT="0" marB="0" anchor="ctr">
                    <a:lnL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Cambria" pitchFamily="18" charset="0"/>
                          <a:ea typeface="Cambria" pitchFamily="18" charset="0"/>
                        </a:rPr>
                        <a:t>39 221,8</a:t>
                      </a:r>
                      <a:endParaRPr lang="ru-RU" sz="8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42110" marR="42110" marT="0" marB="0" anchor="ctr">
                    <a:lnL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Cambria" pitchFamily="18" charset="0"/>
                          <a:ea typeface="Cambria" pitchFamily="18" charset="0"/>
                        </a:rPr>
                        <a:t>4,50</a:t>
                      </a:r>
                      <a:endParaRPr lang="ru-RU" sz="8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42110" marR="42110" marT="0" marB="0" anchor="ctr">
                    <a:lnL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9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>
                          <a:solidFill>
                            <a:srgbClr val="232D46"/>
                          </a:solidFill>
                          <a:latin typeface="Cambria"/>
                          <a:ea typeface="Calibri"/>
                          <a:cs typeface="Times New Roman"/>
                        </a:rPr>
                        <a:t>0700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10" marR="42110" marT="0" marB="0" anchor="ctr">
                    <a:lnL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D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232D46"/>
                          </a:solidFill>
                          <a:latin typeface="Cambria"/>
                          <a:ea typeface="Calibri"/>
                          <a:cs typeface="Times New Roman"/>
                        </a:rPr>
                        <a:t>ОБРАЗОВАНИЕ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10" marR="42110" marT="0" marB="0" anchor="ctr">
                    <a:lnL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D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latin typeface="Cambria" pitchFamily="18" charset="0"/>
                          <a:ea typeface="Cambria" pitchFamily="18" charset="0"/>
                        </a:rPr>
                        <a:t>456 </a:t>
                      </a:r>
                      <a:r>
                        <a:rPr lang="ru-RU" sz="800" b="0" i="0" u="none" strike="noStrike" dirty="0" smtClean="0">
                          <a:latin typeface="Cambria" pitchFamily="18" charset="0"/>
                          <a:ea typeface="Cambria" pitchFamily="18" charset="0"/>
                        </a:rPr>
                        <a:t>225,7</a:t>
                      </a:r>
                      <a:endParaRPr lang="ru-RU" sz="800" b="0" i="0" u="none" strike="noStrike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DA9"/>
                    </a:solidFill>
                  </a:tcPr>
                </a:tc>
                <a:tc>
                  <a:txBody>
                    <a:bodyPr/>
                    <a:lstStyle/>
                    <a:p>
                      <a:pPr indent="15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56,37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10" marR="42110" marT="0" marB="0" anchor="ctr">
                    <a:lnL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D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528</a:t>
                      </a:r>
                      <a:r>
                        <a:rPr lang="ru-RU" sz="800" baseline="0" dirty="0" smtClean="0">
                          <a:latin typeface="Calibri"/>
                          <a:ea typeface="Calibri"/>
                          <a:cs typeface="Times New Roman"/>
                        </a:rPr>
                        <a:t> 911,7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10" marR="42110" marT="0" marB="0" anchor="ctr">
                    <a:lnL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D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59,71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10" marR="42110" marT="0" marB="0" anchor="ctr">
                    <a:lnL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D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528 911,7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10" marR="42110" marT="0" marB="0" anchor="ctr">
                    <a:lnL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DA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Cambria" pitchFamily="18" charset="0"/>
                          <a:ea typeface="Cambria" pitchFamily="18" charset="0"/>
                        </a:rPr>
                        <a:t>60,71</a:t>
                      </a:r>
                      <a:endParaRPr lang="ru-RU" sz="8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42110" marR="42110" marT="0" marB="0" anchor="ctr">
                    <a:lnL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DA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Cambria" pitchFamily="18" charset="0"/>
                          <a:ea typeface="Cambria" pitchFamily="18" charset="0"/>
                        </a:rPr>
                        <a:t>528 911,7</a:t>
                      </a:r>
                      <a:endParaRPr lang="ru-RU" sz="8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42110" marR="42110" marT="0" marB="0" anchor="ctr">
                    <a:lnL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DA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Cambria" pitchFamily="18" charset="0"/>
                          <a:ea typeface="Cambria" pitchFamily="18" charset="0"/>
                        </a:rPr>
                        <a:t>60,69</a:t>
                      </a:r>
                      <a:endParaRPr lang="ru-RU" sz="8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42110" marR="42110" marT="0" marB="0" anchor="ctr">
                    <a:lnL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DA9"/>
                    </a:solidFill>
                  </a:tcPr>
                </a:tc>
              </a:tr>
              <a:tr h="2381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>
                          <a:solidFill>
                            <a:srgbClr val="232D46"/>
                          </a:solidFill>
                          <a:latin typeface="Cambria"/>
                          <a:ea typeface="Calibri"/>
                          <a:cs typeface="Times New Roman"/>
                        </a:rPr>
                        <a:t>0800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10" marR="42110" marT="0" marB="0" anchor="ctr">
                    <a:lnL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232D46"/>
                          </a:solidFill>
                          <a:latin typeface="Cambria"/>
                          <a:ea typeface="Calibri"/>
                          <a:cs typeface="Times New Roman"/>
                        </a:rPr>
                        <a:t>КУЛЬТУРА, КИНЕМАТОГРАФИЯ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10" marR="42110" marT="0" marB="0" anchor="ctr">
                    <a:lnL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latin typeface="Cambria" pitchFamily="18" charset="0"/>
                          <a:ea typeface="Cambria" pitchFamily="18" charset="0"/>
                        </a:rPr>
                        <a:t>96 </a:t>
                      </a:r>
                      <a:r>
                        <a:rPr lang="ru-RU" sz="800" b="0" i="0" u="none" strike="noStrike" dirty="0" smtClean="0">
                          <a:latin typeface="Cambria" pitchFamily="18" charset="0"/>
                          <a:ea typeface="Cambria" pitchFamily="18" charset="0"/>
                        </a:rPr>
                        <a:t>443,3</a:t>
                      </a:r>
                      <a:endParaRPr lang="ru-RU" sz="800" b="0" i="0" u="none" strike="noStrike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5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11,92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10" marR="42110" marT="0" marB="0" anchor="ctr">
                    <a:lnL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60 856,4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10" marR="42110" marT="0" marB="0" anchor="ctr">
                    <a:lnL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6,87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10" marR="42110" marT="0" marB="0" anchor="ctr">
                    <a:lnL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60 842,4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10" marR="42110" marT="0" marB="0" anchor="ctr">
                    <a:lnL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Cambria" pitchFamily="18" charset="0"/>
                          <a:ea typeface="Cambria" pitchFamily="18" charset="0"/>
                        </a:rPr>
                        <a:t>6,98</a:t>
                      </a:r>
                      <a:endParaRPr lang="ru-RU" sz="8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42110" marR="42110" marT="0" marB="0" anchor="ctr">
                    <a:lnL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Cambria" pitchFamily="18" charset="0"/>
                          <a:ea typeface="Cambria" pitchFamily="18" charset="0"/>
                        </a:rPr>
                        <a:t>60 842,4</a:t>
                      </a:r>
                      <a:endParaRPr lang="ru-RU" sz="8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42110" marR="42110" marT="0" marB="0" anchor="ctr">
                    <a:lnL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Cambria" pitchFamily="18" charset="0"/>
                          <a:ea typeface="Cambria" pitchFamily="18" charset="0"/>
                        </a:rPr>
                        <a:t>6,98</a:t>
                      </a:r>
                      <a:endParaRPr lang="ru-RU" sz="8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42110" marR="42110" marT="0" marB="0" anchor="ctr">
                    <a:lnL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9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>
                          <a:solidFill>
                            <a:srgbClr val="232D46"/>
                          </a:solidFill>
                          <a:latin typeface="Cambria"/>
                          <a:ea typeface="Calibri"/>
                          <a:cs typeface="Times New Roman"/>
                        </a:rPr>
                        <a:t>1000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10" marR="42110" marT="0" marB="0" anchor="ctr">
                    <a:lnL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D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232D46"/>
                          </a:solidFill>
                          <a:latin typeface="Cambria"/>
                          <a:ea typeface="Calibri"/>
                          <a:cs typeface="Times New Roman"/>
                        </a:rPr>
                        <a:t>СОЦИАЛЬНАЯ ПОЛИТИКА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10" marR="42110" marT="0" marB="0" anchor="ctr">
                    <a:lnL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D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latin typeface="Cambria" pitchFamily="18" charset="0"/>
                          <a:ea typeface="Cambria" pitchFamily="18" charset="0"/>
                        </a:rPr>
                        <a:t>11 </a:t>
                      </a:r>
                      <a:r>
                        <a:rPr lang="ru-RU" sz="800" b="0" i="0" u="none" strike="noStrike" dirty="0" smtClean="0">
                          <a:latin typeface="Cambria" pitchFamily="18" charset="0"/>
                          <a:ea typeface="Cambria" pitchFamily="18" charset="0"/>
                        </a:rPr>
                        <a:t>644,3</a:t>
                      </a:r>
                      <a:endParaRPr lang="ru-RU" sz="800" b="0" i="0" u="none" strike="noStrike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DA9"/>
                    </a:solidFill>
                  </a:tcPr>
                </a:tc>
                <a:tc>
                  <a:txBody>
                    <a:bodyPr/>
                    <a:lstStyle/>
                    <a:p>
                      <a:pPr indent="15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1,44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10" marR="42110" marT="0" marB="0" anchor="ctr">
                    <a:lnL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D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21 993,5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10" marR="42110" marT="0" marB="0" anchor="ctr">
                    <a:lnL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D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2,48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10" marR="42110" marT="0" marB="0" anchor="ctr">
                    <a:lnL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D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21 192,3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10" marR="42110" marT="0" marB="0" anchor="ctr">
                    <a:lnL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DA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Cambria" pitchFamily="18" charset="0"/>
                          <a:ea typeface="Cambria" pitchFamily="18" charset="0"/>
                        </a:rPr>
                        <a:t>2,43</a:t>
                      </a:r>
                      <a:endParaRPr lang="ru-RU" sz="8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42110" marR="42110" marT="0" marB="0" anchor="ctr">
                    <a:lnL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DA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Cambria" pitchFamily="18" charset="0"/>
                          <a:ea typeface="Cambria" pitchFamily="18" charset="0"/>
                        </a:rPr>
                        <a:t>21 192,3</a:t>
                      </a:r>
                      <a:endParaRPr lang="ru-RU" sz="8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42110" marR="42110" marT="0" marB="0" anchor="ctr">
                    <a:lnL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DA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Cambria" pitchFamily="18" charset="0"/>
                          <a:ea typeface="Cambria" pitchFamily="18" charset="0"/>
                        </a:rPr>
                        <a:t>2,43</a:t>
                      </a:r>
                      <a:endParaRPr lang="ru-RU" sz="8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42110" marR="42110" marT="0" marB="0" anchor="ctr">
                    <a:lnL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DA9"/>
                    </a:solidFill>
                  </a:tcPr>
                </a:tc>
              </a:tr>
              <a:tr h="2019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>
                          <a:solidFill>
                            <a:srgbClr val="232D46"/>
                          </a:solidFill>
                          <a:latin typeface="Cambria"/>
                          <a:ea typeface="Calibri"/>
                          <a:cs typeface="Times New Roman"/>
                        </a:rPr>
                        <a:t>1100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10" marR="42110" marT="0" marB="0" anchor="ctr">
                    <a:lnL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232D46"/>
                          </a:solidFill>
                          <a:latin typeface="Cambria"/>
                          <a:ea typeface="Calibri"/>
                          <a:cs typeface="Times New Roman"/>
                        </a:rPr>
                        <a:t>ФИЗИЧЕСКАЯ КУЛЬТУРА И СПОРТ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10" marR="42110" marT="0" marB="0" anchor="ctr">
                    <a:lnL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latin typeface="Cambria" pitchFamily="18" charset="0"/>
                          <a:ea typeface="Cambria" pitchFamily="18" charset="0"/>
                        </a:rPr>
                        <a:t>4 </a:t>
                      </a:r>
                      <a:r>
                        <a:rPr lang="ru-RU" sz="800" b="0" i="0" u="none" strike="noStrike" dirty="0" smtClean="0">
                          <a:latin typeface="Cambria" pitchFamily="18" charset="0"/>
                          <a:ea typeface="Cambria" pitchFamily="18" charset="0"/>
                        </a:rPr>
                        <a:t>917,0</a:t>
                      </a:r>
                      <a:endParaRPr lang="ru-RU" sz="800" b="0" i="0" u="none" strike="noStrike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5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0,61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10" marR="42110" marT="0" marB="0" anchor="ctr">
                    <a:lnL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r>
                        <a:rPr lang="ru-RU" sz="800" baseline="0" dirty="0" smtClean="0">
                          <a:latin typeface="Calibri"/>
                          <a:ea typeface="Calibri"/>
                          <a:cs typeface="Times New Roman"/>
                        </a:rPr>
                        <a:t> 253,5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10" marR="42110" marT="0" marB="0" anchor="ctr">
                    <a:lnL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0,71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10" marR="42110" marT="0" marB="0" anchor="ctr">
                    <a:lnL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r>
                        <a:rPr lang="ru-RU" sz="800" baseline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253,5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10" marR="42110" marT="0" marB="0" anchor="ctr">
                    <a:lnL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Cambria" pitchFamily="18" charset="0"/>
                          <a:ea typeface="Cambria" pitchFamily="18" charset="0"/>
                        </a:rPr>
                        <a:t>0,72</a:t>
                      </a:r>
                      <a:endParaRPr lang="ru-RU" sz="8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42110" marR="42110" marT="0" marB="0" anchor="ctr">
                    <a:lnL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Cambria" pitchFamily="18" charset="0"/>
                          <a:ea typeface="Cambria" pitchFamily="18" charset="0"/>
                        </a:rPr>
                        <a:t>6 253,5</a:t>
                      </a:r>
                      <a:endParaRPr lang="ru-RU" sz="8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42110" marR="42110" marT="0" marB="0" anchor="ctr">
                    <a:lnL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Cambria" pitchFamily="18" charset="0"/>
                          <a:ea typeface="Cambria" pitchFamily="18" charset="0"/>
                        </a:rPr>
                        <a:t>0,72</a:t>
                      </a:r>
                      <a:endParaRPr lang="ru-RU" sz="8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42110" marR="42110" marT="0" marB="0" anchor="ctr">
                    <a:lnL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51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>
                          <a:solidFill>
                            <a:srgbClr val="232D46"/>
                          </a:solidFill>
                          <a:latin typeface="Cambria"/>
                          <a:ea typeface="Calibri"/>
                          <a:cs typeface="Times New Roman"/>
                        </a:rPr>
                        <a:t>1400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10" marR="42110" marT="0" marB="0" anchor="ctr">
                    <a:lnL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D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solidFill>
                            <a:srgbClr val="232D46"/>
                          </a:solidFill>
                          <a:latin typeface="Cambria"/>
                          <a:ea typeface="Calibri"/>
                          <a:cs typeface="Times New Roman"/>
                        </a:rPr>
                        <a:t>МЕЖБЮДЖЕТНЫЕ ТРАНСФЕРТЫ ОБЩЕГО ХАРАКТЕРА БЮДЖЕТАМ БЮДЖЕТНОЙ СИСТЕМЫ РОССИЙСКОЙ ФЕДЕРАЦИИ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10" marR="42110" marT="0" marB="0" anchor="ctr">
                    <a:lnL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D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latin typeface="Cambria" pitchFamily="18" charset="0"/>
                          <a:ea typeface="Cambria" pitchFamily="18" charset="0"/>
                        </a:rPr>
                        <a:t>37 </a:t>
                      </a:r>
                      <a:r>
                        <a:rPr lang="ru-RU" sz="800" b="0" i="0" u="none" strike="noStrike" dirty="0" smtClean="0">
                          <a:latin typeface="Cambria" pitchFamily="18" charset="0"/>
                          <a:ea typeface="Cambria" pitchFamily="18" charset="0"/>
                        </a:rPr>
                        <a:t>116,2</a:t>
                      </a:r>
                      <a:endParaRPr lang="ru-RU" sz="800" b="0" i="0" u="none" strike="noStrike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DA9"/>
                    </a:solidFill>
                  </a:tcPr>
                </a:tc>
                <a:tc>
                  <a:txBody>
                    <a:bodyPr/>
                    <a:lstStyle/>
                    <a:p>
                      <a:pPr indent="15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4,59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10" marR="42110" marT="0" marB="0" anchor="ctr">
                    <a:lnL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D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49 993,3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10" marR="42110" marT="0" marB="0" anchor="ctr">
                    <a:lnL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D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5,64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10" marR="42110" marT="0" marB="0" anchor="ctr">
                    <a:lnL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D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49 973,8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10" marR="42110" marT="0" marB="0" anchor="ctr">
                    <a:lnL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DA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Cambria" pitchFamily="18" charset="0"/>
                          <a:ea typeface="Cambria" pitchFamily="18" charset="0"/>
                        </a:rPr>
                        <a:t>5,74</a:t>
                      </a:r>
                      <a:endParaRPr lang="ru-RU" sz="8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42110" marR="42110" marT="0" marB="0" anchor="ctr">
                    <a:lnL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DA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Cambria" pitchFamily="18" charset="0"/>
                          <a:ea typeface="Cambria" pitchFamily="18" charset="0"/>
                        </a:rPr>
                        <a:t>49 852,4</a:t>
                      </a:r>
                      <a:endParaRPr lang="ru-RU" sz="8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42110" marR="42110" marT="0" marB="0" anchor="ctr">
                    <a:lnL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DA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Cambria" pitchFamily="18" charset="0"/>
                          <a:ea typeface="Cambria" pitchFamily="18" charset="0"/>
                        </a:rPr>
                        <a:t>5,72</a:t>
                      </a:r>
                      <a:endParaRPr lang="ru-RU" sz="8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42110" marR="42110" marT="0" marB="0" anchor="ctr">
                    <a:lnL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9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DA9"/>
                    </a:solidFill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04664" y="5868145"/>
            <a:ext cx="55446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u="sng" dirty="0" smtClean="0">
                <a:solidFill>
                  <a:srgbClr val="C00000"/>
                </a:solidFill>
              </a:rPr>
              <a:t>Сохранение социальной направленности за счет четкого планирования расходов - приоритетное направление при формировании бюджета</a:t>
            </a:r>
            <a:endParaRPr lang="ru-RU" sz="1400" b="1" i="1" dirty="0" smtClean="0">
              <a:solidFill>
                <a:srgbClr val="C00000"/>
              </a:solidFill>
            </a:endParaRPr>
          </a:p>
          <a:p>
            <a:pPr algn="ctr"/>
            <a:endParaRPr lang="ru-RU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116632" y="6588224"/>
            <a:ext cx="5904656" cy="20313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     В структуре расходов бюджета района в 2024 - 2026 гг. наибольший удельный вес составляют расходы социальной направленности (расходы на образование, культуру, спорт, социальную политику). В объеме всех расходов бюджета района расходы социальной сферы составят:</a:t>
            </a:r>
          </a:p>
          <a:p>
            <a:pPr algn="ctr">
              <a:lnSpc>
                <a:spcPct val="150000"/>
              </a:lnSpc>
            </a:pPr>
            <a:r>
              <a:rPr lang="ru-RU" sz="1200" dirty="0" smtClean="0"/>
              <a:t>на 2024 год – 69,8% или 618 015,1 тыс. рублей;</a:t>
            </a:r>
          </a:p>
          <a:p>
            <a:pPr algn="ctr">
              <a:lnSpc>
                <a:spcPct val="150000"/>
              </a:lnSpc>
            </a:pPr>
            <a:r>
              <a:rPr lang="ru-RU" sz="1200" dirty="0" smtClean="0"/>
              <a:t>на 2025 год – 70,8% или 617 199,9 тыс. рублей;</a:t>
            </a:r>
          </a:p>
          <a:p>
            <a:pPr algn="ctr">
              <a:lnSpc>
                <a:spcPct val="150000"/>
              </a:lnSpc>
            </a:pPr>
            <a:r>
              <a:rPr lang="ru-RU" sz="1200" dirty="0" smtClean="0"/>
              <a:t>на 2026 год – 70,8% или 617 199,9 тыс. рублей.</a:t>
            </a:r>
          </a:p>
          <a:p>
            <a:pPr algn="just"/>
            <a:endParaRPr lang="ru-RU" sz="1200" dirty="0" smtClean="0"/>
          </a:p>
          <a:p>
            <a:pPr algn="just"/>
            <a:endParaRPr lang="ru-RU" sz="1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92696" y="8676456"/>
            <a:ext cx="489654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latin typeface="Cambria" pitchFamily="18" charset="0"/>
                <a:ea typeface="Cambria" pitchFamily="18" charset="0"/>
              </a:rPr>
              <a:t>МКУ ОУФ – ФО администрации Парабельского района Томской области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0"/>
            <a:ext cx="5429250" cy="467544"/>
          </a:xfrm>
        </p:spPr>
        <p:txBody>
          <a:bodyPr>
            <a:normAutofit/>
          </a:bodyPr>
          <a:lstStyle/>
          <a:p>
            <a:pPr algn="ctr"/>
            <a:r>
              <a:rPr lang="ru-RU" sz="1600" i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Муниципальные программы</a:t>
            </a: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6632" y="539552"/>
            <a:ext cx="5904656" cy="806809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1400" b="1" dirty="0" smtClean="0"/>
              <a:t>     </a:t>
            </a:r>
            <a:r>
              <a:rPr lang="uk-UA" sz="1400" b="1" i="1" u="sng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Муниципальная</a:t>
            </a:r>
            <a:r>
              <a:rPr lang="uk-UA" sz="1400" b="1" i="1" u="sng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1400" b="1" i="1" u="sng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программа</a:t>
            </a:r>
            <a:r>
              <a:rPr lang="uk-UA" sz="1400" b="1" i="1" u="sng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14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документ </a:t>
            </a:r>
            <a:r>
              <a:rPr lang="uk-UA" sz="14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стратегического</a:t>
            </a:r>
            <a:r>
              <a:rPr lang="uk-UA" sz="14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14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планирования</a:t>
            </a:r>
            <a:r>
              <a:rPr lang="uk-UA" sz="14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uk-UA" sz="14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содержащий</a:t>
            </a:r>
            <a:r>
              <a:rPr lang="uk-UA" sz="14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комплекс </a:t>
            </a:r>
            <a:r>
              <a:rPr lang="uk-UA" sz="14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планируемых</a:t>
            </a:r>
            <a:r>
              <a:rPr lang="uk-UA" sz="14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14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мероприятий</a:t>
            </a:r>
            <a:r>
              <a:rPr lang="uk-UA" sz="14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uk-UA" sz="14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взаимоувязанных</a:t>
            </a:r>
            <a:r>
              <a:rPr lang="uk-UA" sz="14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по задачам, </a:t>
            </a:r>
            <a:r>
              <a:rPr lang="uk-UA" sz="14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срокам</a:t>
            </a:r>
            <a:r>
              <a:rPr lang="uk-UA" sz="14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14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осуществления</a:t>
            </a:r>
            <a:r>
              <a:rPr lang="uk-UA" sz="14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uk-UA" sz="14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исполнителям</a:t>
            </a:r>
            <a:r>
              <a:rPr lang="uk-UA" sz="14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и ресурсам и </a:t>
            </a:r>
            <a:r>
              <a:rPr lang="uk-UA" sz="14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обеспечивающих</a:t>
            </a:r>
            <a:r>
              <a:rPr lang="uk-UA" sz="14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14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наиболее</a:t>
            </a:r>
            <a:r>
              <a:rPr lang="uk-UA" sz="14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14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эффективное</a:t>
            </a:r>
            <a:r>
              <a:rPr lang="uk-UA" sz="14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14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достижение</a:t>
            </a:r>
            <a:r>
              <a:rPr lang="uk-UA" sz="14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14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целей</a:t>
            </a:r>
            <a:r>
              <a:rPr lang="uk-UA" sz="14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uk-UA" sz="14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решение</a:t>
            </a:r>
            <a:r>
              <a:rPr lang="uk-UA" sz="14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задач </a:t>
            </a:r>
            <a:r>
              <a:rPr lang="uk-UA" sz="14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социально-экономического</a:t>
            </a:r>
            <a:r>
              <a:rPr lang="uk-UA" sz="14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14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развития</a:t>
            </a:r>
            <a:r>
              <a:rPr lang="uk-UA" sz="14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14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муниципального</a:t>
            </a:r>
            <a:r>
              <a:rPr lang="uk-UA" sz="14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14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образования</a:t>
            </a:r>
            <a:r>
              <a:rPr lang="ru-RU" sz="14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«Парабельский район»</a:t>
            </a:r>
            <a:r>
              <a:rPr lang="uk-UA" sz="14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400" b="1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uk-UA" sz="14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Проект </a:t>
            </a:r>
            <a:r>
              <a:rPr lang="uk-UA" sz="14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бюджета</a:t>
            </a:r>
            <a:r>
              <a:rPr lang="uk-UA" sz="14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Парабельского </a:t>
            </a:r>
            <a:r>
              <a:rPr lang="uk-UA" sz="14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района</a:t>
            </a:r>
            <a:r>
              <a:rPr lang="uk-UA" sz="14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на 202</a:t>
            </a:r>
            <a:r>
              <a:rPr lang="ru-RU" sz="14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uk-UA" sz="14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14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год</a:t>
            </a:r>
            <a:r>
              <a:rPr lang="uk-UA" sz="14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uk-UA" sz="14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плановый</a:t>
            </a:r>
            <a:r>
              <a:rPr lang="uk-UA" sz="14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14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период</a:t>
            </a:r>
            <a:r>
              <a:rPr lang="uk-UA" sz="14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202</a:t>
            </a:r>
            <a:r>
              <a:rPr lang="ru-RU" sz="14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uk-UA" sz="14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и 202</a:t>
            </a:r>
            <a:r>
              <a:rPr lang="ru-RU" sz="14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uk-UA" sz="14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14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годов</a:t>
            </a:r>
            <a:r>
              <a:rPr lang="uk-UA" sz="14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14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формируется</a:t>
            </a:r>
            <a:r>
              <a:rPr lang="uk-UA" sz="14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по </a:t>
            </a:r>
            <a:r>
              <a:rPr lang="uk-UA" sz="14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программно-целевому</a:t>
            </a:r>
            <a:r>
              <a:rPr lang="uk-UA" sz="14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принципу и </a:t>
            </a:r>
            <a:r>
              <a:rPr lang="uk-UA" sz="14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предполагает</a:t>
            </a:r>
            <a:r>
              <a:rPr lang="uk-UA" sz="14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в 1 </a:t>
            </a:r>
            <a:r>
              <a:rPr lang="uk-UA" sz="14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чтении</a:t>
            </a:r>
            <a:r>
              <a:rPr lang="uk-UA" sz="14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14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реализацию</a:t>
            </a:r>
            <a:r>
              <a:rPr lang="uk-UA" sz="14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uk-UA" sz="14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14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муниципальных</a:t>
            </a:r>
            <a:r>
              <a:rPr lang="uk-UA" sz="14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14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программ</a:t>
            </a:r>
            <a:r>
              <a:rPr lang="uk-UA" sz="14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400" b="1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19</a:t>
            </a:fld>
            <a:endParaRPr lang="ru-RU" dirty="0"/>
          </a:p>
        </p:txBody>
      </p:sp>
      <p:pic>
        <p:nvPicPr>
          <p:cNvPr id="1026" name="Picture 2" descr="D:\Users\Goncharova\Desktop\Спорт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2656" y="3347864"/>
            <a:ext cx="2592288" cy="1800200"/>
          </a:xfrm>
          <a:prstGeom prst="rect">
            <a:avLst/>
          </a:prstGeom>
          <a:noFill/>
          <a:ln w="57150">
            <a:solidFill>
              <a:srgbClr val="0070C0"/>
            </a:solidFill>
            <a:prstDash val="solid"/>
          </a:ln>
        </p:spPr>
      </p:pic>
      <p:pic>
        <p:nvPicPr>
          <p:cNvPr id="1027" name="Picture 3" descr="D:\Users\Goncharova\Desktop\Танц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68960" y="3347864"/>
            <a:ext cx="2690664" cy="18002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  <p:pic>
        <p:nvPicPr>
          <p:cNvPr id="1028" name="Picture 4" descr="D:\Users\Goncharova\Desktop\Без назван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00808" y="4932040"/>
            <a:ext cx="2736304" cy="18002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332656" y="6948264"/>
            <a:ext cx="55446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i="1" dirty="0" smtClean="0">
                <a:solidFill>
                  <a:srgbClr val="002060"/>
                </a:solidFill>
              </a:rPr>
              <a:t>М</a:t>
            </a:r>
            <a:r>
              <a:rPr lang="uk-UA" sz="1200" b="1" i="1" dirty="0" err="1" smtClean="0">
                <a:solidFill>
                  <a:srgbClr val="002060"/>
                </a:solidFill>
              </a:rPr>
              <a:t>униципальные</a:t>
            </a:r>
            <a:r>
              <a:rPr lang="uk-UA" sz="1200" b="1" i="1" dirty="0" smtClean="0">
                <a:solidFill>
                  <a:srgbClr val="002060"/>
                </a:solidFill>
              </a:rPr>
              <a:t> </a:t>
            </a:r>
            <a:r>
              <a:rPr lang="uk-UA" sz="1200" b="1" i="1" dirty="0" err="1" smtClean="0">
                <a:solidFill>
                  <a:srgbClr val="002060"/>
                </a:solidFill>
              </a:rPr>
              <a:t>программы</a:t>
            </a:r>
            <a:r>
              <a:rPr lang="ru-RU" sz="1200" b="1" i="1" dirty="0" smtClean="0">
                <a:solidFill>
                  <a:srgbClr val="002060"/>
                </a:solidFill>
              </a:rPr>
              <a:t> (МП)</a:t>
            </a:r>
            <a:r>
              <a:rPr lang="uk-UA" sz="1200" b="1" i="1" dirty="0" smtClean="0">
                <a:solidFill>
                  <a:srgbClr val="002060"/>
                </a:solidFill>
              </a:rPr>
              <a:t>, </a:t>
            </a:r>
            <a:r>
              <a:rPr lang="uk-UA" sz="1200" b="1" i="1" dirty="0" err="1" smtClean="0">
                <a:solidFill>
                  <a:srgbClr val="002060"/>
                </a:solidFill>
              </a:rPr>
              <a:t>предлагаемые</a:t>
            </a:r>
            <a:r>
              <a:rPr lang="uk-UA" sz="1200" b="1" i="1" dirty="0" smtClean="0">
                <a:solidFill>
                  <a:srgbClr val="002060"/>
                </a:solidFill>
              </a:rPr>
              <a:t> к </a:t>
            </a:r>
            <a:r>
              <a:rPr lang="uk-UA" sz="1200" b="1" i="1" dirty="0" err="1" smtClean="0">
                <a:solidFill>
                  <a:srgbClr val="002060"/>
                </a:solidFill>
              </a:rPr>
              <a:t>финансированию</a:t>
            </a:r>
            <a:r>
              <a:rPr lang="uk-UA" sz="1200" b="1" i="1" dirty="0" smtClean="0">
                <a:solidFill>
                  <a:srgbClr val="002060"/>
                </a:solidFill>
              </a:rPr>
              <a:t> в </a:t>
            </a:r>
            <a:r>
              <a:rPr lang="uk-UA" sz="1200" b="1" i="1" dirty="0" err="1" smtClean="0">
                <a:solidFill>
                  <a:srgbClr val="002060"/>
                </a:solidFill>
              </a:rPr>
              <a:t>бюджете</a:t>
            </a:r>
            <a:r>
              <a:rPr lang="uk-UA" sz="1200" b="1" i="1" dirty="0" smtClean="0">
                <a:solidFill>
                  <a:srgbClr val="002060"/>
                </a:solidFill>
              </a:rPr>
              <a:t> </a:t>
            </a:r>
            <a:r>
              <a:rPr lang="uk-UA" sz="1200" b="1" i="1" dirty="0" err="1" smtClean="0">
                <a:solidFill>
                  <a:srgbClr val="002060"/>
                </a:solidFill>
              </a:rPr>
              <a:t>района</a:t>
            </a:r>
            <a:r>
              <a:rPr lang="uk-UA" sz="1200" b="1" i="1" dirty="0" smtClean="0">
                <a:solidFill>
                  <a:srgbClr val="002060"/>
                </a:solidFill>
              </a:rPr>
              <a:t> на 2024-2026 </a:t>
            </a:r>
            <a:r>
              <a:rPr lang="uk-UA" sz="1200" b="1" i="1" dirty="0" err="1" smtClean="0">
                <a:solidFill>
                  <a:srgbClr val="002060"/>
                </a:solidFill>
              </a:rPr>
              <a:t>годы</a:t>
            </a:r>
            <a:r>
              <a:rPr lang="uk-UA" sz="1200" b="1" i="1" dirty="0" smtClean="0">
                <a:solidFill>
                  <a:srgbClr val="002060"/>
                </a:solidFill>
              </a:rPr>
              <a:t>, </a:t>
            </a:r>
            <a:r>
              <a:rPr lang="uk-UA" sz="1200" b="1" i="1" dirty="0" err="1" smtClean="0">
                <a:solidFill>
                  <a:srgbClr val="002060"/>
                </a:solidFill>
              </a:rPr>
              <a:t>направлены</a:t>
            </a:r>
            <a:r>
              <a:rPr lang="uk-UA" sz="1200" b="1" i="1" dirty="0" smtClean="0">
                <a:solidFill>
                  <a:srgbClr val="002060"/>
                </a:solidFill>
              </a:rPr>
              <a:t> на </a:t>
            </a:r>
            <a:r>
              <a:rPr lang="uk-UA" sz="1200" b="1" i="1" dirty="0" err="1" smtClean="0">
                <a:solidFill>
                  <a:srgbClr val="002060"/>
                </a:solidFill>
              </a:rPr>
              <a:t>достижение</a:t>
            </a:r>
            <a:r>
              <a:rPr lang="uk-UA" sz="1200" b="1" i="1" dirty="0" smtClean="0">
                <a:solidFill>
                  <a:srgbClr val="002060"/>
                </a:solidFill>
              </a:rPr>
              <a:t> </a:t>
            </a:r>
            <a:r>
              <a:rPr lang="uk-UA" sz="1200" b="1" i="1" dirty="0" err="1" smtClean="0">
                <a:solidFill>
                  <a:srgbClr val="002060"/>
                </a:solidFill>
              </a:rPr>
              <a:t>целей</a:t>
            </a:r>
            <a:r>
              <a:rPr lang="uk-UA" sz="1200" b="1" i="1" dirty="0" smtClean="0">
                <a:solidFill>
                  <a:srgbClr val="002060"/>
                </a:solidFill>
              </a:rPr>
              <a:t> </a:t>
            </a:r>
            <a:r>
              <a:rPr lang="uk-UA" sz="1200" b="1" i="1" dirty="0" err="1" smtClean="0">
                <a:solidFill>
                  <a:srgbClr val="002060"/>
                </a:solidFill>
              </a:rPr>
              <a:t>Стратегии</a:t>
            </a:r>
            <a:r>
              <a:rPr lang="uk-UA" sz="1200" b="1" i="1" dirty="0" smtClean="0">
                <a:solidFill>
                  <a:srgbClr val="002060"/>
                </a:solidFill>
              </a:rPr>
              <a:t> </a:t>
            </a:r>
            <a:r>
              <a:rPr lang="uk-UA" sz="1200" b="1" i="1" dirty="0" err="1" smtClean="0">
                <a:solidFill>
                  <a:srgbClr val="002060"/>
                </a:solidFill>
              </a:rPr>
              <a:t>социально-экономического</a:t>
            </a:r>
            <a:r>
              <a:rPr lang="uk-UA" sz="1200" b="1" i="1" dirty="0" smtClean="0">
                <a:solidFill>
                  <a:srgbClr val="002060"/>
                </a:solidFill>
              </a:rPr>
              <a:t> </a:t>
            </a:r>
            <a:r>
              <a:rPr lang="uk-UA" sz="1200" b="1" i="1" dirty="0" err="1" smtClean="0">
                <a:solidFill>
                  <a:srgbClr val="002060"/>
                </a:solidFill>
              </a:rPr>
              <a:t>развития</a:t>
            </a:r>
            <a:r>
              <a:rPr lang="uk-UA" sz="1200" b="1" i="1" dirty="0" smtClean="0">
                <a:solidFill>
                  <a:srgbClr val="002060"/>
                </a:solidFill>
              </a:rPr>
              <a:t> </a:t>
            </a:r>
            <a:r>
              <a:rPr lang="uk-UA" sz="1200" b="1" i="1" dirty="0" err="1" smtClean="0">
                <a:solidFill>
                  <a:srgbClr val="002060"/>
                </a:solidFill>
              </a:rPr>
              <a:t>муниципального</a:t>
            </a:r>
            <a:r>
              <a:rPr lang="uk-UA" sz="1200" b="1" i="1" dirty="0" smtClean="0">
                <a:solidFill>
                  <a:srgbClr val="002060"/>
                </a:solidFill>
              </a:rPr>
              <a:t> </a:t>
            </a:r>
            <a:r>
              <a:rPr lang="uk-UA" sz="1200" b="1" i="1" dirty="0" err="1" smtClean="0">
                <a:solidFill>
                  <a:srgbClr val="002060"/>
                </a:solidFill>
              </a:rPr>
              <a:t>образования</a:t>
            </a:r>
            <a:r>
              <a:rPr lang="uk-UA" sz="1200" b="1" i="1" dirty="0" smtClean="0">
                <a:solidFill>
                  <a:srgbClr val="002060"/>
                </a:solidFill>
              </a:rPr>
              <a:t> «Парабельский район» </a:t>
            </a:r>
            <a:r>
              <a:rPr lang="uk-UA" sz="1200" b="1" i="1" dirty="0" err="1" smtClean="0">
                <a:solidFill>
                  <a:srgbClr val="002060"/>
                </a:solidFill>
              </a:rPr>
              <a:t>Томской</a:t>
            </a:r>
            <a:r>
              <a:rPr lang="uk-UA" sz="1200" b="1" i="1" dirty="0" smtClean="0">
                <a:solidFill>
                  <a:srgbClr val="002060"/>
                </a:solidFill>
              </a:rPr>
              <a:t> </a:t>
            </a:r>
            <a:r>
              <a:rPr lang="uk-UA" sz="1200" b="1" i="1" dirty="0" err="1" smtClean="0">
                <a:solidFill>
                  <a:srgbClr val="002060"/>
                </a:solidFill>
              </a:rPr>
              <a:t>области</a:t>
            </a:r>
            <a:r>
              <a:rPr lang="uk-UA" sz="1200" b="1" i="1" dirty="0" smtClean="0">
                <a:solidFill>
                  <a:srgbClr val="002060"/>
                </a:solidFill>
              </a:rPr>
              <a:t> до 2030 </a:t>
            </a:r>
            <a:r>
              <a:rPr lang="uk-UA" sz="1200" b="1" i="1" dirty="0" err="1" smtClean="0">
                <a:solidFill>
                  <a:srgbClr val="002060"/>
                </a:solidFill>
              </a:rPr>
              <a:t>года</a:t>
            </a:r>
            <a:r>
              <a:rPr lang="uk-UA" sz="1200" b="1" i="1" dirty="0" smtClean="0">
                <a:solidFill>
                  <a:srgbClr val="002060"/>
                </a:solidFill>
              </a:rPr>
              <a:t>. Перечень </a:t>
            </a:r>
            <a:r>
              <a:rPr lang="ru-RU" sz="1200" b="1" i="1" dirty="0" smtClean="0">
                <a:solidFill>
                  <a:srgbClr val="002060"/>
                </a:solidFill>
              </a:rPr>
              <a:t>МП</a:t>
            </a:r>
            <a:r>
              <a:rPr lang="uk-UA" sz="1200" b="1" i="1" dirty="0" smtClean="0">
                <a:solidFill>
                  <a:srgbClr val="002060"/>
                </a:solidFill>
              </a:rPr>
              <a:t> </a:t>
            </a:r>
            <a:r>
              <a:rPr lang="uk-UA" sz="1200" b="1" i="1" dirty="0" err="1" smtClean="0">
                <a:solidFill>
                  <a:srgbClr val="002060"/>
                </a:solidFill>
              </a:rPr>
              <a:t>утвержден</a:t>
            </a:r>
            <a:r>
              <a:rPr lang="uk-UA" sz="1200" b="1" i="1" dirty="0" smtClean="0">
                <a:solidFill>
                  <a:srgbClr val="002060"/>
                </a:solidFill>
              </a:rPr>
              <a:t> </a:t>
            </a:r>
            <a:r>
              <a:rPr lang="uk-UA" sz="1200" b="1" i="1" dirty="0" err="1" smtClean="0">
                <a:solidFill>
                  <a:srgbClr val="002060"/>
                </a:solidFill>
              </a:rPr>
              <a:t>распоряжением</a:t>
            </a:r>
            <a:r>
              <a:rPr lang="uk-UA" sz="1200" b="1" i="1" dirty="0" smtClean="0">
                <a:solidFill>
                  <a:srgbClr val="002060"/>
                </a:solidFill>
              </a:rPr>
              <a:t> </a:t>
            </a:r>
            <a:r>
              <a:rPr lang="uk-UA" sz="1200" b="1" i="1" dirty="0" err="1" smtClean="0">
                <a:solidFill>
                  <a:srgbClr val="002060"/>
                </a:solidFill>
              </a:rPr>
              <a:t>Администрации</a:t>
            </a:r>
            <a:r>
              <a:rPr lang="uk-UA" sz="1200" b="1" i="1" dirty="0" smtClean="0">
                <a:solidFill>
                  <a:srgbClr val="002060"/>
                </a:solidFill>
              </a:rPr>
              <a:t> Парабельского </a:t>
            </a:r>
            <a:r>
              <a:rPr lang="uk-UA" sz="1200" b="1" i="1" dirty="0" err="1" smtClean="0">
                <a:solidFill>
                  <a:srgbClr val="002060"/>
                </a:solidFill>
              </a:rPr>
              <a:t>района</a:t>
            </a:r>
            <a:r>
              <a:rPr lang="uk-UA" sz="1200" b="1" i="1" dirty="0" smtClean="0">
                <a:solidFill>
                  <a:srgbClr val="002060"/>
                </a:solidFill>
              </a:rPr>
              <a:t> от 09.10.2018 г. №270а «О </a:t>
            </a:r>
            <a:r>
              <a:rPr lang="uk-UA" sz="1200" b="1" i="1" dirty="0" err="1" smtClean="0">
                <a:solidFill>
                  <a:srgbClr val="002060"/>
                </a:solidFill>
              </a:rPr>
              <a:t>перечне</a:t>
            </a:r>
            <a:r>
              <a:rPr lang="uk-UA" sz="1200" b="1" i="1" dirty="0" smtClean="0">
                <a:solidFill>
                  <a:srgbClr val="002060"/>
                </a:solidFill>
              </a:rPr>
              <a:t> </a:t>
            </a:r>
            <a:r>
              <a:rPr lang="uk-UA" sz="1200" b="1" i="1" dirty="0" err="1" smtClean="0">
                <a:solidFill>
                  <a:srgbClr val="002060"/>
                </a:solidFill>
              </a:rPr>
              <a:t>муниципальных</a:t>
            </a:r>
            <a:r>
              <a:rPr lang="uk-UA" sz="1200" b="1" i="1" dirty="0" smtClean="0">
                <a:solidFill>
                  <a:srgbClr val="002060"/>
                </a:solidFill>
              </a:rPr>
              <a:t> </a:t>
            </a:r>
            <a:r>
              <a:rPr lang="uk-UA" sz="1200" b="1" i="1" dirty="0" err="1" smtClean="0">
                <a:solidFill>
                  <a:srgbClr val="002060"/>
                </a:solidFill>
              </a:rPr>
              <a:t>программ</a:t>
            </a:r>
            <a:r>
              <a:rPr lang="uk-UA" sz="1200" b="1" i="1" dirty="0" smtClean="0">
                <a:solidFill>
                  <a:srgbClr val="002060"/>
                </a:solidFill>
              </a:rPr>
              <a:t>».</a:t>
            </a:r>
            <a:endParaRPr lang="ru-RU" sz="1200" b="1" i="1" dirty="0" smtClean="0">
              <a:solidFill>
                <a:srgbClr val="002060"/>
              </a:solidFill>
            </a:endParaRPr>
          </a:p>
          <a:p>
            <a:pPr algn="ctr"/>
            <a:endParaRPr lang="ru-RU" sz="1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48680" y="8532440"/>
            <a:ext cx="504056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latin typeface="Cambria" pitchFamily="18" charset="0"/>
                <a:ea typeface="Cambria" pitchFamily="18" charset="0"/>
              </a:rPr>
              <a:t>МКУ ОУФ – ФО администрации Парабельского района Томской области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95536"/>
            <a:ext cx="4941168" cy="4248472"/>
          </a:xfrm>
        </p:spPr>
        <p:txBody>
          <a:bodyPr anchor="ctr">
            <a:normAutofit fontScale="90000"/>
          </a:bodyPr>
          <a:lstStyle/>
          <a:p>
            <a:pPr marL="711200" lvl="0">
              <a:spcBef>
                <a:spcPts val="600"/>
              </a:spcBef>
            </a:pPr>
            <a:r>
              <a:rPr lang="ru-RU" sz="1600" cap="none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ea typeface="Cambria" pitchFamily="18" charset="0"/>
                <a:cs typeface="Arial" pitchFamily="34" charset="0"/>
              </a:rPr>
              <a:t>Уважаемые жители </a:t>
            </a:r>
            <a:br>
              <a:rPr lang="ru-RU" sz="1600" cap="none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ea typeface="Cambria" pitchFamily="18" charset="0"/>
                <a:cs typeface="Arial" pitchFamily="34" charset="0"/>
              </a:rPr>
            </a:br>
            <a:r>
              <a:rPr lang="ru-RU" sz="1600" cap="none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ea typeface="Cambria" pitchFamily="18" charset="0"/>
                <a:cs typeface="Arial" pitchFamily="34" charset="0"/>
              </a:rPr>
              <a:t>Парабельского района!</a:t>
            </a:r>
            <a:r>
              <a:rPr lang="ru-RU" sz="1200" cap="none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ea typeface="Cambria" pitchFamily="18" charset="0"/>
                <a:cs typeface="Arial" pitchFamily="34" charset="0"/>
              </a:rPr>
              <a:t/>
            </a:r>
            <a:br>
              <a:rPr lang="ru-RU" sz="1200" cap="none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ea typeface="Cambria" pitchFamily="18" charset="0"/>
                <a:cs typeface="Arial" pitchFamily="34" charset="0"/>
              </a:rPr>
            </a:br>
            <a:r>
              <a:rPr lang="ru-RU" sz="1200" cap="none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ea typeface="Cambria" pitchFamily="18" charset="0"/>
                <a:cs typeface="Arial" pitchFamily="34" charset="0"/>
              </a:rPr>
              <a:t/>
            </a:r>
            <a:br>
              <a:rPr lang="ru-RU" sz="1200" cap="none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ea typeface="Cambria" pitchFamily="18" charset="0"/>
                <a:cs typeface="Arial" pitchFamily="34" charset="0"/>
              </a:rPr>
            </a:br>
            <a:r>
              <a:rPr lang="ru-RU" sz="1200" cap="none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ea typeface="Cambria" pitchFamily="18" charset="0"/>
                <a:cs typeface="Arial" pitchFamily="34" charset="0"/>
              </a:rPr>
              <a:t>От имени Администрации района и от себя лично приветствую Вас в новом выпуске информационного ресурса «Бюджет для граждан».</a:t>
            </a:r>
            <a:br>
              <a:rPr lang="ru-RU" sz="1200" cap="none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ea typeface="Cambria" pitchFamily="18" charset="0"/>
                <a:cs typeface="Arial" pitchFamily="34" charset="0"/>
              </a:rPr>
            </a:br>
            <a:r>
              <a:rPr lang="ru-RU" sz="1200" cap="none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ea typeface="Cambria" pitchFamily="18" charset="0"/>
                <a:cs typeface="Arial" pitchFamily="34" charset="0"/>
              </a:rPr>
              <a:t/>
            </a:r>
            <a:br>
              <a:rPr lang="ru-RU" sz="1200" cap="none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ea typeface="Cambria" pitchFamily="18" charset="0"/>
                <a:cs typeface="Arial" pitchFamily="34" charset="0"/>
              </a:rPr>
            </a:br>
            <a:r>
              <a:rPr lang="ru-RU" sz="1200" cap="none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ea typeface="Cambria" pitchFamily="18" charset="0"/>
                <a:cs typeface="Arial" pitchFamily="34" charset="0"/>
              </a:rPr>
              <a:t> «Бюджет для граждан» предназначен для жителей Парабельского района, не обладающих специальными знаниями в сфере бюджетного законодательства. </a:t>
            </a:r>
            <a:br>
              <a:rPr lang="ru-RU" sz="1200" cap="none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ea typeface="Cambria" pitchFamily="18" charset="0"/>
                <a:cs typeface="Arial" pitchFamily="34" charset="0"/>
              </a:rPr>
            </a:br>
            <a:r>
              <a:rPr lang="ru-RU" sz="1200" cap="none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ea typeface="Cambria" pitchFamily="18" charset="0"/>
                <a:cs typeface="Arial" pitchFamily="34" charset="0"/>
              </a:rPr>
              <a:t>Материалы, с которыми Вы можете ознакомиться далее, позволят в доступной форме представить информацию о запланированных доходах бюджета Парабельского района на 2024-2026 годы, основных принципах формирования бюджета, об основных направлениях расходования бюджетных средств, рассказать о реализуемых в Парабельском районе муниципальных программах.</a:t>
            </a:r>
            <a:br>
              <a:rPr lang="ru-RU" sz="1200" cap="none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ea typeface="Cambria" pitchFamily="18" charset="0"/>
                <a:cs typeface="Arial" pitchFamily="34" charset="0"/>
              </a:rPr>
            </a:br>
            <a:r>
              <a:rPr lang="ru-RU" sz="1200" cap="none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ea typeface="Cambria" pitchFamily="18" charset="0"/>
                <a:cs typeface="Arial" pitchFamily="34" charset="0"/>
              </a:rPr>
              <a:t>Надеюсь, что информация будет интересной и повысит уровень общественного участия граждан в бюджетном  процессе Парабельского района.</a:t>
            </a:r>
            <a:br>
              <a:rPr lang="ru-RU" sz="1200" cap="none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ea typeface="Cambria" pitchFamily="18" charset="0"/>
                <a:cs typeface="Arial" pitchFamily="34" charset="0"/>
              </a:rPr>
            </a:br>
            <a:r>
              <a:rPr lang="ru-RU" sz="1200" cap="none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ea typeface="Cambria" pitchFamily="18" charset="0"/>
                <a:cs typeface="Arial" pitchFamily="34" charset="0"/>
              </a:rPr>
              <a:t/>
            </a:r>
            <a:br>
              <a:rPr lang="ru-RU" sz="1200" cap="none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ea typeface="Cambria" pitchFamily="18" charset="0"/>
                <a:cs typeface="Arial" pitchFamily="34" charset="0"/>
              </a:rPr>
            </a:br>
            <a:r>
              <a:rPr lang="ru-RU" sz="1600" cap="none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ea typeface="Cambria" pitchFamily="18" charset="0"/>
                <a:cs typeface="Arial" pitchFamily="34" charset="0"/>
              </a:rPr>
              <a:t>С уважением,</a:t>
            </a:r>
            <a:br>
              <a:rPr lang="ru-RU" sz="1600" cap="none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ea typeface="Cambria" pitchFamily="18" charset="0"/>
                <a:cs typeface="Arial" pitchFamily="34" charset="0"/>
              </a:rPr>
            </a:br>
            <a:r>
              <a:rPr lang="ru-RU" sz="1600" cap="none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ea typeface="Cambria" pitchFamily="18" charset="0"/>
                <a:cs typeface="Arial" pitchFamily="34" charset="0"/>
              </a:rPr>
              <a:t>Глава Парабельского района Е.А. Рязанова</a:t>
            </a:r>
            <a:r>
              <a:rPr lang="ru-RU" sz="1200" cap="none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Cambria" pitchFamily="18" charset="0"/>
                <a:ea typeface="Cambria" pitchFamily="18" charset="0"/>
                <a:cs typeface="+mn-cs"/>
              </a:rPr>
              <a:t/>
            </a:r>
            <a:br>
              <a:rPr lang="ru-RU" sz="1200" cap="none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Cambria" pitchFamily="18" charset="0"/>
                <a:ea typeface="Cambria" pitchFamily="18" charset="0"/>
                <a:cs typeface="+mn-cs"/>
              </a:rPr>
            </a:b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0" name="Picture 2" descr="D:\Users\Goncharova\Desktop\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4824" y="4788024"/>
            <a:ext cx="2304256" cy="3240360"/>
          </a:xfrm>
          <a:prstGeom prst="rect">
            <a:avLst/>
          </a:prstGeom>
          <a:noFill/>
          <a:ln>
            <a:solidFill>
              <a:srgbClr val="7030A0"/>
            </a:solidFill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836712" y="8604448"/>
            <a:ext cx="47525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latin typeface="Cambria" pitchFamily="18" charset="0"/>
                <a:ea typeface="Cambria" pitchFamily="18" charset="0"/>
              </a:rPr>
              <a:t>МКУ ОУФ – ФО администрации Парабельского района Томской области </a:t>
            </a:r>
            <a:endParaRPr lang="ru-RU" sz="1000" dirty="0"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27651" name="Picture 3" descr="D:\Users\Goncharova\Desktop\Без назван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9160" y="251520"/>
            <a:ext cx="936104" cy="1296144"/>
          </a:xfrm>
          <a:prstGeom prst="rect">
            <a:avLst/>
          </a:prstGeom>
          <a:noFill/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0"/>
            <a:ext cx="5429250" cy="611560"/>
          </a:xfrm>
        </p:spPr>
        <p:txBody>
          <a:bodyPr>
            <a:normAutofit/>
          </a:bodyPr>
          <a:lstStyle/>
          <a:p>
            <a:pPr algn="ctr"/>
            <a:r>
              <a:rPr lang="ru-RU" sz="1600" i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Общий объем расходов на реализацию муниципальных программ</a:t>
            </a: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8640" y="1907704"/>
            <a:ext cx="5688632" cy="648072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1800" b="1" dirty="0" smtClean="0"/>
              <a:t>Доля программных мероприятий в общем объеме расходов бюджета составляет более 86,2%                                                                                                      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20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60648" y="827584"/>
            <a:ext cx="1656184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Bahnschrift SemiBold" pitchFamily="34" charset="0"/>
              </a:rPr>
              <a:t>2024 год</a:t>
            </a:r>
          </a:p>
          <a:p>
            <a:pPr algn="ctr"/>
            <a:r>
              <a:rPr lang="ru-RU" dirty="0" smtClean="0">
                <a:latin typeface="Bahnschrift SemiBold" pitchFamily="34" charset="0"/>
              </a:rPr>
              <a:t>763 880,3 </a:t>
            </a:r>
          </a:p>
          <a:p>
            <a:pPr algn="ctr"/>
            <a:r>
              <a:rPr lang="ru-RU" dirty="0" smtClean="0">
                <a:latin typeface="Bahnschrift SemiBold" pitchFamily="34" charset="0"/>
              </a:rPr>
              <a:t>тыс. рублей</a:t>
            </a:r>
            <a:endParaRPr lang="ru-RU" dirty="0">
              <a:latin typeface="Bahnschrift Semi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48880" y="827584"/>
            <a:ext cx="1475084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Bahnschrift SemiBold" pitchFamily="34" charset="0"/>
              </a:rPr>
              <a:t>2025 год</a:t>
            </a:r>
          </a:p>
          <a:p>
            <a:pPr algn="ctr"/>
            <a:r>
              <a:rPr lang="ru-RU" dirty="0" smtClean="0">
                <a:latin typeface="Bahnschrift SemiBold" pitchFamily="34" charset="0"/>
              </a:rPr>
              <a:t>749 240,9 </a:t>
            </a:r>
          </a:p>
          <a:p>
            <a:pPr algn="ctr"/>
            <a:r>
              <a:rPr lang="ru-RU" dirty="0" smtClean="0">
                <a:latin typeface="Bahnschrift SemiBold" pitchFamily="34" charset="0"/>
              </a:rPr>
              <a:t>тыс. рублей</a:t>
            </a:r>
            <a:endParaRPr lang="ru-RU" dirty="0">
              <a:latin typeface="Bahnschrift SemiBol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21088" y="827584"/>
            <a:ext cx="1512168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Bahnschrift SemiBold" pitchFamily="34" charset="0"/>
              </a:rPr>
              <a:t>2026 год</a:t>
            </a:r>
          </a:p>
          <a:p>
            <a:pPr algn="ctr"/>
            <a:r>
              <a:rPr lang="ru-RU" dirty="0" smtClean="0">
                <a:latin typeface="Bahnschrift SemiBold" pitchFamily="34" charset="0"/>
              </a:rPr>
              <a:t>749 588,2</a:t>
            </a:r>
          </a:p>
          <a:p>
            <a:pPr algn="ctr"/>
            <a:r>
              <a:rPr lang="ru-RU" dirty="0" smtClean="0">
                <a:latin typeface="Bahnschrift SemiBold" pitchFamily="34" charset="0"/>
              </a:rPr>
              <a:t>тыс. рублей</a:t>
            </a:r>
            <a:endParaRPr lang="ru-RU" dirty="0">
              <a:latin typeface="Bahnschrift SemiBold" pitchFamily="34" charset="0"/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188640" y="2699792"/>
          <a:ext cx="5688632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-171400" y="2627784"/>
            <a:ext cx="65527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u="sng" cap="all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B13F9A">
                    <a:lumMod val="60000"/>
                    <a:lumOff val="40000"/>
                  </a:srgbClr>
                </a:solidFill>
                <a:ea typeface="+mj-ea"/>
                <a:cs typeface="+mj-cs"/>
              </a:rPr>
              <a:t>Структура расходов на муниципальные программы (МП)</a:t>
            </a:r>
            <a:endParaRPr lang="ru-RU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260648" y="6300192"/>
            <a:ext cx="5688632" cy="230832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200" b="1" dirty="0" smtClean="0"/>
              <a:t>Прочие МП (1,1%):</a:t>
            </a:r>
          </a:p>
          <a:p>
            <a:pPr algn="just"/>
            <a:r>
              <a:rPr lang="ru-RU" sz="1200" dirty="0" smtClean="0">
                <a:solidFill>
                  <a:schemeClr val="tx2"/>
                </a:solidFill>
              </a:rPr>
              <a:t>*</a:t>
            </a:r>
            <a:r>
              <a:rPr lang="ru-RU" sz="1200" dirty="0" smtClean="0"/>
              <a:t>МП «Развитие физической культуры, спорта и формирования здорового образа жизни населения Парабельского района» - 0,7%</a:t>
            </a:r>
          </a:p>
          <a:p>
            <a:pPr algn="just"/>
            <a:endParaRPr lang="ru-RU" sz="1200" dirty="0" smtClean="0"/>
          </a:p>
          <a:p>
            <a:pPr algn="just"/>
            <a:r>
              <a:rPr lang="ru-RU" sz="1200" dirty="0" smtClean="0">
                <a:solidFill>
                  <a:schemeClr val="tx2"/>
                </a:solidFill>
              </a:rPr>
              <a:t>*</a:t>
            </a:r>
            <a:r>
              <a:rPr lang="ru-RU" sz="1200" dirty="0" smtClean="0"/>
              <a:t>МП «Формирование благоприятной и доступной социальной среды в Парабельском районе» - 0,1%</a:t>
            </a:r>
          </a:p>
          <a:p>
            <a:pPr algn="just"/>
            <a:endParaRPr lang="ru-RU" sz="1200" dirty="0" smtClean="0"/>
          </a:p>
          <a:p>
            <a:pPr algn="just"/>
            <a:r>
              <a:rPr lang="ru-RU" sz="1200" dirty="0" smtClean="0">
                <a:solidFill>
                  <a:schemeClr val="tx2"/>
                </a:solidFill>
              </a:rPr>
              <a:t>*</a:t>
            </a:r>
            <a:r>
              <a:rPr lang="ru-RU" sz="1200" dirty="0" smtClean="0"/>
              <a:t>МП «Поддержка отраслей экономики в Парабельском районе» – 0,2%</a:t>
            </a:r>
          </a:p>
          <a:p>
            <a:pPr algn="just"/>
            <a:endParaRPr lang="ru-RU" sz="1200" dirty="0" smtClean="0"/>
          </a:p>
          <a:p>
            <a:pPr algn="just"/>
            <a:r>
              <a:rPr lang="ru-RU" sz="1200" dirty="0" smtClean="0">
                <a:solidFill>
                  <a:schemeClr val="tx2"/>
                </a:solidFill>
              </a:rPr>
              <a:t>*</a:t>
            </a:r>
            <a:r>
              <a:rPr lang="ru-RU" sz="1200" dirty="0" smtClean="0"/>
              <a:t>МП «Обеспечение транспортной доступности на территории Парабельского района» – 0,1%</a:t>
            </a:r>
            <a:endParaRPr lang="ru-RU" sz="1200" dirty="0" smtClean="0">
              <a:solidFill>
                <a:schemeClr val="tx2"/>
              </a:solidFill>
            </a:endParaRPr>
          </a:p>
          <a:p>
            <a:endParaRPr lang="ru-RU" sz="12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6672" y="8604449"/>
            <a:ext cx="525658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latin typeface="Cambria" pitchFamily="18" charset="0"/>
                <a:ea typeface="Cambria" pitchFamily="18" charset="0"/>
              </a:rPr>
              <a:t>МКУ ОУФ – ФО администрации Парабельского района Томской области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0"/>
            <a:ext cx="5429250" cy="611560"/>
          </a:xfrm>
        </p:spPr>
        <p:txBody>
          <a:bodyPr>
            <a:normAutofit/>
          </a:bodyPr>
          <a:lstStyle/>
          <a:p>
            <a:pPr algn="ctr"/>
            <a:r>
              <a:rPr lang="ru-RU" sz="1600" i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Муниципальная программа «Развитие системы образования Парабельского района»</a:t>
            </a: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6632" y="683568"/>
            <a:ext cx="5904656" cy="79208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sz="1200" b="1" dirty="0" smtClean="0"/>
              <a:t>      </a:t>
            </a:r>
            <a:r>
              <a:rPr lang="uk-UA" sz="1400" b="1" i="1" u="sng" dirty="0" err="1" smtClean="0"/>
              <a:t>Цель</a:t>
            </a:r>
            <a:r>
              <a:rPr lang="uk-UA" sz="1400" b="1" i="1" u="sng" dirty="0" smtClean="0"/>
              <a:t> </a:t>
            </a:r>
            <a:r>
              <a:rPr lang="uk-UA" sz="1400" b="1" i="1" u="sng" dirty="0" err="1" smtClean="0"/>
              <a:t>программы</a:t>
            </a:r>
            <a:r>
              <a:rPr lang="uk-UA" sz="1400" b="1" i="1" u="sng" dirty="0" smtClean="0"/>
              <a:t> </a:t>
            </a:r>
            <a:r>
              <a:rPr lang="uk-UA" sz="1100" b="1" i="1" dirty="0" smtClean="0"/>
              <a:t>- </a:t>
            </a:r>
            <a:r>
              <a:rPr lang="uk-UA" sz="1100" b="1" i="1" dirty="0" err="1" smtClean="0"/>
              <a:t>развитие</a:t>
            </a:r>
            <a:r>
              <a:rPr lang="uk-UA" sz="1100" b="1" i="1" dirty="0" smtClean="0"/>
              <a:t> </a:t>
            </a:r>
            <a:r>
              <a:rPr lang="uk-UA" sz="1100" b="1" i="1" dirty="0" err="1" smtClean="0"/>
              <a:t>муниципальной</a:t>
            </a:r>
            <a:r>
              <a:rPr lang="uk-UA" sz="1100" b="1" i="1" dirty="0" smtClean="0"/>
              <a:t> </a:t>
            </a:r>
            <a:r>
              <a:rPr lang="uk-UA" sz="1100" b="1" i="1" dirty="0" err="1" smtClean="0"/>
              <a:t>системы</a:t>
            </a:r>
            <a:r>
              <a:rPr lang="uk-UA" sz="1100" b="1" i="1" dirty="0" smtClean="0"/>
              <a:t> </a:t>
            </a:r>
            <a:r>
              <a:rPr lang="uk-UA" sz="1100" b="1" i="1" dirty="0" err="1" smtClean="0"/>
              <a:t>образования</a:t>
            </a:r>
            <a:r>
              <a:rPr lang="uk-UA" sz="1100" b="1" i="1" dirty="0" smtClean="0"/>
              <a:t>, </a:t>
            </a:r>
            <a:r>
              <a:rPr lang="uk-UA" sz="1100" b="1" i="1" dirty="0" err="1" smtClean="0"/>
              <a:t>обеспечивающее</a:t>
            </a:r>
            <a:r>
              <a:rPr lang="uk-UA" sz="1100" b="1" i="1" dirty="0" smtClean="0"/>
              <a:t> </a:t>
            </a:r>
            <a:r>
              <a:rPr lang="uk-UA" sz="1100" b="1" i="1" dirty="0" err="1" smtClean="0"/>
              <a:t>повышение</a:t>
            </a:r>
            <a:r>
              <a:rPr lang="uk-UA" sz="1100" b="1" i="1" dirty="0" smtClean="0"/>
              <a:t> </a:t>
            </a:r>
            <a:r>
              <a:rPr lang="uk-UA" sz="1100" b="1" i="1" dirty="0" err="1" smtClean="0"/>
              <a:t>качества</a:t>
            </a:r>
            <a:r>
              <a:rPr lang="uk-UA" sz="1100" b="1" i="1" dirty="0" smtClean="0"/>
              <a:t> </a:t>
            </a:r>
            <a:r>
              <a:rPr lang="uk-UA" sz="1100" b="1" i="1" dirty="0" err="1" smtClean="0"/>
              <a:t>образования</a:t>
            </a:r>
            <a:r>
              <a:rPr lang="uk-UA" sz="1100" b="1" i="1" dirty="0" smtClean="0"/>
              <a:t>, </a:t>
            </a:r>
            <a:r>
              <a:rPr lang="uk-UA" sz="1100" b="1" i="1" dirty="0" err="1" smtClean="0"/>
              <a:t>посредством</a:t>
            </a:r>
            <a:r>
              <a:rPr lang="uk-UA" sz="1100" b="1" i="1" dirty="0" smtClean="0"/>
              <a:t> </a:t>
            </a:r>
            <a:r>
              <a:rPr lang="uk-UA" sz="1100" b="1" i="1" dirty="0" err="1" smtClean="0"/>
              <a:t>создания</a:t>
            </a:r>
            <a:r>
              <a:rPr lang="uk-UA" sz="1100" b="1" i="1" dirty="0" smtClean="0"/>
              <a:t> </a:t>
            </a:r>
            <a:r>
              <a:rPr lang="uk-UA" sz="1100" b="1" i="1" dirty="0" err="1" smtClean="0"/>
              <a:t>современных</a:t>
            </a:r>
            <a:r>
              <a:rPr lang="uk-UA" sz="1100" b="1" i="1" dirty="0" smtClean="0"/>
              <a:t>, </a:t>
            </a:r>
            <a:r>
              <a:rPr lang="uk-UA" sz="1100" b="1" i="1" dirty="0" err="1" smtClean="0"/>
              <a:t>доступных</a:t>
            </a:r>
            <a:r>
              <a:rPr lang="uk-UA" sz="1100" b="1" i="1" dirty="0" smtClean="0"/>
              <a:t>, </a:t>
            </a:r>
            <a:r>
              <a:rPr lang="uk-UA" sz="1100" b="1" i="1" dirty="0" err="1" smtClean="0"/>
              <a:t>безопасных</a:t>
            </a:r>
            <a:r>
              <a:rPr lang="uk-UA" sz="1100" b="1" i="1" dirty="0" smtClean="0"/>
              <a:t> </a:t>
            </a:r>
            <a:r>
              <a:rPr lang="uk-UA" sz="1100" b="1" i="1" dirty="0" err="1" smtClean="0"/>
              <a:t>условий</a:t>
            </a:r>
            <a:r>
              <a:rPr lang="uk-UA" sz="1100" b="1" i="1" dirty="0" smtClean="0"/>
              <a:t> </a:t>
            </a:r>
            <a:r>
              <a:rPr lang="uk-UA" sz="1100" b="1" i="1" dirty="0" err="1" smtClean="0"/>
              <a:t>образовательного</a:t>
            </a:r>
            <a:r>
              <a:rPr lang="uk-UA" sz="1100" b="1" i="1" dirty="0" smtClean="0"/>
              <a:t> </a:t>
            </a:r>
            <a:r>
              <a:rPr lang="uk-UA" sz="1100" b="1" i="1" dirty="0" err="1" smtClean="0"/>
              <a:t>процесса</a:t>
            </a:r>
            <a:r>
              <a:rPr lang="uk-UA" sz="1100" b="1" i="1" dirty="0" smtClean="0"/>
              <a:t>, </a:t>
            </a:r>
            <a:r>
              <a:rPr lang="uk-UA" sz="1100" b="1" i="1" dirty="0" err="1" smtClean="0"/>
              <a:t>развития</a:t>
            </a:r>
            <a:r>
              <a:rPr lang="uk-UA" sz="1100" b="1" i="1" dirty="0" smtClean="0"/>
              <a:t> </a:t>
            </a:r>
            <a:r>
              <a:rPr lang="uk-UA" sz="1100" b="1" i="1" dirty="0" err="1" smtClean="0"/>
              <a:t>инфраструктуры</a:t>
            </a:r>
            <a:r>
              <a:rPr lang="uk-UA" sz="1100" b="1" i="1" dirty="0" smtClean="0"/>
              <a:t> </a:t>
            </a:r>
            <a:r>
              <a:rPr lang="uk-UA" sz="1100" b="1" i="1" dirty="0" err="1" smtClean="0"/>
              <a:t>системы</a:t>
            </a:r>
            <a:r>
              <a:rPr lang="uk-UA" sz="1100" b="1" i="1" dirty="0" smtClean="0"/>
              <a:t> </a:t>
            </a:r>
            <a:r>
              <a:rPr lang="uk-UA" sz="1100" b="1" i="1" dirty="0" err="1" smtClean="0"/>
              <a:t>образования</a:t>
            </a:r>
            <a:endParaRPr lang="ru-RU" sz="1100" i="1" dirty="0" smtClean="0"/>
          </a:p>
          <a:p>
            <a:pPr>
              <a:buNone/>
            </a:pPr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21</a:t>
            </a:fld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88640" y="1691680"/>
            <a:ext cx="2160240" cy="122413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0" fontAlgn="base" hangingPunct="0"/>
            <a:r>
              <a:rPr lang="ru-RU" sz="1100" b="1" dirty="0" smtClean="0">
                <a:solidFill>
                  <a:schemeClr val="tx1"/>
                </a:solidFill>
              </a:rPr>
              <a:t>Ответственным исполнителем МП является муниципальное казенное учреждение Отдел образования Администрации Парабельского района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88640" y="3059832"/>
            <a:ext cx="2160240" cy="1296144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В структуре программных мероприятий расходы на реализацию МП «Развитие системы образования Парабельского района» </a:t>
            </a:r>
            <a:r>
              <a:rPr lang="ru-RU" sz="1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составляют 71%</a:t>
            </a:r>
            <a:endParaRPr lang="ru-RU" sz="11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80928" y="1547664"/>
            <a:ext cx="3240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u="sng" dirty="0" smtClean="0"/>
              <a:t>Объемы финансирования</a:t>
            </a:r>
            <a:endParaRPr lang="ru-RU" sz="1600" i="1" u="sng" dirty="0"/>
          </a:p>
        </p:txBody>
      </p:sp>
      <p:sp>
        <p:nvSpPr>
          <p:cNvPr id="14" name="TextBox 13"/>
          <p:cNvSpPr txBox="1"/>
          <p:nvPr/>
        </p:nvSpPr>
        <p:spPr>
          <a:xfrm>
            <a:off x="2492896" y="1979712"/>
            <a:ext cx="35237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2024 год – 543 234,4 тыс. рублей</a:t>
            </a:r>
            <a:endParaRPr lang="ru-RU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92896" y="2411760"/>
            <a:ext cx="352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2025 год – 543 234,4 тыс. рублей</a:t>
            </a:r>
            <a:endParaRPr lang="ru-RU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20888" y="2843808"/>
            <a:ext cx="367240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2026 год – 543 234,4 тыс.рублей</a:t>
            </a:r>
          </a:p>
          <a:p>
            <a:pPr algn="ctr"/>
            <a:endParaRPr lang="ru-RU" dirty="0"/>
          </a:p>
        </p:txBody>
      </p:sp>
      <p:graphicFrame>
        <p:nvGraphicFramePr>
          <p:cNvPr id="17" name="Диаграмма 16"/>
          <p:cNvGraphicFramePr/>
          <p:nvPr/>
        </p:nvGraphicFramePr>
        <p:xfrm>
          <a:off x="2420888" y="3131840"/>
          <a:ext cx="4248472" cy="1440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0" y="4355976"/>
            <a:ext cx="27911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u="sng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Программа имеет 7 подпрограмм</a:t>
            </a:r>
            <a:endParaRPr lang="ru-RU" sz="1200" b="1" i="1" u="sng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6672" y="5076056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404664" y="5220072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200" dirty="0"/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116631" y="4716016"/>
          <a:ext cx="5904657" cy="3888433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988597"/>
                <a:gridCol w="996199"/>
                <a:gridCol w="925041"/>
                <a:gridCol w="994820"/>
              </a:tblGrid>
              <a:tr h="28371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Наименование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2024 год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2025 год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2026 год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312078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Всего, в том числе</a:t>
                      </a:r>
                      <a:r>
                        <a:rPr lang="ru-RU" sz="1100" b="1" baseline="0" dirty="0" smtClean="0"/>
                        <a:t> по подпрограмма:</a:t>
                      </a:r>
                      <a:endParaRPr lang="ru-RU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543 234,4</a:t>
                      </a:r>
                      <a:endParaRPr lang="ru-RU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/>
                        <a:t>543 234,4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/>
                        <a:t>543 234,4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895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Развитие дошкольного образования</a:t>
                      </a:r>
                      <a:endParaRPr lang="ru-RU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105 505,0</a:t>
                      </a:r>
                      <a:endParaRPr lang="ru-RU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105 505,0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105 505,0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331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Развитие начального, общего, основного общего, среднего общего</a:t>
                      </a:r>
                      <a:r>
                        <a:rPr lang="ru-RU" sz="1100" baseline="0" dirty="0" smtClean="0"/>
                        <a:t> образования</a:t>
                      </a:r>
                      <a:endParaRPr lang="ru-RU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329 278,2</a:t>
                      </a:r>
                      <a:endParaRPr lang="ru-RU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329 278,2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329 278,2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331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Развитие системы воспитания и</a:t>
                      </a:r>
                      <a:r>
                        <a:rPr lang="ru-RU" sz="1100" baseline="0" dirty="0" smtClean="0"/>
                        <a:t> дополнительного образования</a:t>
                      </a:r>
                      <a:endParaRPr lang="ru-RU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36 394,9</a:t>
                      </a:r>
                      <a:endParaRPr lang="ru-RU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36 394,9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36 394,9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331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Развитие инфраструктуры системы образования</a:t>
                      </a:r>
                      <a:endParaRPr lang="ru-RU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1 500,0</a:t>
                      </a:r>
                      <a:endParaRPr lang="ru-RU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1 500,0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1 500,0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4712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Реализация полномочий по организации и осуществлению деятельности по опеке и попечительству</a:t>
                      </a:r>
                      <a:endParaRPr lang="ru-RU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21 524,9</a:t>
                      </a:r>
                      <a:endParaRPr lang="ru-RU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21 524,9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21 524,9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8091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Сохранение и укрепление здоровья обучающихся и воспитанников образовательных учреждений Парабельского района</a:t>
                      </a:r>
                      <a:endParaRPr lang="ru-RU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9</a:t>
                      </a:r>
                      <a:r>
                        <a:rPr lang="ru-RU" sz="1100" baseline="0" dirty="0" smtClean="0"/>
                        <a:t> 976,9</a:t>
                      </a:r>
                      <a:endParaRPr lang="ru-RU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9</a:t>
                      </a:r>
                      <a:r>
                        <a:rPr lang="ru-RU" sz="1100" baseline="0" dirty="0" smtClean="0"/>
                        <a:t> 976,9</a:t>
                      </a:r>
                      <a:endParaRPr lang="ru-RU" sz="11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9</a:t>
                      </a:r>
                      <a:r>
                        <a:rPr lang="ru-RU" sz="1100" baseline="0" dirty="0" smtClean="0"/>
                        <a:t> 976,9</a:t>
                      </a:r>
                      <a:endParaRPr lang="ru-RU" sz="11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951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Обеспечивающая подпрограмма</a:t>
                      </a:r>
                      <a:endParaRPr lang="ru-RU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39 054,5</a:t>
                      </a:r>
                      <a:endParaRPr lang="ru-RU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39 054,5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39 054,5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2" name="Прямоугольник 21"/>
          <p:cNvSpPr/>
          <p:nvPr/>
        </p:nvSpPr>
        <p:spPr>
          <a:xfrm>
            <a:off x="764704" y="8604449"/>
            <a:ext cx="468052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latin typeface="Cambria" pitchFamily="18" charset="0"/>
                <a:ea typeface="Cambria" pitchFamily="18" charset="0"/>
              </a:rPr>
              <a:t>МКУ ОУФ – ФО администрации Парабельского района Томской области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0"/>
            <a:ext cx="5429250" cy="683568"/>
          </a:xfrm>
        </p:spPr>
        <p:txBody>
          <a:bodyPr>
            <a:normAutofit/>
          </a:bodyPr>
          <a:lstStyle/>
          <a:p>
            <a:pPr algn="ctr"/>
            <a:r>
              <a:rPr lang="ru-RU" sz="1600" i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Муниципальная программа «Развитие культуры и туризма Парабельского района»</a:t>
            </a: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6632" y="755576"/>
            <a:ext cx="5904656" cy="100811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1400" b="1" i="1" u="sng" dirty="0" smtClean="0"/>
              <a:t>Цель программы </a:t>
            </a:r>
            <a:r>
              <a:rPr lang="ru-RU" sz="1100" b="1" i="1" dirty="0" smtClean="0"/>
              <a:t>- комплексное развитие отрасли культуры, повышение качества предоставления услуг учреждениями культуры, посредством создания современных, доступных, безопасных условий, развития инфраструктуры отрасли. Создание в Парабельском районе условий для развития современного конкурентоспособного туристско-рекреационного комплекса</a:t>
            </a:r>
            <a:endParaRPr lang="ru-RU" sz="1100" b="1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22</a:t>
            </a:fld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88640" y="1907704"/>
            <a:ext cx="2160240" cy="122413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0" fontAlgn="base" hangingPunct="0"/>
            <a:r>
              <a:rPr lang="ru-RU" sz="1100" b="1" dirty="0" smtClean="0">
                <a:solidFill>
                  <a:schemeClr val="tx1"/>
                </a:solidFill>
              </a:rPr>
              <a:t>Ответственный исполнитель программы - муниципальное казенное учреждение Отдел культуры Администрации Парабельского района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88640" y="3275856"/>
            <a:ext cx="2160240" cy="1296144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В структуре программных мероприятий расходы на реализацию МП «Развитие культуры и туризма  Парабельского района» </a:t>
            </a:r>
            <a:r>
              <a:rPr lang="ru-RU" sz="1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составляют 9,7%</a:t>
            </a:r>
            <a:endParaRPr lang="ru-RU" sz="11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80928" y="1835696"/>
            <a:ext cx="29642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i="1" u="sng" dirty="0" smtClean="0"/>
              <a:t>Объемы</a:t>
            </a:r>
            <a:r>
              <a:rPr lang="ru-RU" i="1" u="sng" dirty="0" smtClean="0"/>
              <a:t> финансирования</a:t>
            </a:r>
            <a:endParaRPr lang="ru-RU" i="1" u="sng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492896" y="2267744"/>
            <a:ext cx="3429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2024 год – 74 216,4 тыс. рублей</a:t>
            </a:r>
            <a:endParaRPr lang="ru-RU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92896" y="2771800"/>
            <a:ext cx="3429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2025 год – 74 202,4 тыс. рублей</a:t>
            </a:r>
            <a:endParaRPr lang="ru-RU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92896" y="3275856"/>
            <a:ext cx="3429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2026 год – 74 202,4 тыс. рублей</a:t>
            </a:r>
            <a:endParaRPr lang="ru-RU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13" name="Диаграмма 12"/>
          <p:cNvGraphicFramePr/>
          <p:nvPr/>
        </p:nvGraphicFramePr>
        <p:xfrm>
          <a:off x="2132856" y="3635896"/>
          <a:ext cx="4176464" cy="180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188640" y="5364088"/>
            <a:ext cx="3429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i="1" u="sng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Программа имеет 3 подпрограммы</a:t>
            </a:r>
            <a:endParaRPr lang="ru-RU" sz="1400" b="1" i="1" u="sng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116632" y="5796137"/>
          <a:ext cx="5904656" cy="2708262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952328"/>
                <a:gridCol w="1080120"/>
                <a:gridCol w="1008112"/>
                <a:gridCol w="864096"/>
              </a:tblGrid>
              <a:tr h="281436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Наименование</a:t>
                      </a:r>
                      <a:endParaRPr lang="ru-RU" sz="1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2024 год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2025 год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2026 год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446732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Всего, в том числе по подпрограммам:</a:t>
                      </a:r>
                      <a:endParaRPr lang="ru-RU" sz="1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74 216,4</a:t>
                      </a:r>
                      <a:endParaRPr lang="ru-RU" sz="1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74 202,4</a:t>
                      </a:r>
                      <a:endParaRPr lang="ru-RU" sz="1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74 202,4</a:t>
                      </a:r>
                      <a:endParaRPr lang="ru-RU" sz="1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5424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Создание условий по предоставлению населению </a:t>
                      </a:r>
                      <a:r>
                        <a:rPr lang="ru-RU" sz="1200" b="0" dirty="0" err="1" smtClean="0"/>
                        <a:t>культурно-досуговых</a:t>
                      </a:r>
                      <a:r>
                        <a:rPr lang="ru-RU" sz="1200" b="0" dirty="0" smtClean="0"/>
                        <a:t> услуг</a:t>
                      </a:r>
                      <a:r>
                        <a:rPr lang="ru-RU" sz="1200" b="0" baseline="0" dirty="0" smtClean="0"/>
                        <a:t> на территории Парабельского района</a:t>
                      </a:r>
                      <a:endParaRPr lang="ru-RU" sz="1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56 272,9</a:t>
                      </a:r>
                      <a:endParaRPr lang="ru-RU" sz="1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56 258,9</a:t>
                      </a:r>
                      <a:endParaRPr lang="ru-RU" sz="1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56 258,9</a:t>
                      </a:r>
                      <a:endParaRPr lang="ru-RU" sz="1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411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Создание</a:t>
                      </a:r>
                      <a:r>
                        <a:rPr lang="ru-RU" sz="1200" baseline="0" dirty="0" smtClean="0"/>
                        <a:t> условий для организации дополнительного образования детей в области культуры на территории Парабельского района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10 912,7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10 912,7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10 912,7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658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Обеспечивающая подпрограмма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7 030,8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7 030,8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7 030,8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764704" y="8604448"/>
            <a:ext cx="47525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latin typeface="Cambria" pitchFamily="18" charset="0"/>
                <a:ea typeface="Cambria" pitchFamily="18" charset="0"/>
              </a:rPr>
              <a:t>МКУ ОУФ – ФО администрации Парабельского района Томской области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013176" y="5508104"/>
            <a:ext cx="10967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тыс. рублей</a:t>
            </a:r>
            <a:endParaRPr lang="ru-RU" sz="1200" b="1" dirty="0"/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116632" y="5796136"/>
          <a:ext cx="5904656" cy="2708262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952328"/>
                <a:gridCol w="1080120"/>
                <a:gridCol w="1008112"/>
                <a:gridCol w="864096"/>
              </a:tblGrid>
              <a:tr h="281436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Наименование</a:t>
                      </a:r>
                      <a:endParaRPr lang="ru-RU" sz="1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2024 год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2025 год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2026 год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446732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Всего, в том числе по подпрограммам:</a:t>
                      </a:r>
                      <a:endParaRPr lang="ru-RU" sz="1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74 216,4</a:t>
                      </a:r>
                      <a:endParaRPr lang="ru-RU" sz="1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74 202,4</a:t>
                      </a:r>
                      <a:endParaRPr lang="ru-RU" sz="1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74 202,4</a:t>
                      </a:r>
                      <a:endParaRPr lang="ru-RU" sz="1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5424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Создание условий по предоставлению населению </a:t>
                      </a:r>
                      <a:r>
                        <a:rPr lang="ru-RU" sz="1200" b="0" dirty="0" err="1" smtClean="0"/>
                        <a:t>культурно-досуговых</a:t>
                      </a:r>
                      <a:r>
                        <a:rPr lang="ru-RU" sz="1200" b="0" dirty="0" smtClean="0"/>
                        <a:t> услуг</a:t>
                      </a:r>
                      <a:r>
                        <a:rPr lang="ru-RU" sz="1200" b="0" baseline="0" dirty="0" smtClean="0"/>
                        <a:t> на территории Парабельского района</a:t>
                      </a:r>
                      <a:endParaRPr lang="ru-RU" sz="1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56 272,9</a:t>
                      </a:r>
                      <a:endParaRPr lang="ru-RU" sz="1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56 258,9</a:t>
                      </a:r>
                      <a:endParaRPr lang="ru-RU" sz="1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56 258,9</a:t>
                      </a:r>
                      <a:endParaRPr lang="ru-RU" sz="1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411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Создание</a:t>
                      </a:r>
                      <a:r>
                        <a:rPr lang="ru-RU" sz="1200" baseline="0" dirty="0" smtClean="0"/>
                        <a:t> условий для организации дополнительного образования детей в области культуры на территории Парабельского района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10 912,7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10 912,7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10 912,7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658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Обеспечивающая подпрограмма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7 030,8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7 030,8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7 030,8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656" y="179512"/>
            <a:ext cx="5429250" cy="827584"/>
          </a:xfrm>
        </p:spPr>
        <p:txBody>
          <a:bodyPr>
            <a:noAutofit/>
          </a:bodyPr>
          <a:lstStyle/>
          <a:p>
            <a:pPr algn="ctr"/>
            <a:r>
              <a:rPr lang="ru-RU" sz="1600" i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Муниципальная программа «Развитие  физической культуры, спорта и формирования здорового образа жизни населения Парабельского района»</a:t>
            </a: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6632" y="1115616"/>
            <a:ext cx="5904656" cy="57606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1400" b="1" i="1" u="sng" dirty="0" smtClean="0"/>
              <a:t>Цель программы </a:t>
            </a:r>
            <a:r>
              <a:rPr lang="ru-RU" sz="1400" b="1" i="1" dirty="0" smtClean="0"/>
              <a:t>- </a:t>
            </a:r>
            <a:r>
              <a:rPr lang="ru-RU" sz="1400" i="1" dirty="0" smtClean="0"/>
              <a:t>создание условий для занятий спортом населения Парабельского района</a:t>
            </a:r>
            <a:endParaRPr lang="ru-RU" sz="1400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23</a:t>
            </a:fld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88640" y="1835696"/>
            <a:ext cx="2160240" cy="122413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0" fontAlgn="base" hangingPunct="0"/>
            <a:r>
              <a:rPr lang="ru-RU" sz="1100" b="1" dirty="0" smtClean="0">
                <a:solidFill>
                  <a:schemeClr val="tx1"/>
                </a:solidFill>
              </a:rPr>
              <a:t>Ответственный исполнитель программы - муниципальное казенное учреждение Администрация Парабельского района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88640" y="3203848"/>
            <a:ext cx="2160240" cy="1368152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В структуре программных мероприятий расходы на реализацию МП «Развитие физической культуры, спорта и формирования здорового образа жизни населения Парабельского района» </a:t>
            </a:r>
            <a:r>
              <a:rPr lang="ru-RU" sz="1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составляют 0,7%</a:t>
            </a:r>
            <a:endParaRPr lang="ru-RU" sz="11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80928" y="1763688"/>
            <a:ext cx="28648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i="1" u="sng" dirty="0" smtClean="0"/>
              <a:t>Объемы</a:t>
            </a:r>
            <a:r>
              <a:rPr lang="ru-RU" i="1" u="sng" dirty="0" smtClean="0"/>
              <a:t> финансирования</a:t>
            </a:r>
            <a:endParaRPr lang="ru-RU" i="1" u="sng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420888" y="2195736"/>
            <a:ext cx="36724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2024 год  – 5 151,6 тыс. рублей</a:t>
            </a:r>
            <a:endParaRPr lang="ru-RU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20888" y="2699792"/>
            <a:ext cx="36450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2025 год  – 5 151,6 тыс. рублей</a:t>
            </a:r>
            <a:endParaRPr lang="ru-RU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20888" y="3203848"/>
            <a:ext cx="36450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2026 год  – 5 151,6 тыс. рублей</a:t>
            </a:r>
            <a:endParaRPr lang="ru-RU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2276872" y="3347864"/>
          <a:ext cx="3888432" cy="2604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7890" name="Rectangle 2"/>
          <p:cNvSpPr>
            <a:spLocks noChangeArrowheads="1"/>
          </p:cNvSpPr>
          <p:nvPr/>
        </p:nvSpPr>
        <p:spPr bwMode="auto">
          <a:xfrm flipH="1">
            <a:off x="116632" y="5641957"/>
            <a:ext cx="590465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Times New Roman" pitchFamily="18" charset="0"/>
                <a:cs typeface="Courier New" pitchFamily="49" charset="0"/>
              </a:rPr>
              <a:t>Муниципальная программа имеет 2 подпрограммы. В проекте бюджета на 2024 год и плановый период 2025 и 2026 годов бюджетные ассигнования запланированы в одинаковых объемах: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Times New Roman" pitchFamily="18" charset="0"/>
                <a:cs typeface="Courier New" pitchFamily="49" charset="0"/>
              </a:rPr>
              <a:t>Подпрограмма "Создание благоприятных условий для увеличения охвата населения физической культурой и спортом"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Times New Roman" pitchFamily="18" charset="0"/>
                <a:cs typeface="Courier New" pitchFamily="49" charset="0"/>
              </a:rPr>
              <a:t>включает в себя мероприятия по обеспечению участия сборной команды района в областных мероприятиях, а также мероприятия, проводимые в рамках регионального проекта «Спорт - норма жизни», в виде обеспечения условий для развития физической культуры и массового спорта.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Times New Roman" pitchFamily="18" charset="0"/>
                <a:cs typeface="Courier New" pitchFamily="49" charset="0"/>
              </a:rPr>
              <a:t> Бюджетные ассигнования запланированы в сумме 4</a:t>
            </a:r>
            <a:r>
              <a:rPr kumimoji="0" lang="ru-RU" sz="12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Times New Roman" pitchFamily="18" charset="0"/>
                <a:cs typeface="Courier New" pitchFamily="49" charset="0"/>
              </a:rPr>
              <a:t> 469,1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Times New Roman" pitchFamily="18" charset="0"/>
                <a:cs typeface="Courier New" pitchFamily="49" charset="0"/>
              </a:rPr>
              <a:t> тыс. рублей ежегодно.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Times New Roman" pitchFamily="18" charset="0"/>
                <a:cs typeface="Courier New" pitchFamily="49" charset="0"/>
              </a:rPr>
              <a:t>Подпрограмма "Развитие спортивной инфраструктуры"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Times New Roman" pitchFamily="18" charset="0"/>
                <a:cs typeface="Courier New" pitchFamily="49" charset="0"/>
              </a:rPr>
              <a:t>включает в себя  мероприятия, проводимые в рамках регионального проекта «Спорт - норма жизни» в виде приобретения оборудования для малобюджетных спортивных площадок.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Times New Roman" pitchFamily="18" charset="0"/>
                <a:cs typeface="Courier New" pitchFamily="49" charset="0"/>
              </a:rPr>
              <a:t> Бюджетные ассигнования запланированы в сумме</a:t>
            </a:r>
            <a:r>
              <a:rPr kumimoji="0" lang="ru-RU" sz="12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Times New Roman" pitchFamily="18" charset="0"/>
                <a:cs typeface="Courier New" pitchFamily="49" charset="0"/>
              </a:rPr>
              <a:t> 682,5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Times New Roman" pitchFamily="18" charset="0"/>
                <a:cs typeface="Courier New" pitchFamily="49" charset="0"/>
              </a:rPr>
              <a:t> тыс. рублей ежегодно.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64704" y="8604448"/>
            <a:ext cx="47525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latin typeface="Cambria" pitchFamily="18" charset="0"/>
                <a:ea typeface="Cambria" pitchFamily="18" charset="0"/>
              </a:rPr>
              <a:t>МКУ ОУФ – ФО администрации Парабельского района Томской области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0"/>
            <a:ext cx="5429250" cy="827584"/>
          </a:xfrm>
        </p:spPr>
        <p:txBody>
          <a:bodyPr>
            <a:normAutofit/>
          </a:bodyPr>
          <a:lstStyle/>
          <a:p>
            <a:pPr algn="ctr"/>
            <a:r>
              <a:rPr lang="ru-RU" sz="1600" i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Муниципальная программа «формирование благоприятной и доступной социальной среды в Парабельском районе»</a:t>
            </a: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6632" y="899592"/>
            <a:ext cx="5904656" cy="7708056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1200" dirty="0" smtClean="0"/>
          </a:p>
          <a:p>
            <a:pPr>
              <a:buNone/>
            </a:pPr>
            <a:endParaRPr lang="ru-RU" sz="1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24</a:t>
            </a:fld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88640" y="1979712"/>
            <a:ext cx="2160240" cy="1224136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0" fontAlgn="base" hangingPunct="0"/>
            <a:r>
              <a:rPr lang="ru-RU" sz="1100" b="1" dirty="0" smtClean="0">
                <a:solidFill>
                  <a:schemeClr val="tx1"/>
                </a:solidFill>
              </a:rPr>
              <a:t>Ответственный исполнитель программы - муниципальное казенное учреждение Администрация Парабельского района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6632" y="899593"/>
            <a:ext cx="5904656" cy="95410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i="1" u="sng" dirty="0" smtClean="0"/>
              <a:t>Цель программы </a:t>
            </a:r>
            <a:r>
              <a:rPr lang="ru-RU" sz="1400" i="1" dirty="0" smtClean="0"/>
              <a:t>- повышение уровня и качества жизни населения, накопление человеческого капитала. Повышение качества предоставления социальных услуг жителям Парабельского района</a:t>
            </a:r>
            <a:endParaRPr lang="ru-RU" sz="1400" i="1" dirty="0"/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2132856" y="3419872"/>
          <a:ext cx="4176464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Скругленный прямоугольник 8"/>
          <p:cNvSpPr/>
          <p:nvPr/>
        </p:nvSpPr>
        <p:spPr>
          <a:xfrm>
            <a:off x="188640" y="3275856"/>
            <a:ext cx="2160240" cy="1368152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В структуре программных мероприятий расходы на реализацию МП «Формирование благоприятной и доступной социальной среды в Парабельском района» </a:t>
            </a:r>
            <a:r>
              <a:rPr lang="ru-RU" sz="1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составляют 0,1%</a:t>
            </a:r>
            <a:endParaRPr lang="ru-RU" sz="11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52936" y="1907704"/>
            <a:ext cx="28648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i="1" u="sng" dirty="0" smtClean="0"/>
              <a:t>Объемы</a:t>
            </a:r>
            <a:r>
              <a:rPr lang="ru-RU" i="1" u="sng" dirty="0" smtClean="0"/>
              <a:t> финансирования</a:t>
            </a:r>
            <a:endParaRPr lang="ru-RU" i="1" u="sng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492896" y="2339752"/>
            <a:ext cx="3429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dirty="0" smtClean="0">
                <a:effectLst>
                  <a:glow rad="101600">
                    <a:srgbClr val="92D050">
                      <a:alpha val="60000"/>
                    </a:srgbClr>
                  </a:glow>
                </a:effectLst>
              </a:rPr>
              <a:t>2024 год – 535,0 тыс. рублей</a:t>
            </a:r>
            <a:endParaRPr lang="ru-RU" sz="1600" dirty="0">
              <a:effectLst>
                <a:glow rad="101600">
                  <a:srgbClr val="92D050">
                    <a:alpha val="60000"/>
                  </a:srgbClr>
                </a:glo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492896" y="2771800"/>
            <a:ext cx="3429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dirty="0" smtClean="0">
                <a:effectLst>
                  <a:glow rad="101600">
                    <a:srgbClr val="92D050">
                      <a:alpha val="60000"/>
                    </a:srgbClr>
                  </a:glow>
                </a:effectLst>
              </a:rPr>
              <a:t>2025 год – 150,0 тыс. рублей</a:t>
            </a:r>
            <a:endParaRPr lang="ru-RU" sz="1600" dirty="0">
              <a:effectLst>
                <a:glow rad="101600">
                  <a:srgbClr val="92D050">
                    <a:alpha val="60000"/>
                  </a:srgbClr>
                </a:glo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492896" y="3203848"/>
            <a:ext cx="3429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dirty="0" smtClean="0">
                <a:effectLst>
                  <a:glow rad="101600">
                    <a:srgbClr val="92D050">
                      <a:alpha val="60000"/>
                    </a:srgbClr>
                  </a:glow>
                </a:effectLst>
              </a:rPr>
              <a:t>2026 год – 150,0 тыс. рублей</a:t>
            </a:r>
            <a:endParaRPr lang="ru-RU" sz="1600" dirty="0">
              <a:effectLst>
                <a:glow rad="101600">
                  <a:srgbClr val="92D050">
                    <a:alpha val="60000"/>
                  </a:srgbClr>
                </a:glow>
              </a:effectLst>
            </a:endParaRPr>
          </a:p>
        </p:txBody>
      </p:sp>
      <p:pic>
        <p:nvPicPr>
          <p:cNvPr id="39938" name="Picture 2" descr="D:\Users\Goncharova\Desktop\Забот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6732240"/>
            <a:ext cx="2403351" cy="167106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116632" y="5436096"/>
            <a:ext cx="58326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       В проекте бюджета района на 2024 – 2026 гг. заложены средства на реализацию мероприятия - оказание помощи в ремонте и (или) переустройстве жилых помещений граждан, не стоящих на учете в качестве нуждающихся в улучшении жилищных условий из числа тружеников тыла военных лет; лиц, награжденных знаком "Жителю блокадного Ленинграда"; лиц, награжденных знаком "Житель осажденного Севастополя"; бывших несовершеннолетних узников концлагерей; вдов погибших (умерших) участников Великой Отечественной войны 1941 - 1945 годов, не вступивших в повторный брак.</a:t>
            </a:r>
            <a:endParaRPr lang="ru-RU" sz="1100" b="1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6632" y="6804249"/>
            <a:ext cx="324036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dirty="0" smtClean="0"/>
              <a:t>     </a:t>
            </a:r>
            <a:r>
              <a:rPr lang="ru-RU" sz="1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2024 год заложены бюджетные ассигнования на единовременную денежную выплату отдельным категориям граждан на улучшение жилищных условий взамен предоставления земельного участка в собственность бесплатно в соответствии с Законом Томской области от 9 июля 2015 года № 100-ОЗ «О земельных отношениях в Томской области» в сумме 285,0 тыс. рублей.</a:t>
            </a:r>
          </a:p>
          <a:p>
            <a:pPr algn="just"/>
            <a:endParaRPr lang="ru-RU" sz="11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836712" y="8604448"/>
            <a:ext cx="460851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latin typeface="Cambria" pitchFamily="18" charset="0"/>
                <a:ea typeface="Cambria" pitchFamily="18" charset="0"/>
              </a:rPr>
              <a:t>МКУ ОУФ – ФО администрации Парабельского района Томской области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0"/>
            <a:ext cx="5429250" cy="611560"/>
          </a:xfrm>
        </p:spPr>
        <p:txBody>
          <a:bodyPr>
            <a:normAutofit/>
          </a:bodyPr>
          <a:lstStyle/>
          <a:p>
            <a:pPr algn="ctr"/>
            <a:r>
              <a:rPr lang="ru-RU" sz="1600" i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Муниципальная программа «поддержка отраслей экономики в Парабельском районе»</a:t>
            </a: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6632" y="755576"/>
            <a:ext cx="5904656" cy="648072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1400" b="1" i="1" u="sng" dirty="0" smtClean="0"/>
              <a:t>Цель программы </a:t>
            </a:r>
            <a:r>
              <a:rPr lang="ru-RU" sz="1400" i="1" dirty="0" smtClean="0"/>
              <a:t>- сохранение и развитие отраслей экономики в Парабельском районе</a:t>
            </a:r>
            <a:endParaRPr lang="ru-RU" sz="1400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25</a:t>
            </a:fld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6632" y="1547664"/>
            <a:ext cx="2232248" cy="11521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0" fontAlgn="base" hangingPunct="0"/>
            <a:r>
              <a:rPr lang="ru-RU" sz="1100" b="1" dirty="0" smtClean="0">
                <a:solidFill>
                  <a:schemeClr val="tx1"/>
                </a:solidFill>
              </a:rPr>
              <a:t>Ответственный исполнитель программы – экономический отдел Администрации Парабельского района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6632" y="2843808"/>
            <a:ext cx="2232248" cy="129614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В структуре программных мероприятий расходы на реализацию МП «Поддержка отраслей экономики в Парабельском района» </a:t>
            </a:r>
            <a:r>
              <a:rPr lang="ru-RU" sz="1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составляют 0,2%</a:t>
            </a:r>
            <a:endParaRPr lang="ru-RU" sz="11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2936" y="1475656"/>
            <a:ext cx="28648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i="1" u="sng" dirty="0" smtClean="0"/>
              <a:t>Объемы</a:t>
            </a:r>
            <a:r>
              <a:rPr lang="ru-RU" i="1" u="sng" dirty="0" smtClean="0"/>
              <a:t> финансирования</a:t>
            </a:r>
            <a:endParaRPr lang="ru-RU" i="1" u="sng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492896" y="1835696"/>
            <a:ext cx="34419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effectLst>
                  <a:glow rad="101600">
                    <a:schemeClr val="accent2">
                      <a:lumMod val="60000"/>
                      <a:lumOff val="40000"/>
                      <a:alpha val="60000"/>
                    </a:schemeClr>
                  </a:glow>
                </a:effectLst>
              </a:rPr>
              <a:t>2024 год – 1 662,2 тыс. рублей</a:t>
            </a:r>
            <a:endParaRPr lang="ru-RU" dirty="0">
              <a:effectLst>
                <a:glow rad="101600">
                  <a:schemeClr val="accent2">
                    <a:lumMod val="60000"/>
                    <a:lumOff val="40000"/>
                    <a:alpha val="60000"/>
                  </a:schemeClr>
                </a:glo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92896" y="2267744"/>
            <a:ext cx="34419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effectLst>
                  <a:glow rad="101600">
                    <a:schemeClr val="accent2">
                      <a:lumMod val="60000"/>
                      <a:lumOff val="40000"/>
                      <a:alpha val="60000"/>
                    </a:schemeClr>
                  </a:glow>
                </a:effectLst>
              </a:rPr>
              <a:t>2025 год – 1 662,2 тыс. рублей</a:t>
            </a:r>
            <a:endParaRPr lang="ru-RU" dirty="0">
              <a:effectLst>
                <a:glow rad="101600">
                  <a:schemeClr val="accent2">
                    <a:lumMod val="60000"/>
                    <a:lumOff val="40000"/>
                    <a:alpha val="60000"/>
                  </a:schemeClr>
                </a:glo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92896" y="2771800"/>
            <a:ext cx="34419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effectLst>
                  <a:glow rad="101600">
                    <a:schemeClr val="accent2">
                      <a:lumMod val="60000"/>
                      <a:lumOff val="40000"/>
                      <a:alpha val="60000"/>
                    </a:schemeClr>
                  </a:glow>
                </a:effectLst>
              </a:rPr>
              <a:t>2026 год – 1 662,2 тыс. рублей</a:t>
            </a:r>
            <a:endParaRPr lang="ru-RU" dirty="0">
              <a:effectLst>
                <a:glow rad="101600">
                  <a:schemeClr val="accent2">
                    <a:lumMod val="60000"/>
                    <a:lumOff val="40000"/>
                    <a:alpha val="60000"/>
                  </a:schemeClr>
                </a:glow>
              </a:effectLst>
            </a:endParaRPr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2204864" y="3131840"/>
          <a:ext cx="4032448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116632" y="5004048"/>
          <a:ext cx="5904656" cy="154537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808312"/>
                <a:gridCol w="1008112"/>
                <a:gridCol w="1008112"/>
                <a:gridCol w="1080120"/>
              </a:tblGrid>
              <a:tr h="27757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Наименование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2024 год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2025 год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2026</a:t>
                      </a:r>
                      <a:r>
                        <a:rPr lang="ru-RU" sz="1200" baseline="0" dirty="0" smtClean="0"/>
                        <a:t> год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40596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Всего, в том числе по</a:t>
                      </a:r>
                      <a:r>
                        <a:rPr lang="ru-RU" sz="1200" b="1" baseline="0" dirty="0" smtClean="0"/>
                        <a:t> </a:t>
                      </a:r>
                      <a:r>
                        <a:rPr lang="ru-RU" sz="1200" b="1" dirty="0" smtClean="0"/>
                        <a:t>подпрограммам:</a:t>
                      </a:r>
                      <a:endParaRPr lang="ru-RU" sz="1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1 662,2</a:t>
                      </a:r>
                      <a:endParaRPr lang="ru-RU" sz="1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1 662,2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1 662,2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59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Сохранение и развитие малых форм хозяйствования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1 105,4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1 105,4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1 105,4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40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Обеспечивающая</a:t>
                      </a:r>
                      <a:r>
                        <a:rPr lang="ru-RU" sz="1200" baseline="0" dirty="0" smtClean="0"/>
                        <a:t> подпрограмма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556,8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556,8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556,8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116632" y="6601146"/>
            <a:ext cx="597666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232D46"/>
              </a:solidFill>
              <a:effectLst/>
              <a:latin typeface="Cambria" pitchFamily="18" charset="0"/>
              <a:ea typeface="Times New Roman" pitchFamily="18" charset="0"/>
              <a:cs typeface="Courier New" pitchFamily="49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6632" y="6588224"/>
            <a:ext cx="59046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1" u="sng" dirty="0" smtClean="0">
                <a:solidFill>
                  <a:srgbClr val="002060"/>
                </a:solidFill>
              </a:rPr>
              <a:t>Подпрограмма «Сохранение и развитие малых форм хозяйствования» </a:t>
            </a:r>
            <a:r>
              <a:rPr lang="ru-RU" sz="1200" dirty="0" smtClean="0">
                <a:solidFill>
                  <a:srgbClr val="002060"/>
                </a:solidFill>
              </a:rPr>
              <a:t>содержит мероприятия по сохранению и развитию личных подсобных хозяйств в виде финансирования искусственного осеменения коров в ЛПХ и КФХ, субсидирования расходов на содержание коров, возмещения части затрат на обеспечение технической и технологической модернизации.</a:t>
            </a:r>
          </a:p>
          <a:p>
            <a:pPr algn="just"/>
            <a:endParaRPr lang="ru-RU" sz="1200" dirty="0" smtClean="0">
              <a:solidFill>
                <a:srgbClr val="002060"/>
              </a:solidFill>
            </a:endParaRPr>
          </a:p>
          <a:p>
            <a:pPr algn="just"/>
            <a:r>
              <a:rPr lang="ru-RU" sz="1200" b="1" u="sng" dirty="0" smtClean="0">
                <a:solidFill>
                  <a:srgbClr val="002060"/>
                </a:solidFill>
              </a:rPr>
              <a:t>В обеспечивающую подпрограмму </a:t>
            </a:r>
            <a:r>
              <a:rPr lang="ru-RU" sz="1200" dirty="0" smtClean="0">
                <a:solidFill>
                  <a:srgbClr val="002060"/>
                </a:solidFill>
              </a:rPr>
              <a:t>включены расходы на руководство и управление в сфере установленных функций органов местного самоуправления на осуществление отдельных государственных полномочий по поддержке сельскохозяйственного производства.</a:t>
            </a:r>
          </a:p>
          <a:p>
            <a:r>
              <a:rPr lang="ru-RU" sz="1200" dirty="0" smtClean="0"/>
              <a:t> </a:t>
            </a:r>
          </a:p>
          <a:p>
            <a:endParaRPr lang="ru-RU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764704" y="8532440"/>
            <a:ext cx="46265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Cambria" pitchFamily="18" charset="0"/>
                <a:ea typeface="Cambria" pitchFamily="18" charset="0"/>
              </a:rPr>
              <a:t>МКУ ОУФ – ФО администрации Парабельского района Томской области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640" y="0"/>
            <a:ext cx="5832648" cy="827584"/>
          </a:xfrm>
        </p:spPr>
        <p:txBody>
          <a:bodyPr>
            <a:noAutofit/>
          </a:bodyPr>
          <a:lstStyle/>
          <a:p>
            <a:pPr algn="ctr"/>
            <a:r>
              <a:rPr lang="ru-RU" sz="1400" i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Муниципальная программа «устойчивое развитие Парабельского района в сфере благоустройства, строительства, архитектуры, дорожного хозяйства»</a:t>
            </a:r>
            <a:endParaRPr lang="ru-RU" sz="1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8640" y="899592"/>
            <a:ext cx="5760640" cy="648072"/>
          </a:xfrm>
          <a:solidFill>
            <a:srgbClr val="CCFFCC"/>
          </a:solidFill>
          <a:ln>
            <a:noFill/>
          </a:ln>
          <a:effectLst>
            <a:glow rad="101600">
              <a:srgbClr val="00B050">
                <a:alpha val="60000"/>
              </a:srgbClr>
            </a:glow>
          </a:effectLst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1200" b="1" i="1" u="sng" dirty="0" err="1" smtClean="0"/>
              <a:t>Цель</a:t>
            </a:r>
            <a:r>
              <a:rPr lang="uk-UA" sz="1200" b="1" i="1" u="sng" dirty="0" smtClean="0"/>
              <a:t> </a:t>
            </a:r>
            <a:r>
              <a:rPr lang="uk-UA" sz="1200" b="1" i="1" u="sng" dirty="0" err="1" smtClean="0"/>
              <a:t>программы</a:t>
            </a:r>
            <a:r>
              <a:rPr lang="uk-UA" sz="1200" b="1" i="1" u="sng" dirty="0" smtClean="0"/>
              <a:t> </a:t>
            </a:r>
            <a:r>
              <a:rPr lang="uk-UA" sz="1200" b="1" i="1" dirty="0" smtClean="0"/>
              <a:t>- </a:t>
            </a:r>
            <a:r>
              <a:rPr lang="uk-UA" sz="1200" i="1" dirty="0" err="1" smtClean="0"/>
              <a:t>повышение</a:t>
            </a:r>
            <a:r>
              <a:rPr lang="uk-UA" sz="1200" i="1" dirty="0" smtClean="0"/>
              <a:t> </a:t>
            </a:r>
            <a:r>
              <a:rPr lang="uk-UA" sz="1200" i="1" dirty="0" err="1" smtClean="0"/>
              <a:t>уровня</a:t>
            </a:r>
            <a:r>
              <a:rPr lang="uk-UA" sz="1200" i="1" dirty="0" smtClean="0"/>
              <a:t> и </a:t>
            </a:r>
            <a:r>
              <a:rPr lang="uk-UA" sz="1200" i="1" dirty="0" err="1" smtClean="0"/>
              <a:t>качества</a:t>
            </a:r>
            <a:r>
              <a:rPr lang="uk-UA" sz="1200" i="1" dirty="0" smtClean="0"/>
              <a:t> </a:t>
            </a:r>
            <a:r>
              <a:rPr lang="uk-UA" sz="1200" i="1" dirty="0" err="1" smtClean="0"/>
              <a:t>жизни</a:t>
            </a:r>
            <a:r>
              <a:rPr lang="uk-UA" sz="1200" i="1" dirty="0" smtClean="0"/>
              <a:t> </a:t>
            </a:r>
            <a:r>
              <a:rPr lang="uk-UA" sz="1200" i="1" dirty="0" err="1" smtClean="0"/>
              <a:t>населения</a:t>
            </a:r>
            <a:r>
              <a:rPr lang="uk-UA" sz="1200" i="1" dirty="0" smtClean="0"/>
              <a:t>, </a:t>
            </a:r>
            <a:r>
              <a:rPr lang="uk-UA" sz="1200" i="1" dirty="0" err="1" smtClean="0"/>
              <a:t>накопление</a:t>
            </a:r>
            <a:r>
              <a:rPr lang="uk-UA" sz="1200" i="1" dirty="0" smtClean="0"/>
              <a:t> </a:t>
            </a:r>
            <a:r>
              <a:rPr lang="uk-UA" sz="1200" i="1" dirty="0" err="1" smtClean="0"/>
              <a:t>человеческого</a:t>
            </a:r>
            <a:r>
              <a:rPr lang="uk-UA" sz="1200" i="1" dirty="0" smtClean="0"/>
              <a:t> </a:t>
            </a:r>
            <a:r>
              <a:rPr lang="uk-UA" sz="1200" i="1" dirty="0" err="1" smtClean="0"/>
              <a:t>капитала</a:t>
            </a:r>
            <a:r>
              <a:rPr lang="ru-RU" sz="1200" i="1" dirty="0" smtClean="0"/>
              <a:t>, с</a:t>
            </a:r>
            <a:r>
              <a:rPr lang="uk-UA" sz="1200" i="1" dirty="0" err="1" smtClean="0"/>
              <a:t>балансированное</a:t>
            </a:r>
            <a:r>
              <a:rPr lang="uk-UA" sz="1200" i="1" dirty="0" smtClean="0"/>
              <a:t> </a:t>
            </a:r>
            <a:r>
              <a:rPr lang="uk-UA" sz="1200" i="1" dirty="0" err="1" smtClean="0"/>
              <a:t>территориальное</a:t>
            </a:r>
            <a:r>
              <a:rPr lang="uk-UA" sz="1200" i="1" dirty="0" smtClean="0"/>
              <a:t> </a:t>
            </a:r>
            <a:r>
              <a:rPr lang="uk-UA" sz="1200" i="1" dirty="0" err="1" smtClean="0"/>
              <a:t>развитие</a:t>
            </a:r>
            <a:r>
              <a:rPr lang="uk-UA" sz="1200" i="1" dirty="0" smtClean="0"/>
              <a:t> за </a:t>
            </a:r>
            <a:r>
              <a:rPr lang="uk-UA" sz="1200" i="1" dirty="0" err="1" smtClean="0"/>
              <a:t>счет</a:t>
            </a:r>
            <a:r>
              <a:rPr lang="uk-UA" sz="1200" i="1" dirty="0" smtClean="0"/>
              <a:t> </a:t>
            </a:r>
            <a:r>
              <a:rPr lang="uk-UA" sz="1200" i="1" dirty="0" err="1" smtClean="0"/>
              <a:t>развития</a:t>
            </a:r>
            <a:r>
              <a:rPr lang="uk-UA" sz="1200" i="1" dirty="0" smtClean="0"/>
              <a:t> </a:t>
            </a:r>
            <a:r>
              <a:rPr lang="uk-UA" sz="1200" i="1" dirty="0" err="1" smtClean="0"/>
              <a:t>инфраструктуры</a:t>
            </a:r>
            <a:endParaRPr lang="ru-RU" sz="1200" i="1" dirty="0" smtClean="0"/>
          </a:p>
          <a:p>
            <a:pPr>
              <a:buNone/>
            </a:pPr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26</a:t>
            </a:fld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88640" y="1691680"/>
            <a:ext cx="2520280" cy="1080120"/>
          </a:xfrm>
          <a:prstGeom prst="roundRect">
            <a:avLst/>
          </a:prstGeom>
          <a:solidFill>
            <a:srgbClr val="99FFCC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0" fontAlgn="base" hangingPunct="0"/>
            <a:r>
              <a:rPr lang="ru-RU" sz="1050" b="1" dirty="0" smtClean="0">
                <a:solidFill>
                  <a:schemeClr val="tx1"/>
                </a:solidFill>
              </a:rPr>
              <a:t>Ответственный исполнитель программы - муниципальное казенное учреждение Администрация Парабельского района</a:t>
            </a:r>
            <a:endParaRPr lang="ru-RU" sz="1050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88640" y="2843808"/>
            <a:ext cx="2520280" cy="144016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chemeClr val="tx1"/>
                </a:solidFill>
              </a:rPr>
              <a:t>В структуре программных мероприятий расходы на реализацию МП «Устойчивое развитие </a:t>
            </a:r>
            <a:r>
              <a:rPr lang="ru-RU" sz="1050" b="1" dirty="0" err="1" smtClean="0">
                <a:solidFill>
                  <a:schemeClr val="tx1"/>
                </a:solidFill>
              </a:rPr>
              <a:t>Парабельского</a:t>
            </a:r>
            <a:r>
              <a:rPr lang="ru-RU" sz="1050" b="1" dirty="0" smtClean="0">
                <a:solidFill>
                  <a:schemeClr val="tx1"/>
                </a:solidFill>
              </a:rPr>
              <a:t> района в сфере благоустройства, строительства,  архитектуры, дорожного хозяйства» </a:t>
            </a:r>
            <a:r>
              <a:rPr lang="ru-RU" sz="105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составляют 8,6%</a:t>
            </a:r>
            <a:endParaRPr lang="ru-RU" sz="105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24944" y="1619672"/>
            <a:ext cx="28648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i="1" u="sng" dirty="0" smtClean="0"/>
              <a:t>Объемы</a:t>
            </a:r>
            <a:r>
              <a:rPr lang="ru-RU" i="1" u="sng" dirty="0" smtClean="0"/>
              <a:t> финансирования</a:t>
            </a:r>
            <a:endParaRPr lang="ru-RU" i="1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2708920" y="1907704"/>
            <a:ext cx="34034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4C8A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2024 год – 65 658,8 тыс. рублей</a:t>
            </a:r>
            <a:endParaRPr lang="ru-RU" sz="1600" b="1" dirty="0">
              <a:solidFill>
                <a:srgbClr val="4C8A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08920" y="2267744"/>
            <a:ext cx="3456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4C8A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2025 год – 51 437,9 тыс. рублей</a:t>
            </a:r>
            <a:endParaRPr lang="ru-RU" sz="1600" b="1" dirty="0">
              <a:solidFill>
                <a:srgbClr val="4C8A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08920" y="2627784"/>
            <a:ext cx="3456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4C8A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2026 год – 51 906,6 тыс. рублей</a:t>
            </a:r>
            <a:endParaRPr lang="ru-RU" sz="1600" b="1" dirty="0">
              <a:solidFill>
                <a:srgbClr val="4C8A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2" name="Диаграмма 11"/>
          <p:cNvGraphicFramePr/>
          <p:nvPr/>
        </p:nvGraphicFramePr>
        <p:xfrm>
          <a:off x="2636912" y="2699792"/>
          <a:ext cx="3888432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88640" y="4283968"/>
            <a:ext cx="41745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u="sng" dirty="0" smtClean="0"/>
              <a:t>Муниципальная программа имеет 4 подпрограммы:</a:t>
            </a:r>
            <a:endParaRPr lang="ru-RU" sz="1200" b="1" i="1" u="sng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4499992"/>
            <a:ext cx="6093296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1050" b="1" u="sng" dirty="0" smtClean="0">
                <a:solidFill>
                  <a:srgbClr val="002060"/>
                </a:solidFill>
              </a:rPr>
              <a:t>Подпрограмма «Улучшение жилищных условий граждан, проживающих в сельской местности»</a:t>
            </a:r>
            <a:r>
              <a:rPr lang="ru-RU" sz="1050" b="1" dirty="0" smtClean="0">
                <a:solidFill>
                  <a:srgbClr val="002060"/>
                </a:solidFill>
              </a:rPr>
              <a:t> </a:t>
            </a:r>
            <a:r>
              <a:rPr lang="ru-RU" sz="1000" dirty="0" smtClean="0">
                <a:solidFill>
                  <a:srgbClr val="002060"/>
                </a:solidFill>
              </a:rPr>
              <a:t>предусматривает расходы в 2024 году в сумме 416,2 тыс. рублей на улучшение жилищных условий граждан Российской Федерации, проживающих на сельских территориях. </a:t>
            </a:r>
          </a:p>
          <a:p>
            <a:pPr algn="just">
              <a:buFont typeface="Wingdings" pitchFamily="2" charset="2"/>
              <a:buChar char="ü"/>
            </a:pPr>
            <a:endParaRPr lang="ru-RU" sz="1000" dirty="0" smtClean="0">
              <a:solidFill>
                <a:srgbClr val="002060"/>
              </a:solidFill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1050" b="1" u="sng" dirty="0" smtClean="0">
                <a:solidFill>
                  <a:srgbClr val="002060"/>
                </a:solidFill>
              </a:rPr>
              <a:t>По подпрограмме «Сохранение и развитие автомобильных дорог Парабельского района»</a:t>
            </a:r>
            <a:r>
              <a:rPr lang="ru-RU" sz="1050" b="1" dirty="0" smtClean="0">
                <a:solidFill>
                  <a:srgbClr val="002060"/>
                </a:solidFill>
              </a:rPr>
              <a:t> </a:t>
            </a:r>
            <a:r>
              <a:rPr lang="ru-RU" sz="1000" dirty="0" smtClean="0">
                <a:solidFill>
                  <a:srgbClr val="002060"/>
                </a:solidFill>
              </a:rPr>
              <a:t>предусмотрены бюджетные ассигнования на мероприятия по осуществлению дорожной деятельности (содержание и ремонт) в отношении дорог местного значения между населенными пунктами Парабельского района.</a:t>
            </a:r>
          </a:p>
          <a:p>
            <a:pPr algn="just"/>
            <a:endParaRPr lang="ru-RU" sz="1000" dirty="0" smtClean="0">
              <a:solidFill>
                <a:srgbClr val="002060"/>
              </a:solidFill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1050" b="1" u="sng" dirty="0" smtClean="0">
                <a:solidFill>
                  <a:srgbClr val="002060"/>
                </a:solidFill>
              </a:rPr>
              <a:t>Подпрограмма «Развитие системы сбора, обработки, утилизации, обезвреживания и размещения твердых коммунальных отходов»</a:t>
            </a:r>
            <a:r>
              <a:rPr lang="ru-RU" sz="1050" dirty="0" smtClean="0">
                <a:solidFill>
                  <a:srgbClr val="002060"/>
                </a:solidFill>
              </a:rPr>
              <a:t> </a:t>
            </a:r>
            <a:r>
              <a:rPr lang="ru-RU" sz="1000" dirty="0" smtClean="0">
                <a:solidFill>
                  <a:srgbClr val="002060"/>
                </a:solidFill>
              </a:rPr>
              <a:t>направлена на обеспечение мероприятий по созданию инфраструктуры в сфере обращения с твердыми коммунальными отходами в виде:</a:t>
            </a:r>
          </a:p>
          <a:p>
            <a:pPr algn="just"/>
            <a:r>
              <a:rPr lang="ru-RU" sz="1000" dirty="0" smtClean="0">
                <a:solidFill>
                  <a:srgbClr val="002060"/>
                </a:solidFill>
              </a:rPr>
              <a:t>- создания и обустройства мест контейнерных площадок для сбора (накопления) твердых коммунальных отходов на территории поселений муниципального района. Бюджетные ассигнования запланированы в сумме 200,0 тыс. рублей ежегодно;</a:t>
            </a:r>
          </a:p>
          <a:p>
            <a:pPr algn="just">
              <a:buFontTx/>
              <a:buChar char="-"/>
            </a:pPr>
            <a:r>
              <a:rPr lang="ru-RU" sz="1000" dirty="0" smtClean="0">
                <a:solidFill>
                  <a:srgbClr val="002060"/>
                </a:solidFill>
              </a:rPr>
              <a:t>реализации плана мероприятий, указанных в пункте 1 статьи 16.6, пункте 1 статьи 75.1 и пункте 1 статьи 78.2 Федерального закона от 10 января 2002 №7-ФЗ «Об охране окружающей среды». В проекте бюджета района на 2024 – 2026 гг. расходы заложены в сумме 39 198,8 тыс. рублей в 2024 году, 39 210,1 тыс. рублей в 2025 году, 39 221,8 тыс. рублей в 2026 году.</a:t>
            </a:r>
          </a:p>
          <a:p>
            <a:pPr algn="just">
              <a:buFontTx/>
              <a:buChar char="-"/>
            </a:pPr>
            <a:endParaRPr lang="ru-RU" sz="1000" dirty="0" smtClean="0">
              <a:solidFill>
                <a:srgbClr val="002060"/>
              </a:solidFill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1050" b="1" u="sng" dirty="0" smtClean="0">
                <a:solidFill>
                  <a:srgbClr val="002060"/>
                </a:solidFill>
              </a:rPr>
              <a:t>Подпрограмма «Развитие и модернизация коммунальной инфраструктуры Парабельского района»</a:t>
            </a:r>
            <a:r>
              <a:rPr lang="ru-RU" sz="1050" dirty="0" smtClean="0">
                <a:solidFill>
                  <a:srgbClr val="002060"/>
                </a:solidFill>
              </a:rPr>
              <a:t> </a:t>
            </a:r>
            <a:r>
              <a:rPr lang="ru-RU" sz="1000" dirty="0" smtClean="0">
                <a:solidFill>
                  <a:srgbClr val="002060"/>
                </a:solidFill>
              </a:rPr>
              <a:t>предусматривает расходы в 2024 году на проведение капитальных ремонтов объектов коммунальной инфраструктуры в целях подготовки хозяйственного комплекса Томской области к безаварийному прохождению отопительного сезона, а именно – капитальный ремонт дизель- генератора в ДЭС с. Нарым, Парабельского района Томской области. Расходы составят 14 573,4 тыс. рублей, из них 11 963,0 тыс. рублей средства областного бюджета, 2 610,4 тыс. рублей – бюджет района.</a:t>
            </a:r>
            <a:endParaRPr lang="ru-RU" sz="1000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4704" y="8676456"/>
            <a:ext cx="4968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latin typeface="Cambria" pitchFamily="18" charset="0"/>
                <a:ea typeface="Cambria" pitchFamily="18" charset="0"/>
              </a:rPr>
              <a:t>МКУ ОУФ – ФО администрации Парабельского района Томской области</a:t>
            </a:r>
          </a:p>
          <a:p>
            <a:endParaRPr lang="ru-RU" sz="1000" dirty="0"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0"/>
            <a:ext cx="5429250" cy="827584"/>
          </a:xfrm>
        </p:spPr>
        <p:txBody>
          <a:bodyPr>
            <a:normAutofit/>
          </a:bodyPr>
          <a:lstStyle/>
          <a:p>
            <a:pPr algn="ctr"/>
            <a:r>
              <a:rPr lang="ru-RU" sz="1600" i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Муниципальная программа «обеспечение транспортной доступности на территории </a:t>
            </a:r>
            <a:r>
              <a:rPr lang="ru-RU" sz="1600" i="1" u="sng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парабельского</a:t>
            </a:r>
            <a:r>
              <a:rPr lang="ru-RU" sz="1600" i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района»</a:t>
            </a: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6632" y="899592"/>
            <a:ext cx="5904656" cy="720080"/>
          </a:xfrm>
          <a:solidFill>
            <a:srgbClr val="CCECFF"/>
          </a:solidFill>
          <a:effectLst>
            <a:glow rad="101600">
              <a:srgbClr val="0070C0">
                <a:alpha val="60000"/>
              </a:srgbClr>
            </a:glow>
          </a:effectLst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1600" b="1" i="1" u="sng" dirty="0" err="1" smtClean="0"/>
              <a:t>Цель</a:t>
            </a:r>
            <a:r>
              <a:rPr lang="uk-UA" sz="1600" b="1" i="1" u="sng" dirty="0" smtClean="0"/>
              <a:t> </a:t>
            </a:r>
            <a:r>
              <a:rPr lang="uk-UA" sz="1600" b="1" i="1" u="sng" dirty="0" err="1" smtClean="0"/>
              <a:t>программы</a:t>
            </a:r>
            <a:r>
              <a:rPr lang="uk-UA" sz="1600" b="1" i="1" u="sng" dirty="0" smtClean="0"/>
              <a:t> </a:t>
            </a:r>
            <a:r>
              <a:rPr lang="uk-UA" sz="1600" b="1" i="1" dirty="0" smtClean="0"/>
              <a:t>- </a:t>
            </a:r>
            <a:r>
              <a:rPr lang="ru-RU" sz="1600" i="1" dirty="0" smtClean="0"/>
              <a:t>с</a:t>
            </a:r>
            <a:r>
              <a:rPr lang="uk-UA" sz="1600" i="1" dirty="0" err="1" smtClean="0"/>
              <a:t>одействие</a:t>
            </a:r>
            <a:r>
              <a:rPr lang="uk-UA" sz="1600" i="1" dirty="0" smtClean="0"/>
              <a:t> </a:t>
            </a:r>
            <a:r>
              <a:rPr lang="uk-UA" sz="1600" i="1" dirty="0" err="1" smtClean="0"/>
              <a:t>повышению</a:t>
            </a:r>
            <a:r>
              <a:rPr lang="uk-UA" sz="1600" i="1" dirty="0" smtClean="0"/>
              <a:t> </a:t>
            </a:r>
            <a:r>
              <a:rPr lang="uk-UA" sz="1600" i="1" dirty="0" err="1" smtClean="0"/>
              <a:t>эффективности</a:t>
            </a:r>
            <a:r>
              <a:rPr lang="uk-UA" sz="1600" i="1" dirty="0" smtClean="0"/>
              <a:t> </a:t>
            </a:r>
            <a:r>
              <a:rPr lang="uk-UA" sz="1600" i="1" dirty="0" err="1" smtClean="0"/>
              <a:t>транспортной</a:t>
            </a:r>
            <a:r>
              <a:rPr lang="uk-UA" sz="1600" i="1" dirty="0" smtClean="0"/>
              <a:t> </a:t>
            </a:r>
            <a:r>
              <a:rPr lang="uk-UA" sz="1600" i="1" dirty="0" err="1" smtClean="0"/>
              <a:t>системы</a:t>
            </a:r>
            <a:r>
              <a:rPr lang="uk-UA" sz="1600" i="1" dirty="0" smtClean="0"/>
              <a:t> </a:t>
            </a:r>
            <a:r>
              <a:rPr lang="uk-UA" sz="1600" i="1" dirty="0" err="1" smtClean="0"/>
              <a:t>района</a:t>
            </a:r>
            <a:endParaRPr lang="ru-RU" sz="1600" i="1" dirty="0" smtClean="0"/>
          </a:p>
          <a:p>
            <a:pPr>
              <a:buNone/>
            </a:pP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27</a:t>
            </a:fld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88640" y="1763688"/>
            <a:ext cx="2304256" cy="1152128"/>
          </a:xfrm>
          <a:prstGeom prst="roundRect">
            <a:avLst/>
          </a:prstGeom>
          <a:solidFill>
            <a:srgbClr val="FFCCFF"/>
          </a:solidFill>
          <a:ln w="285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0" fontAlgn="base" hangingPunct="0"/>
            <a:r>
              <a:rPr lang="ru-RU" sz="1100" b="1" dirty="0" smtClean="0">
                <a:solidFill>
                  <a:schemeClr val="tx1"/>
                </a:solidFill>
              </a:rPr>
              <a:t>Ответственный исполнитель программы – муниципальное казенное учреждение Администрация Парабельского района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88640" y="2987824"/>
            <a:ext cx="2304256" cy="1296144"/>
          </a:xfrm>
          <a:prstGeom prst="roundRect">
            <a:avLst/>
          </a:prstGeom>
          <a:solidFill>
            <a:srgbClr val="99CCFF"/>
          </a:solidFill>
          <a:ln w="190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В структуре программных мероприятий расходы на реализацию МП «Обеспечение транспортной доступности на территории Парабельского района» </a:t>
            </a:r>
            <a:r>
              <a:rPr lang="ru-RU" sz="1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составляют 0,1%</a:t>
            </a:r>
            <a:endParaRPr lang="ru-RU" sz="11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2936" y="1691680"/>
            <a:ext cx="28648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i="1" u="sng" dirty="0" smtClean="0"/>
              <a:t>Объемы</a:t>
            </a:r>
            <a:r>
              <a:rPr lang="ru-RU" i="1" u="sng" dirty="0" smtClean="0"/>
              <a:t> финансирования</a:t>
            </a:r>
            <a:endParaRPr lang="ru-RU" i="1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2564904" y="2123728"/>
            <a:ext cx="3451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2024 год – 941,0 тыс. рублей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64904" y="2555776"/>
            <a:ext cx="3451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2025 год – 941,0 тыс. рублей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64904" y="3059832"/>
            <a:ext cx="3451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2026 год – 941,0 тыс. рублей</a:t>
            </a:r>
            <a:endParaRPr lang="ru-RU" b="1" dirty="0">
              <a:solidFill>
                <a:srgbClr val="0070C0"/>
              </a:solidFill>
            </a:endParaRPr>
          </a:p>
        </p:txBody>
      </p:sp>
      <p:graphicFrame>
        <p:nvGraphicFramePr>
          <p:cNvPr id="12" name="Диаграмма 11"/>
          <p:cNvGraphicFramePr/>
          <p:nvPr/>
        </p:nvGraphicFramePr>
        <p:xfrm>
          <a:off x="1124744" y="3563888"/>
          <a:ext cx="5022304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3010" name="Picture 2" descr="D:\Users\Goncharova\Desktop\scale_1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6992" y="6084168"/>
            <a:ext cx="2448272" cy="1651462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116632" y="5436096"/>
            <a:ext cx="314096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70C0"/>
                </a:solidFill>
              </a:rPr>
              <a:t>Объемы бюджетных ассигнований на реализацию МП в 2024-2026 годах составляют 941,0 тыс. рублей ежегодно по подпрограмме «Финансовая поддержка авиасообщения с Нарымским сельским поселением» на организацию транспортного обслуживания населения воздушным транспортом в период распутицы.</a:t>
            </a:r>
            <a:endParaRPr lang="ru-RU" sz="1600" b="1" i="1" dirty="0" smtClean="0">
              <a:solidFill>
                <a:srgbClr val="0070C0"/>
              </a:solidFill>
            </a:endParaRPr>
          </a:p>
          <a:p>
            <a:pPr algn="ctr"/>
            <a:endParaRPr lang="ru-RU" sz="1600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6712" y="8604448"/>
            <a:ext cx="46265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latin typeface="Cambria" pitchFamily="18" charset="0"/>
                <a:ea typeface="Cambria" pitchFamily="18" charset="0"/>
              </a:rPr>
              <a:t>МКУ ОУФ – ФО администрации Парабельского района Томской области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0"/>
            <a:ext cx="5429250" cy="827584"/>
          </a:xfrm>
        </p:spPr>
        <p:txBody>
          <a:bodyPr>
            <a:normAutofit/>
          </a:bodyPr>
          <a:lstStyle/>
          <a:p>
            <a:pPr algn="ctr"/>
            <a:r>
              <a:rPr lang="ru-RU" sz="1600" i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Муниципальная программа «развитие муниципального управления  в Парабельском районе»</a:t>
            </a: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6632" y="899592"/>
            <a:ext cx="5904656" cy="576064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sz="1600" b="1" i="1" u="sng" dirty="0" err="1" smtClean="0"/>
              <a:t>Цель</a:t>
            </a:r>
            <a:r>
              <a:rPr lang="uk-UA" sz="1600" b="1" i="1" u="sng" dirty="0" smtClean="0"/>
              <a:t> </a:t>
            </a:r>
            <a:r>
              <a:rPr lang="uk-UA" sz="1600" b="1" i="1" u="sng" dirty="0" err="1" smtClean="0"/>
              <a:t>программы</a:t>
            </a:r>
            <a:r>
              <a:rPr lang="uk-UA" sz="1600" b="1" i="1" u="sng" dirty="0" smtClean="0"/>
              <a:t> </a:t>
            </a:r>
            <a:r>
              <a:rPr lang="uk-UA" sz="1600" b="1" i="1" dirty="0" smtClean="0"/>
              <a:t>- </a:t>
            </a:r>
            <a:r>
              <a:rPr lang="uk-UA" sz="1600" i="1" dirty="0" err="1" smtClean="0"/>
              <a:t>повышение</a:t>
            </a:r>
            <a:r>
              <a:rPr lang="uk-UA" sz="1600" i="1" dirty="0" smtClean="0"/>
              <a:t> </a:t>
            </a:r>
            <a:r>
              <a:rPr lang="uk-UA" sz="1600" i="1" dirty="0" err="1" smtClean="0"/>
              <a:t>эффективности</a:t>
            </a:r>
            <a:r>
              <a:rPr lang="uk-UA" sz="1600" i="1" dirty="0" smtClean="0"/>
              <a:t> </a:t>
            </a:r>
            <a:r>
              <a:rPr lang="uk-UA" sz="1600" i="1" dirty="0" err="1" smtClean="0"/>
              <a:t>муниципального</a:t>
            </a:r>
            <a:r>
              <a:rPr lang="uk-UA" sz="1600" i="1" dirty="0" smtClean="0"/>
              <a:t> </a:t>
            </a:r>
            <a:r>
              <a:rPr lang="uk-UA" sz="1600" i="1" dirty="0" err="1" smtClean="0"/>
              <a:t>управления</a:t>
            </a:r>
            <a:r>
              <a:rPr lang="uk-UA" sz="1600" i="1" dirty="0" smtClean="0"/>
              <a:t> в Парабельском </a:t>
            </a:r>
            <a:r>
              <a:rPr lang="uk-UA" sz="1600" i="1" dirty="0" err="1" smtClean="0"/>
              <a:t>районе</a:t>
            </a:r>
            <a:endParaRPr lang="ru-RU" sz="1600" i="1" dirty="0" smtClean="0"/>
          </a:p>
          <a:p>
            <a:pPr>
              <a:buNone/>
            </a:pP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28</a:t>
            </a:fld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88640" y="1619672"/>
            <a:ext cx="2520280" cy="108012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0" fontAlgn="base" hangingPunct="0"/>
            <a:r>
              <a:rPr lang="ru-RU" sz="1050" b="1" dirty="0" smtClean="0">
                <a:solidFill>
                  <a:schemeClr val="tx1"/>
                </a:solidFill>
              </a:rPr>
              <a:t>Ответственный исполнитель программы - муниципальное казенное учреждение Администрация Парабельского района</a:t>
            </a:r>
            <a:endParaRPr lang="ru-RU" sz="1050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88640" y="2771800"/>
            <a:ext cx="2520280" cy="129614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В структуре программных мероприятий расходы на реализацию МП «Развитие муниципального управления в Парабельском районе» </a:t>
            </a:r>
            <a:r>
              <a:rPr lang="ru-RU" sz="1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составляют 9,5%</a:t>
            </a:r>
            <a:endParaRPr lang="ru-RU" sz="11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96952" y="1475656"/>
            <a:ext cx="28648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u="sng" dirty="0" smtClean="0"/>
              <a:t>Объемы</a:t>
            </a:r>
            <a:r>
              <a:rPr lang="ru-RU" i="1" u="sng" dirty="0" smtClean="0"/>
              <a:t> финансирования</a:t>
            </a:r>
            <a:endParaRPr lang="ru-RU" i="1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2708920" y="1763688"/>
            <a:ext cx="3403496" cy="338554"/>
          </a:xfrm>
          <a:prstGeom prst="rect">
            <a:avLst/>
          </a:prstGeom>
          <a:noFill/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2024 год – 72 480,9 тыс. рублей</a:t>
            </a:r>
            <a:endParaRPr lang="ru-RU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08920" y="2123728"/>
            <a:ext cx="3600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2025 год – 72 461,4 тыс. рублей</a:t>
            </a:r>
            <a:endParaRPr lang="ru-RU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708920" y="2483768"/>
            <a:ext cx="3429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2026 год – 72 340,0 тыс. рублей</a:t>
            </a:r>
            <a:endParaRPr lang="ru-RU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2492896" y="2771800"/>
          <a:ext cx="3816424" cy="180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32656" y="5220072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200" dirty="0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44624" y="4355976"/>
          <a:ext cx="5976664" cy="1981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528392"/>
                <a:gridCol w="830439"/>
                <a:gridCol w="825745"/>
                <a:gridCol w="792088"/>
              </a:tblGrid>
              <a:tr h="216024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2024 год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2025 год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2026 год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96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</a:rPr>
                        <a:t>Всего, в том числе по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</a:rPr>
                        <a:t> подпрограммам:</a:t>
                      </a:r>
                      <a:endParaRPr lang="ru-RU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72 480,9</a:t>
                      </a:r>
                      <a:endParaRPr lang="ru-RU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72 461,4</a:t>
                      </a:r>
                      <a:endParaRPr lang="ru-RU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72 340,0</a:t>
                      </a:r>
                      <a:endParaRPr lang="ru-RU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92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Развитие информационного общества</a:t>
                      </a:r>
                      <a:endParaRPr lang="ru-RU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5 204,0</a:t>
                      </a:r>
                      <a:endParaRPr lang="ru-RU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5 204,0</a:t>
                      </a:r>
                      <a:endParaRPr lang="ru-RU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5 204,0</a:t>
                      </a:r>
                      <a:endParaRPr lang="ru-RU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904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Эффективное управление муниципальными финансами Парабельского района, достижение сбалансированности бюджетов сельских поселений</a:t>
                      </a:r>
                      <a:endParaRPr lang="ru-RU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52 493 ,3</a:t>
                      </a:r>
                      <a:endParaRPr lang="ru-RU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52 473,8</a:t>
                      </a:r>
                      <a:endParaRPr lang="ru-RU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52 352,4</a:t>
                      </a:r>
                      <a:endParaRPr lang="ru-RU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304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Повышение эффективности управления муниципальным имуществом Парабельского района</a:t>
                      </a:r>
                      <a:endParaRPr lang="ru-RU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500,0</a:t>
                      </a:r>
                      <a:endParaRPr lang="ru-RU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500,0</a:t>
                      </a:r>
                      <a:endParaRPr lang="ru-RU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500,0</a:t>
                      </a:r>
                      <a:endParaRPr lang="ru-RU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662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Обеспечивающая подпрограмма</a:t>
                      </a:r>
                      <a:endParaRPr lang="ru-RU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14 283,6</a:t>
                      </a:r>
                      <a:endParaRPr lang="ru-RU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14 283,6</a:t>
                      </a:r>
                      <a:endParaRPr lang="ru-RU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14 283,6</a:t>
                      </a:r>
                      <a:endParaRPr lang="ru-RU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0" y="6372200"/>
            <a:ext cx="60932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900" b="1" u="sng" dirty="0" smtClean="0">
                <a:solidFill>
                  <a:srgbClr val="002060"/>
                </a:solidFill>
              </a:rPr>
              <a:t>По подпрограмме «Развитие информационного общества» </a:t>
            </a:r>
            <a:r>
              <a:rPr lang="ru-RU" sz="900" dirty="0" smtClean="0">
                <a:solidFill>
                  <a:srgbClr val="002060"/>
                </a:solidFill>
              </a:rPr>
              <a:t>предусмотрены бюджетные ассигнования на обеспечение информирования населения муниципального образования «Парабельский район» о деятельности органов местного самоуправления, о социально-экономическом и культурном развитии муниципального образования. </a:t>
            </a:r>
          </a:p>
          <a:p>
            <a:pPr algn="just"/>
            <a:r>
              <a:rPr lang="ru-RU" sz="900" b="1" u="sng" dirty="0" smtClean="0">
                <a:solidFill>
                  <a:srgbClr val="002060"/>
                </a:solidFill>
              </a:rPr>
              <a:t>Бюджетные ассигнования по подпрограмме «Эффективное управление муниципальными финансами Парабельского района, достижение сбалансированности бюджетов сельских поселений» </a:t>
            </a:r>
            <a:r>
              <a:rPr lang="ru-RU" sz="900" dirty="0" smtClean="0">
                <a:solidFill>
                  <a:srgbClr val="002060"/>
                </a:solidFill>
              </a:rPr>
              <a:t>направлены на достижение сбалансированности бюджетов сельских поселений и создание условий для обеспечения равных финансовых возможностей муниципальных образований для решения вопросов местного значения (предоставление дотаций и иных межбюджетных трансфертов сельским поселениям).  </a:t>
            </a:r>
          </a:p>
          <a:p>
            <a:pPr algn="just"/>
            <a:r>
              <a:rPr lang="ru-RU" sz="900" b="1" u="sng" dirty="0" smtClean="0">
                <a:solidFill>
                  <a:srgbClr val="002060"/>
                </a:solidFill>
              </a:rPr>
              <a:t>Подпрограмма «Повышение эффективности управления муниципальным имуществом Парабельского района» </a:t>
            </a:r>
            <a:r>
              <a:rPr lang="ru-RU" sz="900" dirty="0" smtClean="0">
                <a:solidFill>
                  <a:srgbClr val="002060"/>
                </a:solidFill>
              </a:rPr>
              <a:t>содержит мероприятия по государственной регистрации права муниципальной собственности на объекты недвижимого имущества, в том числе земельных участков и выделу земельных участков из земель сельскохозяйственного назначения. </a:t>
            </a:r>
          </a:p>
          <a:p>
            <a:pPr algn="just"/>
            <a:r>
              <a:rPr lang="ru-RU" sz="900" b="1" u="sng" dirty="0" smtClean="0">
                <a:solidFill>
                  <a:srgbClr val="002060"/>
                </a:solidFill>
              </a:rPr>
              <a:t>Обеспечивающая подпрограмма </a:t>
            </a:r>
            <a:r>
              <a:rPr lang="ru-RU" sz="900" dirty="0" smtClean="0">
                <a:solidFill>
                  <a:srgbClr val="002060"/>
                </a:solidFill>
              </a:rPr>
              <a:t>содержит мероприятия по сопровождению казначейского исполнения бюджета района, а также обеспечение руководства и управления в сфере установленных функций органов местного самоуправления.</a:t>
            </a:r>
          </a:p>
          <a:p>
            <a:pPr algn="just"/>
            <a:r>
              <a:rPr lang="ru-RU" sz="900" dirty="0" smtClean="0"/>
              <a:t> </a:t>
            </a:r>
          </a:p>
          <a:p>
            <a:pPr algn="just"/>
            <a:endParaRPr lang="ru-RU" sz="900" dirty="0"/>
          </a:p>
        </p:txBody>
      </p:sp>
      <p:sp>
        <p:nvSpPr>
          <p:cNvPr id="16" name="TextBox 15"/>
          <p:cNvSpPr txBox="1"/>
          <p:nvPr/>
        </p:nvSpPr>
        <p:spPr>
          <a:xfrm>
            <a:off x="836712" y="8604448"/>
            <a:ext cx="4626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latin typeface="Cambria" pitchFamily="18" charset="0"/>
                <a:ea typeface="Cambria" pitchFamily="18" charset="0"/>
              </a:rPr>
              <a:t>МКУ ОУФ – ФО администрации Парабельского района Томской области</a:t>
            </a:r>
          </a:p>
          <a:p>
            <a:endParaRPr lang="ru-RU" sz="1000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85184" y="4139952"/>
            <a:ext cx="10182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/>
              <a:t>тыс. рублей</a:t>
            </a:r>
            <a:endParaRPr lang="ru-RU" sz="11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-108520"/>
            <a:ext cx="5429250" cy="576064"/>
          </a:xfrm>
        </p:spPr>
        <p:txBody>
          <a:bodyPr>
            <a:normAutofit/>
          </a:bodyPr>
          <a:lstStyle/>
          <a:p>
            <a:pPr algn="ctr"/>
            <a:r>
              <a:rPr lang="ru-RU" sz="1400" i="1" u="sng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Непрограммные</a:t>
            </a:r>
            <a:r>
              <a:rPr lang="ru-RU" sz="1400" i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направления расходов бюджета района</a:t>
            </a:r>
            <a:endParaRPr lang="ru-RU" sz="1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59632"/>
            <a:ext cx="6093296" cy="108012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sz="1200" dirty="0" smtClean="0"/>
              <a:t>         </a:t>
            </a:r>
            <a:r>
              <a:rPr lang="ru-RU" sz="1100" dirty="0" err="1" smtClean="0"/>
              <a:t>Непрограммные</a:t>
            </a:r>
            <a:r>
              <a:rPr lang="ru-RU" sz="1100" dirty="0" smtClean="0"/>
              <a:t> направления расходов определены пунктом 11 Порядка принятия решений о разработке муниципальных программ Парабельского района, их формирования и реализации, а также проведения и критерии оценки эффективности их реализации, утвержденного постановлением Администрации Парабельского района от 29.04.2015 № 341а «Об утверждении Порядка принятия решений о разработке муниципальных программ Парабельского района, их формирования и реализации, а также проведения и критерии оценки эффективности их реализации». </a:t>
            </a:r>
          </a:p>
          <a:p>
            <a:pPr algn="just">
              <a:buNone/>
            </a:pPr>
            <a:endParaRPr lang="ru-RU" sz="1200" dirty="0">
              <a:solidFill>
                <a:srgbClr val="FFFF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29</a:t>
            </a:fld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-171400" y="2339752"/>
            <a:ext cx="640871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i="1" u="sng" dirty="0" smtClean="0"/>
              <a:t>Бюджетные ассигнования на реализацию непрограммных направлений расходов</a:t>
            </a:r>
          </a:p>
          <a:p>
            <a:pPr algn="ctr"/>
            <a:r>
              <a:rPr lang="ru-RU" sz="1100" b="1" i="1" u="sng" dirty="0" smtClean="0"/>
              <a:t>на 2024-2026 годы</a:t>
            </a:r>
          </a:p>
          <a:p>
            <a:pPr algn="ctr"/>
            <a:endParaRPr lang="ru-RU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332656" y="4139952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200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116632" y="2915816"/>
          <a:ext cx="5904656" cy="55488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0199"/>
                <a:gridCol w="1034457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Наименование</a:t>
                      </a:r>
                      <a:endParaRPr lang="ru-RU" sz="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Сумма расходов (ежегодно)</a:t>
                      </a:r>
                      <a:endParaRPr lang="ru-RU" sz="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/>
                        <a:t>Итого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121 975,9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736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Компенсация</a:t>
                      </a:r>
                      <a:r>
                        <a:rPr lang="ru-RU" sz="800" baseline="0" dirty="0" smtClean="0"/>
                        <a:t> расходов по организации электроснабжения от дизельных электростанций</a:t>
                      </a:r>
                      <a:endParaRPr lang="ru-RU" sz="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35 106,7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448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Организация водоснабжения населения в границах сельских поселений</a:t>
                      </a:r>
                      <a:endParaRPr lang="ru-RU" sz="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1 800,0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160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Мероприятия по мобилизационной</a:t>
                      </a:r>
                      <a:r>
                        <a:rPr lang="ru-RU" sz="800" baseline="0" dirty="0" smtClean="0"/>
                        <a:t> подготовке экономики района</a:t>
                      </a:r>
                      <a:endParaRPr lang="ru-RU" sz="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262,0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872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Обеспечение деятельности Единой дежурно-диспетчерской службы</a:t>
                      </a:r>
                      <a:endParaRPr lang="ru-RU" sz="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3 600,4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584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Создание и восполнение резерва материальных ресурсов для ликвидации чрезвычайных ситуаций</a:t>
                      </a:r>
                      <a:endParaRPr lang="ru-RU" sz="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200,0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344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Осуществление отдельных государственных полномочий по организации мероприятий при осуществлении деятельности по обращению с животными без владельцев</a:t>
                      </a:r>
                      <a:endParaRPr lang="ru-RU" sz="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718,4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104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Расходы на уплату</a:t>
                      </a:r>
                      <a:r>
                        <a:rPr lang="ru-RU" sz="800" baseline="0" dirty="0" smtClean="0"/>
                        <a:t> членских взносов в Совет муниципальных образований Томской области</a:t>
                      </a:r>
                      <a:endParaRPr lang="ru-RU" sz="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206,7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Расходы на реализацию Постановления администрации Парабельского района Томской области от 31.01.2014г. № 42а</a:t>
                      </a:r>
                      <a:r>
                        <a:rPr lang="ru-RU" sz="800" baseline="0" dirty="0" smtClean="0"/>
                        <a:t> «О почетной грамоте и Благодарности администрации Парабельского района»</a:t>
                      </a:r>
                      <a:endParaRPr lang="ru-RU" sz="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255,0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888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Расходы на индексацию коммунальных</a:t>
                      </a:r>
                      <a:r>
                        <a:rPr lang="ru-RU" sz="800" baseline="0" dirty="0" smtClean="0"/>
                        <a:t> услуг казенным и бюджетным учреждениям Парабельского района</a:t>
                      </a:r>
                      <a:endParaRPr lang="ru-RU" sz="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1 000,0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640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Расходы на уплату</a:t>
                      </a:r>
                      <a:r>
                        <a:rPr lang="ru-RU" sz="800" baseline="0" dirty="0" smtClean="0"/>
                        <a:t> налога на имущество организаций</a:t>
                      </a:r>
                      <a:endParaRPr lang="ru-RU" sz="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10 000,0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Расходы по оплате тепловой энергии</a:t>
                      </a:r>
                      <a:r>
                        <a:rPr lang="ru-RU" sz="800" baseline="0" dirty="0" smtClean="0"/>
                        <a:t> от котельных, не подлежащих государственному регулированию ценообразования</a:t>
                      </a:r>
                      <a:endParaRPr lang="ru-RU" sz="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6 000,0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Резервные фонды органов</a:t>
                      </a:r>
                      <a:r>
                        <a:rPr lang="ru-RU" sz="800" baseline="0" dirty="0" smtClean="0"/>
                        <a:t> местного самоуправления</a:t>
                      </a:r>
                      <a:endParaRPr lang="ru-RU" sz="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1 650,0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810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Руководство и управление в сфере установленных функций органов местного самоуправления</a:t>
                      </a:r>
                      <a:endParaRPr lang="ru-RU" sz="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60 089,2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356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Компенсационные</a:t>
                      </a:r>
                      <a:r>
                        <a:rPr lang="ru-RU" sz="800" baseline="0" dirty="0" smtClean="0"/>
                        <a:t> выплаты лицам, проживающим в местностях, приравненных к районам Крайнего  Севера, и работающим в организациях и органах, финансируемых из районного бюджета</a:t>
                      </a:r>
                      <a:endParaRPr lang="ru-RU" sz="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1 000,0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978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Уплата взносов на капитальный ремонт многоквартирных домов</a:t>
                      </a:r>
                      <a:endParaRPr lang="ru-RU" sz="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87,6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0" y="467544"/>
            <a:ext cx="60932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ko-KR" sz="11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Общий объем расходов бюджета района по </a:t>
            </a:r>
            <a:r>
              <a:rPr lang="ru-RU" altLang="ko-KR" sz="11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непрограммным</a:t>
            </a:r>
            <a:r>
              <a:rPr lang="ru-RU" altLang="ko-KR" sz="11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направлениям составляет </a:t>
            </a:r>
            <a:r>
              <a:rPr lang="ru-RU" altLang="ko-KR" sz="1200" b="1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121 975,9 тыс. рублей ежегодно.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ko-KR" sz="11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Доля непрограммных мероприятий в общем объеме расходов бюджета </a:t>
            </a:r>
            <a:r>
              <a:rPr lang="ru-RU" altLang="ko-KR" sz="1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составляет </a:t>
            </a:r>
            <a:r>
              <a:rPr lang="ru-RU" altLang="ko-KR" sz="1200" b="1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13,8%.</a:t>
            </a:r>
          </a:p>
          <a:p>
            <a:endParaRPr lang="ru-RU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836712" y="8604448"/>
            <a:ext cx="468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latin typeface="Cambria" pitchFamily="18" charset="0"/>
                <a:ea typeface="Cambria" pitchFamily="18" charset="0"/>
              </a:rPr>
              <a:t>МКУ ОУФ – ФО администрации Парабельского района Томской области</a:t>
            </a:r>
          </a:p>
          <a:p>
            <a:endParaRPr lang="ru-RU" sz="1000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41168" y="2627784"/>
            <a:ext cx="11687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тыс. рублей</a:t>
            </a:r>
            <a:endParaRPr lang="ru-RU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656" y="179512"/>
            <a:ext cx="5429250" cy="72008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1600" b="0" i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Общие сведения </a:t>
            </a:r>
            <a:br>
              <a:rPr lang="ru-RU" sz="1600" b="0" i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0" i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о </a:t>
            </a:r>
            <a:r>
              <a:rPr lang="ru-RU" sz="1600" b="0" i="1" u="sng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парабельском</a:t>
            </a:r>
            <a:r>
              <a:rPr lang="ru-RU" sz="1600" b="0" i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районе</a:t>
            </a:r>
            <a:endParaRPr lang="ru-RU" sz="1600" b="0" i="1" u="sng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4" name="Picture 2" descr="D:\Users\Goncharova\Desktop\430px-Parabelskij_rajon_na_karte_Tomskoj_oblasti_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6712" y="2411760"/>
            <a:ext cx="4680520" cy="237626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548680" y="789313"/>
            <a:ext cx="511256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2"/>
              </a:solidFill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i="1" dirty="0" smtClean="0">
              <a:solidFill>
                <a:schemeClr val="tx2"/>
              </a:solidFill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Парабельский район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latin typeface="Arial Black" pitchFamily="34" charset="0"/>
                <a:ea typeface="Times New Roman" pitchFamily="18" charset="0"/>
                <a:cs typeface="Arial" pitchFamily="34" charset="0"/>
              </a:rPr>
              <a:t> - административно-территориальная единица</a:t>
            </a:r>
            <a:r>
              <a:rPr kumimoji="0" lang="ru-RU" sz="1400" b="1" i="1" u="none" strike="noStrike" cap="none" normalizeH="0" dirty="0" smtClean="0">
                <a:ln>
                  <a:noFill/>
                </a:ln>
                <a:latin typeface="Arial Black" pitchFamily="34" charset="0"/>
                <a:ea typeface="Times New Roman" pitchFamily="18" charset="0"/>
                <a:cs typeface="Arial" pitchFamily="34" charset="0"/>
              </a:rPr>
              <a:t> (район) и муниципальное образование (муниципальный район) на севере Томской области</a:t>
            </a:r>
            <a:endParaRPr kumimoji="0" lang="ru-RU" sz="1400" b="1" i="1" u="none" strike="noStrike" cap="none" normalizeH="0" baseline="0" dirty="0" smtClean="0">
              <a:ln>
                <a:noFill/>
              </a:ln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28676" name="Picture 4" descr="D:\Users\Goncharova\Desktop\Герб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648" y="179512"/>
            <a:ext cx="808037" cy="936104"/>
          </a:xfrm>
          <a:prstGeom prst="rect">
            <a:avLst/>
          </a:prstGeom>
          <a:noFill/>
        </p:spPr>
      </p:pic>
      <p:graphicFrame>
        <p:nvGraphicFramePr>
          <p:cNvPr id="8" name="Схема 7"/>
          <p:cNvGraphicFramePr/>
          <p:nvPr/>
        </p:nvGraphicFramePr>
        <p:xfrm>
          <a:off x="1143000" y="3048000"/>
          <a:ext cx="4572000" cy="4980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36712" y="4860032"/>
            <a:ext cx="468052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4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Дата образования: </a:t>
            </a:r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4 сентября 1924 года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Районный центр: </a:t>
            </a:r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с. Парабель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Численность населения: </a:t>
            </a:r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более 12,1 тыс. человек (около 6100 чел.- проживают в с. Парабель)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Площадь района: </a:t>
            </a:r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35 845,69 км² (леса занимают 64,6 %; болота - 30,2 %; сельхозугодия - 1,6 %; кормовые угодья - 1,4 %.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Включает в себя: </a:t>
            </a:r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5 поселений, 33 населенных пункта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Парабельский район приравнен к районам Крайнего Севера</a:t>
            </a:r>
            <a:endParaRPr lang="ru-RU" sz="1600" b="1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20688" y="8460432"/>
            <a:ext cx="5040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Cambria" pitchFamily="18" charset="0"/>
                <a:ea typeface="Cambria" pitchFamily="18" charset="0"/>
              </a:rPr>
              <a:t>МКУ ОУФ – ФО администрации Парабельского района Томской области </a:t>
            </a:r>
          </a:p>
          <a:p>
            <a:pPr algn="ctr"/>
            <a:endParaRPr lang="ru-RU" sz="1000" b="1" dirty="0"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 descr="1 УТВЕРЖДЕН Приказом от «27» декабря 2018 г. № 291 ПЛАН РАБОТЫ МКУ ОТДЕЛА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Нижний колонтитул 6"/>
          <p:cNvSpPr txBox="1">
            <a:spLocks/>
          </p:cNvSpPr>
          <p:nvPr/>
        </p:nvSpPr>
        <p:spPr>
          <a:xfrm>
            <a:off x="332656" y="8604448"/>
            <a:ext cx="5328592" cy="395536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4492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4492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4492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4492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1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4492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000" b="1" dirty="0" smtClean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pPr marL="0" marR="0" lvl="0" indent="4492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1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4492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mbria" pitchFamily="18" charset="0"/>
                <a:ea typeface="Cambria" pitchFamily="18" charset="0"/>
              </a:rPr>
              <a:t>МКУ ОУФ – ФО администрации Парабельского района Томской области                                                 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748" name="AutoShape 4" descr="Картинки финансы (100 фото) • Прикольные картинки и позитив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50" name="AutoShape 6" descr="Картинки финансы (100 фото) • Прикольные картинки и позитив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52" name="AutoShape 8" descr="Картинки финансы (100 фото) • Прикольные картинки и позитив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54" name="AutoShape 10" descr="Картинки финансы (100 фото) • Прикольные картинки и позитив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30</a:t>
            </a:fld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88640" y="251521"/>
            <a:ext cx="5760640" cy="504753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Бюджет для граждан на основе проекта решения о бюджете на 2024 год и плановый период 2025 и 2026 годов подготовлен Финансовым отделом администрации Парабельского района Томской области </a:t>
            </a:r>
          </a:p>
          <a:p>
            <a:endParaRPr lang="ru-RU" dirty="0" smtClean="0"/>
          </a:p>
          <a:p>
            <a:pPr algn="just"/>
            <a:r>
              <a:rPr lang="ru-RU" sz="1400" u="sng" dirty="0" smtClean="0">
                <a:latin typeface="Arial" pitchFamily="34" charset="0"/>
                <a:cs typeface="Arial" pitchFamily="34" charset="0"/>
              </a:rPr>
              <a:t>Контактная информация:</a:t>
            </a:r>
          </a:p>
          <a:p>
            <a:pPr algn="just"/>
            <a:r>
              <a:rPr lang="ru-RU" sz="1400" u="sng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r>
              <a:rPr lang="ru-RU" sz="1400" dirty="0" smtClean="0">
                <a:latin typeface="Arial" pitchFamily="34" charset="0"/>
                <a:cs typeface="Arial" pitchFamily="34" charset="0"/>
              </a:rPr>
              <a:t>Руководитель - Шибаева Татьяна Михайловна, </a:t>
            </a:r>
          </a:p>
          <a:p>
            <a:pPr algn="just"/>
            <a:r>
              <a:rPr lang="ru-RU" sz="1400" dirty="0" smtClean="0">
                <a:latin typeface="Arial" pitchFamily="34" charset="0"/>
                <a:cs typeface="Arial" pitchFamily="34" charset="0"/>
              </a:rPr>
              <a:t>тел. 8(38252)2-18-50 </a:t>
            </a:r>
          </a:p>
          <a:p>
            <a:pPr algn="just"/>
            <a:r>
              <a:rPr lang="ru-RU" sz="1400" dirty="0" smtClean="0">
                <a:latin typeface="Arial" pitchFamily="34" charset="0"/>
                <a:cs typeface="Arial" pitchFamily="34" charset="0"/>
              </a:rPr>
              <a:t>Заместитель руководителя – Сысолина Наталья Евгеньевна, </a:t>
            </a:r>
          </a:p>
          <a:p>
            <a:pPr algn="just"/>
            <a:r>
              <a:rPr lang="ru-RU" sz="1400" dirty="0" smtClean="0">
                <a:latin typeface="Arial" pitchFamily="34" charset="0"/>
                <a:cs typeface="Arial" pitchFamily="34" charset="0"/>
              </a:rPr>
              <a:t>тел. 8(38252)2-15-59 </a:t>
            </a:r>
          </a:p>
          <a:p>
            <a:pPr algn="just"/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400" u="sng" dirty="0" smtClean="0">
                <a:latin typeface="Arial" pitchFamily="34" charset="0"/>
                <a:cs typeface="Arial" pitchFamily="34" charset="0"/>
              </a:rPr>
              <a:t>Адрес Финансового отдела:</a:t>
            </a:r>
          </a:p>
          <a:p>
            <a:pPr algn="just"/>
            <a:r>
              <a:rPr lang="ru-RU" sz="1400" dirty="0" smtClean="0">
                <a:latin typeface="Arial" pitchFamily="34" charset="0"/>
                <a:cs typeface="Arial" pitchFamily="34" charset="0"/>
              </a:rPr>
              <a:t>636601, Томская область, село Парабель, улица Советская, д. 17 </a:t>
            </a:r>
          </a:p>
          <a:p>
            <a:pPr algn="just"/>
            <a:r>
              <a:rPr lang="ru-RU" sz="1400" u="sng" dirty="0" smtClean="0">
                <a:latin typeface="Arial" pitchFamily="34" charset="0"/>
                <a:cs typeface="Arial" pitchFamily="34" charset="0"/>
              </a:rPr>
              <a:t>Адрес электронной почты: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smtClean="0">
                <a:latin typeface="Arial" pitchFamily="34" charset="0"/>
                <a:cs typeface="Arial" pitchFamily="34" charset="0"/>
              </a:rPr>
              <a:t>finotdel@parabel.gov70.ru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400" u="sng" dirty="0" smtClean="0">
                <a:latin typeface="Arial" pitchFamily="34" charset="0"/>
                <a:cs typeface="Arial" pitchFamily="34" charset="0"/>
              </a:rPr>
              <a:t>Факс: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8 (38252)2-10-86 </a:t>
            </a:r>
          </a:p>
          <a:p>
            <a:pPr algn="just"/>
            <a:r>
              <a:rPr lang="ru-RU" sz="1400" u="sng" dirty="0" smtClean="0">
                <a:latin typeface="Arial" pitchFamily="34" charset="0"/>
                <a:cs typeface="Arial" pitchFamily="34" charset="0"/>
              </a:rPr>
              <a:t>График работы Финансового отдела: </a:t>
            </a:r>
          </a:p>
          <a:p>
            <a:pPr algn="just"/>
            <a:r>
              <a:rPr lang="ru-RU" sz="1400" dirty="0" smtClean="0">
                <a:latin typeface="Arial" pitchFamily="34" charset="0"/>
                <a:cs typeface="Arial" pitchFamily="34" charset="0"/>
              </a:rPr>
              <a:t>Понедельник – четверг: с 9-00 до 17-15 </a:t>
            </a:r>
          </a:p>
          <a:p>
            <a:pPr algn="just"/>
            <a:r>
              <a:rPr lang="ru-RU" sz="1400" dirty="0" smtClean="0">
                <a:latin typeface="Arial" pitchFamily="34" charset="0"/>
                <a:cs typeface="Arial" pitchFamily="34" charset="0"/>
              </a:rPr>
              <a:t>Пятница: с 9-00 до 17-00 </a:t>
            </a:r>
          </a:p>
          <a:p>
            <a:pPr algn="just"/>
            <a:r>
              <a:rPr lang="ru-RU" sz="1400" dirty="0" smtClean="0">
                <a:latin typeface="Arial" pitchFamily="34" charset="0"/>
                <a:cs typeface="Arial" pitchFamily="34" charset="0"/>
              </a:rPr>
              <a:t>Суббота, воскресенье - выходные дни </a:t>
            </a:r>
          </a:p>
          <a:p>
            <a:pPr algn="just"/>
            <a:r>
              <a:rPr lang="ru-RU" sz="1400" dirty="0" smtClean="0">
                <a:latin typeface="Arial" pitchFamily="34" charset="0"/>
                <a:cs typeface="Arial" pitchFamily="34" charset="0"/>
              </a:rPr>
              <a:t>Обеденный перерыв с 13-00 до 14-00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Рисунок 13" descr="C:\Users\Haritonov.FOTDEL\Desktop\Райфо без столба.jpg"/>
          <p:cNvPicPr/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260648" y="5436096"/>
            <a:ext cx="3024336" cy="18002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9698" name="Picture 2" descr="D:\Users\Goncharova\Desktop\cvety-denigi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96952" y="6617837"/>
            <a:ext cx="2885066" cy="169857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107504"/>
            <a:ext cx="5429250" cy="288032"/>
          </a:xfrm>
        </p:spPr>
        <p:txBody>
          <a:bodyPr>
            <a:normAutofit/>
          </a:bodyPr>
          <a:lstStyle/>
          <a:p>
            <a:pPr algn="ctr"/>
            <a:r>
              <a:rPr lang="ru-RU" sz="1800" i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Основные понятия и определения</a:t>
            </a:r>
            <a:endParaRPr lang="ru-RU" sz="1800" i="1" u="sng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2656" y="539552"/>
            <a:ext cx="2520280" cy="100811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u="sng" dirty="0" smtClean="0">
                <a:solidFill>
                  <a:schemeClr val="accent1">
                    <a:lumMod val="75000"/>
                  </a:schemeClr>
                </a:solidFill>
              </a:rPr>
              <a:t>Бюджет</a:t>
            </a:r>
            <a:r>
              <a:rPr lang="ru-RU" sz="1000" b="1" dirty="0" smtClean="0"/>
              <a:t> </a:t>
            </a:r>
            <a:r>
              <a:rPr lang="ru-RU" sz="1000" dirty="0" smtClean="0"/>
              <a:t>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  <a:endParaRPr lang="ru-RU" sz="1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32656" y="1619672"/>
            <a:ext cx="2520280" cy="115212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u="sng" dirty="0" smtClean="0">
                <a:solidFill>
                  <a:schemeClr val="accent1">
                    <a:lumMod val="75000"/>
                  </a:schemeClr>
                </a:solidFill>
              </a:rPr>
              <a:t>Бюджетная система </a:t>
            </a:r>
            <a:r>
              <a:rPr lang="ru-RU" sz="1000" dirty="0" smtClean="0"/>
              <a:t>- совокупность бюджетов всех уровней, основанная на экономических отношениях, государственном устройстве и регулируемая законодательством Российской Федерации.</a:t>
            </a:r>
            <a:endParaRPr lang="ru-RU" sz="1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32656" y="2915816"/>
            <a:ext cx="2520280" cy="187220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u="sng" dirty="0" smtClean="0">
                <a:solidFill>
                  <a:schemeClr val="accent1">
                    <a:lumMod val="75000"/>
                  </a:schemeClr>
                </a:solidFill>
              </a:rPr>
              <a:t>Бюджетный процесс </a:t>
            </a:r>
            <a:r>
              <a:rPr lang="ru-RU" sz="1000" dirty="0" smtClean="0"/>
              <a:t>- это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рассмотрению и утверждению бюджетной отчетности и внешних проверок.</a:t>
            </a:r>
            <a:endParaRPr lang="ru-RU" sz="1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32656" y="4932040"/>
            <a:ext cx="2520280" cy="10801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u="sng" dirty="0" smtClean="0">
                <a:solidFill>
                  <a:schemeClr val="accent1">
                    <a:lumMod val="75000"/>
                  </a:schemeClr>
                </a:solidFill>
              </a:rPr>
              <a:t>Доходы бюджета </a:t>
            </a:r>
            <a:r>
              <a:rPr lang="ru-RU" sz="1000" dirty="0" smtClean="0"/>
              <a:t>- поступающие в бюджет денежные средства, за исключением средств, являющихся в соответствии с Бюджетным кодексом Российской Федерации источниками финансирования дефицита бюджета. </a:t>
            </a:r>
            <a:endParaRPr lang="ru-RU" sz="1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32656" y="6156176"/>
            <a:ext cx="2520280" cy="122413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u="sng" dirty="0" smtClean="0">
                <a:solidFill>
                  <a:schemeClr val="accent1">
                    <a:lumMod val="75000"/>
                  </a:schemeClr>
                </a:solidFill>
              </a:rPr>
              <a:t>Расходы бюджета </a:t>
            </a:r>
            <a:r>
              <a:rPr lang="ru-RU" sz="1000" dirty="0" smtClean="0"/>
              <a:t>- выплачиваемые из бюджета денежные средства, за исключением средств, являющихся в соответствии Бюджетным кодексом Российской Федерации источниками финансирования дефицита бюджета.</a:t>
            </a:r>
            <a:endParaRPr lang="ru-RU" sz="1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32656" y="7524328"/>
            <a:ext cx="2520280" cy="10801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u="sng" dirty="0" smtClean="0">
                <a:solidFill>
                  <a:schemeClr val="accent1">
                    <a:lumMod val="75000"/>
                  </a:schemeClr>
                </a:solidFill>
              </a:rPr>
              <a:t>Межбюджетные трансферты </a:t>
            </a:r>
            <a:r>
              <a:rPr lang="ru-RU" sz="1000" dirty="0" smtClean="0"/>
              <a:t>- средства, предоставляемые одним бюджетом бюджетной системы Российской Федерации другому бюджету бюджетной системы Российской Федерации. </a:t>
            </a:r>
            <a:endParaRPr lang="ru-RU" sz="1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996952" y="611560"/>
            <a:ext cx="2736304" cy="72008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u="sng" dirty="0" smtClean="0">
                <a:solidFill>
                  <a:schemeClr val="accent1">
                    <a:lumMod val="75000"/>
                  </a:schemeClr>
                </a:solidFill>
              </a:rPr>
              <a:t>Дотации</a:t>
            </a:r>
            <a:r>
              <a:rPr lang="ru-RU" sz="1000" dirty="0" smtClean="0"/>
              <a:t> - межбюджетные трансферты, предоставляемые на безвозмездной и безвозвратной основе без установления направлений их использования. </a:t>
            </a:r>
            <a:endParaRPr lang="ru-RU" sz="1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996952" y="1547664"/>
            <a:ext cx="2736304" cy="115212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u="sng" dirty="0" smtClean="0">
                <a:solidFill>
                  <a:schemeClr val="accent1">
                    <a:lumMod val="75000"/>
                  </a:schemeClr>
                </a:solidFill>
              </a:rPr>
              <a:t>Субсидии</a:t>
            </a:r>
            <a:r>
              <a:rPr lang="ru-RU" sz="1000" dirty="0" smtClean="0"/>
              <a:t> - межбюджетные трансферты, предоставляемые в целях софинансирования расходных обязательств, возникающих при выполнении полномочий органов государственной власти (местного самоуправления). </a:t>
            </a:r>
            <a:endParaRPr lang="ru-RU" sz="1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996952" y="2915816"/>
            <a:ext cx="2736304" cy="115212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u="sng" dirty="0" smtClean="0">
                <a:solidFill>
                  <a:schemeClr val="accent1">
                    <a:lumMod val="75000"/>
                  </a:schemeClr>
                </a:solidFill>
              </a:rPr>
              <a:t>Субвенции</a:t>
            </a:r>
            <a:r>
              <a:rPr lang="ru-RU" sz="1000" dirty="0" smtClean="0"/>
              <a:t> - межбюджетные трансферты, предоставляемые в целях финансового обеспечения расходных обязательств, возникающих при выполнении переданных государственных полномочий Российской Федерации (субъектов Российской Федерации).</a:t>
            </a:r>
            <a:endParaRPr lang="ru-RU" sz="10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996952" y="4211960"/>
            <a:ext cx="2736304" cy="100811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u="sng" dirty="0" smtClean="0">
                <a:solidFill>
                  <a:schemeClr val="accent1">
                    <a:lumMod val="75000"/>
                  </a:schemeClr>
                </a:solidFill>
              </a:rPr>
              <a:t>Иные межбюджетные трансферты </a:t>
            </a:r>
            <a:r>
              <a:rPr lang="ru-RU" sz="1000" dirty="0" smtClean="0"/>
              <a:t>- это целевые трансферты, представляемые на части полномочий по решению вопросов местного значения в соответствии с заключенными соглашениями.</a:t>
            </a:r>
            <a:endParaRPr lang="ru-RU" sz="10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996952" y="5364088"/>
            <a:ext cx="2736304" cy="100811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u="sng" dirty="0" smtClean="0">
                <a:solidFill>
                  <a:schemeClr val="accent1">
                    <a:lumMod val="75000"/>
                  </a:schemeClr>
                </a:solidFill>
              </a:rPr>
              <a:t>Консолидированный бюджет </a:t>
            </a:r>
            <a:r>
              <a:rPr lang="ru-RU" sz="1000" dirty="0" smtClean="0"/>
              <a:t>- свод бюджетов бюджетной системы Российской Федерации на соответствующей территории без учета межбюджетных трансфертов между этими бюджетами.</a:t>
            </a:r>
            <a:endParaRPr lang="ru-RU" sz="10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996952" y="6588224"/>
            <a:ext cx="2736304" cy="5760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u="sng" dirty="0" err="1" smtClean="0">
                <a:solidFill>
                  <a:schemeClr val="accent1">
                    <a:lumMod val="75000"/>
                  </a:schemeClr>
                </a:solidFill>
              </a:rPr>
              <a:t>Профицитный</a:t>
            </a:r>
            <a:r>
              <a:rPr lang="ru-RU" sz="1200" b="1" u="sng" dirty="0" smtClean="0">
                <a:solidFill>
                  <a:schemeClr val="accent1">
                    <a:lumMod val="75000"/>
                  </a:schemeClr>
                </a:solidFill>
              </a:rPr>
              <a:t> бюджет </a:t>
            </a:r>
            <a:r>
              <a:rPr lang="ru-RU" sz="1000" dirty="0" smtClean="0"/>
              <a:t>- превышение доходов бюджета над его расходами.</a:t>
            </a:r>
            <a:endParaRPr lang="ru-RU" sz="10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996952" y="7308304"/>
            <a:ext cx="2736304" cy="113042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u="sng" dirty="0" smtClean="0">
                <a:solidFill>
                  <a:schemeClr val="accent1">
                    <a:lumMod val="75000"/>
                  </a:schemeClr>
                </a:solidFill>
              </a:rPr>
              <a:t>Дефицитный бюджет </a:t>
            </a:r>
            <a:r>
              <a:rPr lang="ru-RU" sz="1000" dirty="0" smtClean="0"/>
              <a:t>- превышение расходов бюджета над его доходами (в указанном принимается решение об источниках покрытия дефицита, например, использовать имеющиеся накопления, остатки, взять в долг).</a:t>
            </a:r>
            <a:endParaRPr lang="ru-RU" sz="1000" dirty="0"/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260648" y="8676457"/>
            <a:ext cx="56886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Cambria" pitchFamily="18" charset="0"/>
                <a:ea typeface="Cambria" pitchFamily="18" charset="0"/>
              </a:rPr>
              <a:t>МКУ ОУФ – ФО администрации Парабельского района Томской области</a:t>
            </a:r>
            <a:endParaRPr lang="ru-RU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6632" y="5436096"/>
            <a:ext cx="5832648" cy="108012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600" i="1" u="sng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Сбалансированность бюджета по доходам и расходам – основополагающее требование, предъявляемое к органам, составляющим и утверждающим бюджет </a:t>
            </a:r>
            <a:endParaRPr lang="ru-RU" sz="1600" i="1" u="sng" dirty="0">
              <a:solidFill>
                <a:schemeClr val="accent3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908720" y="107504"/>
            <a:ext cx="4104456" cy="7920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такое БЮДЖЕТ?</a:t>
            </a:r>
            <a:endParaRPr lang="ru-RU" sz="2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1196752" y="827584"/>
            <a:ext cx="720080" cy="792088"/>
          </a:xfrm>
          <a:prstGeom prst="straightConnector1">
            <a:avLst/>
          </a:prstGeom>
          <a:ln w="571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Скругленный прямоугольник 16"/>
          <p:cNvSpPr/>
          <p:nvPr/>
        </p:nvSpPr>
        <p:spPr>
          <a:xfrm>
            <a:off x="188640" y="1619672"/>
            <a:ext cx="2736304" cy="18722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от </a:t>
            </a:r>
            <a:r>
              <a:rPr lang="ru-RU" sz="1200" dirty="0" err="1" smtClean="0">
                <a:solidFill>
                  <a:schemeClr val="tx1"/>
                </a:solidFill>
              </a:rPr>
              <a:t>старонормандского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bougette</a:t>
            </a:r>
            <a:r>
              <a:rPr lang="en-US" sz="1200" dirty="0" smtClean="0">
                <a:solidFill>
                  <a:schemeClr val="tx1"/>
                </a:solidFill>
              </a:rPr>
              <a:t>-</a:t>
            </a:r>
            <a:r>
              <a:rPr lang="ru-RU" sz="1200" dirty="0" smtClean="0">
                <a:solidFill>
                  <a:schemeClr val="tx1"/>
                </a:solidFill>
              </a:rPr>
              <a:t>кошель, сумка, кожаный мешок,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  <a:endParaRPr lang="ru-RU" sz="1200" dirty="0">
              <a:solidFill>
                <a:schemeClr val="tx1"/>
              </a:solidFill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4077072" y="827584"/>
            <a:ext cx="576064" cy="792088"/>
          </a:xfrm>
          <a:prstGeom prst="straightConnector1">
            <a:avLst/>
          </a:prstGeom>
          <a:ln w="571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Скругленный прямоугольник 30"/>
          <p:cNvSpPr/>
          <p:nvPr/>
        </p:nvSpPr>
        <p:spPr>
          <a:xfrm>
            <a:off x="3212976" y="1619672"/>
            <a:ext cx="2736304" cy="18722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u="sng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i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БЮДЖЕТА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выплачиваемые из бюджета денежные средства (социальные выплаты населению, капитальное строительство, содержание муниципальных учреждений образования, культуры, спорта и другие расходы)</a:t>
            </a:r>
          </a:p>
          <a:p>
            <a:pPr algn="ctr"/>
            <a:endParaRPr lang="ru-RU" b="1" i="1" u="sng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>
            <a:off x="3068960" y="899592"/>
            <a:ext cx="0" cy="2808312"/>
          </a:xfrm>
          <a:prstGeom prst="straightConnector1">
            <a:avLst/>
          </a:prstGeom>
          <a:ln w="571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Скругленный прямоугольник 38"/>
          <p:cNvSpPr/>
          <p:nvPr/>
        </p:nvSpPr>
        <p:spPr>
          <a:xfrm>
            <a:off x="1484784" y="3707904"/>
            <a:ext cx="3240360" cy="15121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u="sng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i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ДОХОДЫ БЮДЖЕТА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поступающие в бюджет денежные средства (налоговые, неналоговые и безвозмездные поступления, такие как – налоги юридических и физических лиц, штрафы, административные платежи и сборы, финансовая помощь)</a:t>
            </a:r>
          </a:p>
          <a:p>
            <a:pPr algn="ctr"/>
            <a:endParaRPr lang="ru-RU" b="1" i="1" u="sng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8674" name="Picture 2" descr="D:\Users\Goncharova\Desktop\Вес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8880" y="6804248"/>
            <a:ext cx="1584176" cy="1584176"/>
          </a:xfrm>
          <a:prstGeom prst="rect">
            <a:avLst/>
          </a:prstGeom>
          <a:noFill/>
        </p:spPr>
      </p:pic>
      <p:sp>
        <p:nvSpPr>
          <p:cNvPr id="42" name="TextBox 41"/>
          <p:cNvSpPr txBox="1"/>
          <p:nvPr/>
        </p:nvSpPr>
        <p:spPr>
          <a:xfrm>
            <a:off x="260648" y="6804248"/>
            <a:ext cx="18002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/>
              <a:t>если расходная часть бюджета превышает доходную, то бюджет формируется с </a:t>
            </a:r>
            <a:r>
              <a:rPr lang="ru-RU" sz="1400" b="1" i="1" u="sng" dirty="0" smtClean="0">
                <a:solidFill>
                  <a:srgbClr val="C00000"/>
                </a:solidFill>
              </a:rPr>
              <a:t>ДЕФИЦИТОМ</a:t>
            </a:r>
            <a:endParaRPr lang="ru-RU" sz="1400" b="1" i="1" u="sng" dirty="0">
              <a:solidFill>
                <a:srgbClr val="C0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149080" y="6804248"/>
            <a:ext cx="18002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/>
              <a:t>если доходная часть бюджета превышает расходную, то бюджет формируется с </a:t>
            </a:r>
            <a:r>
              <a:rPr lang="ru-RU" sz="1400" b="1" i="1" u="sng" dirty="0" smtClean="0">
                <a:solidFill>
                  <a:srgbClr val="C00000"/>
                </a:solidFill>
              </a:rPr>
              <a:t>ПРОФИЦИТОМ</a:t>
            </a:r>
            <a:r>
              <a:rPr lang="ru-RU" sz="1400" i="1" dirty="0" smtClean="0"/>
              <a:t> </a:t>
            </a:r>
            <a:endParaRPr lang="ru-RU" sz="1400" i="1" dirty="0"/>
          </a:p>
        </p:txBody>
      </p:sp>
      <p:sp>
        <p:nvSpPr>
          <p:cNvPr id="50" name="TextBox 49"/>
          <p:cNvSpPr txBox="1"/>
          <p:nvPr/>
        </p:nvSpPr>
        <p:spPr>
          <a:xfrm>
            <a:off x="548680" y="8532440"/>
            <a:ext cx="51845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Cambria" pitchFamily="18" charset="0"/>
                <a:ea typeface="Cambria" pitchFamily="18" charset="0"/>
              </a:rPr>
              <a:t>МКУ ОУФ – ФО администрации Парабельского района Томской области</a:t>
            </a:r>
            <a:endParaRPr lang="ru-RU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0"/>
            <a:ext cx="5429250" cy="75557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i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Структура бюджетной системы </a:t>
            </a:r>
            <a:br>
              <a:rPr lang="ru-RU" sz="1800" i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1800" i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Парабельского района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8640" y="611560"/>
            <a:ext cx="5832648" cy="799608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400" b="1" dirty="0" smtClean="0"/>
              <a:t>     </a:t>
            </a:r>
            <a:r>
              <a:rPr lang="ru-RU" sz="1600" b="1" i="1" u="sng" dirty="0" smtClean="0"/>
              <a:t>Совокупность бюджета муниципального образования «Парабельский район» и бюджетов сельских поселений образуют КОНСОЛИДИРОВАННЫЙ БЮДЖЕТ</a:t>
            </a:r>
            <a:endParaRPr lang="ru-RU" sz="1600" i="1" u="sng" dirty="0" smtClean="0"/>
          </a:p>
          <a:p>
            <a:pPr>
              <a:buNone/>
            </a:pPr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 dirty="0"/>
          </a:p>
        </p:txBody>
      </p:sp>
      <p:pic>
        <p:nvPicPr>
          <p:cNvPr id="5" name="Picture 4" descr="D:\Users\Goncharova\Desktop\Герб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640" y="179512"/>
            <a:ext cx="648072" cy="750786"/>
          </a:xfrm>
          <a:prstGeom prst="rect">
            <a:avLst/>
          </a:prstGeom>
          <a:noFill/>
        </p:spPr>
      </p:pic>
      <p:sp>
        <p:nvSpPr>
          <p:cNvPr id="7" name="Овал 6"/>
          <p:cNvSpPr/>
          <p:nvPr/>
        </p:nvSpPr>
        <p:spPr>
          <a:xfrm>
            <a:off x="1196752" y="1691680"/>
            <a:ext cx="3456384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Консолидированный бюджет Парабельского района</a:t>
            </a:r>
            <a:endParaRPr lang="ru-RU" sz="1600" dirty="0"/>
          </a:p>
        </p:txBody>
      </p:sp>
      <p:sp>
        <p:nvSpPr>
          <p:cNvPr id="8" name="Овал 7"/>
          <p:cNvSpPr/>
          <p:nvPr/>
        </p:nvSpPr>
        <p:spPr>
          <a:xfrm>
            <a:off x="188640" y="2411760"/>
            <a:ext cx="2852936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Бюджет муниципального образования «Парабельский район»</a:t>
            </a:r>
            <a:endParaRPr lang="ru-RU" sz="1600" dirty="0"/>
          </a:p>
        </p:txBody>
      </p:sp>
      <p:sp>
        <p:nvSpPr>
          <p:cNvPr id="9" name="Овал 8"/>
          <p:cNvSpPr/>
          <p:nvPr/>
        </p:nvSpPr>
        <p:spPr>
          <a:xfrm>
            <a:off x="2852936" y="2411760"/>
            <a:ext cx="3096344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Свод  бюджетов  сельских поселений, входящих в состав Парабельского района</a:t>
            </a:r>
            <a:endParaRPr lang="ru-R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116632" y="3779912"/>
            <a:ext cx="5832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u="sng" dirty="0" smtClean="0"/>
              <a:t>Документы, на основании которых формируется бюджет Парабельского района</a:t>
            </a:r>
            <a:endParaRPr lang="ru-RU" sz="1600" b="1" i="1" u="sng" dirty="0"/>
          </a:p>
        </p:txBody>
      </p:sp>
      <p:sp>
        <p:nvSpPr>
          <p:cNvPr id="11" name="TextBox 10"/>
          <p:cNvSpPr txBox="1"/>
          <p:nvPr/>
        </p:nvSpPr>
        <p:spPr>
          <a:xfrm>
            <a:off x="188640" y="4355976"/>
            <a:ext cx="576064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ru-RU" sz="1600" dirty="0" smtClean="0">
                <a:solidFill>
                  <a:schemeClr val="accent1"/>
                </a:solidFill>
              </a:rPr>
              <a:t> Положения послания Президента РФ Федеральному собранию Российской Федерации</a:t>
            </a:r>
          </a:p>
          <a:p>
            <a:pPr algn="ctr">
              <a:buFont typeface="Wingdings" pitchFamily="2" charset="2"/>
              <a:buChar char="v"/>
            </a:pPr>
            <a:endParaRPr lang="ru-RU" sz="1600" dirty="0" smtClean="0">
              <a:solidFill>
                <a:schemeClr val="accent1"/>
              </a:solidFill>
            </a:endParaRPr>
          </a:p>
          <a:p>
            <a:pPr algn="ctr">
              <a:buFont typeface="Wingdings" pitchFamily="2" charset="2"/>
              <a:buChar char="v"/>
            </a:pPr>
            <a:r>
              <a:rPr lang="ru-RU" sz="1600" dirty="0" smtClean="0">
                <a:solidFill>
                  <a:schemeClr val="accent1"/>
                </a:solidFill>
              </a:rPr>
              <a:t> Прогноз социально-экономического развития Парабельского района</a:t>
            </a:r>
          </a:p>
          <a:p>
            <a:pPr algn="ctr">
              <a:buFont typeface="Wingdings" pitchFamily="2" charset="2"/>
              <a:buChar char="v"/>
            </a:pPr>
            <a:endParaRPr lang="ru-RU" sz="1600" dirty="0" smtClean="0">
              <a:solidFill>
                <a:schemeClr val="accent1"/>
              </a:solidFill>
            </a:endParaRPr>
          </a:p>
          <a:p>
            <a:pPr algn="ctr">
              <a:buFont typeface="Wingdings" pitchFamily="2" charset="2"/>
              <a:buChar char="v"/>
            </a:pPr>
            <a:r>
              <a:rPr lang="ru-RU" sz="1600" dirty="0" smtClean="0">
                <a:solidFill>
                  <a:schemeClr val="accent1"/>
                </a:solidFill>
              </a:rPr>
              <a:t> Основные направления бюджетной и налоговой политики Парабельского района</a:t>
            </a:r>
          </a:p>
          <a:p>
            <a:pPr algn="ctr">
              <a:buFont typeface="Wingdings" pitchFamily="2" charset="2"/>
              <a:buChar char="v"/>
            </a:pPr>
            <a:endParaRPr lang="ru-RU" sz="1600" dirty="0" smtClean="0">
              <a:solidFill>
                <a:schemeClr val="accent1"/>
              </a:solidFill>
            </a:endParaRPr>
          </a:p>
          <a:p>
            <a:pPr algn="ctr">
              <a:buFont typeface="Wingdings" pitchFamily="2" charset="2"/>
              <a:buChar char="v"/>
            </a:pPr>
            <a:r>
              <a:rPr lang="ru-RU" sz="1600" dirty="0" smtClean="0">
                <a:solidFill>
                  <a:schemeClr val="accent1"/>
                </a:solidFill>
              </a:rPr>
              <a:t> Муниципальные программы Парабельского района</a:t>
            </a:r>
            <a:endParaRPr lang="ru-RU" sz="1600" dirty="0">
              <a:solidFill>
                <a:schemeClr val="accent1"/>
              </a:solidFill>
            </a:endParaRPr>
          </a:p>
        </p:txBody>
      </p:sp>
      <p:pic>
        <p:nvPicPr>
          <p:cNvPr id="46082" name="Picture 2" descr="D:\Users\Goncharova\Desktop\5971e4d10b575e4f46dd357d56966_dwyhek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4784" y="7020272"/>
            <a:ext cx="3291830" cy="1512167"/>
          </a:xfrm>
          <a:prstGeom prst="rect">
            <a:avLst/>
          </a:prstGeom>
          <a:noFill/>
          <a:ln w="38100">
            <a:solidFill>
              <a:srgbClr val="FF3399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764704" y="8676456"/>
            <a:ext cx="46265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latin typeface="Cambria" pitchFamily="18" charset="0"/>
                <a:ea typeface="Cambria" pitchFamily="18" charset="0"/>
              </a:rPr>
              <a:t>МКУ ОУФ – ФО администрации Парабельского района Томской области</a:t>
            </a:r>
            <a:endParaRPr lang="ru-RU" sz="1000" dirty="0" smtClean="0"/>
          </a:p>
          <a:p>
            <a:endParaRPr lang="ru-RU" sz="1000" dirty="0"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656" y="179512"/>
            <a:ext cx="5429250" cy="360040"/>
          </a:xfrm>
        </p:spPr>
        <p:txBody>
          <a:bodyPr>
            <a:normAutofit/>
          </a:bodyPr>
          <a:lstStyle/>
          <a:p>
            <a:pPr algn="ctr"/>
            <a:r>
              <a:rPr lang="ru-RU" sz="1800" i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Основные этапы бюджетного процесса</a:t>
            </a:r>
            <a:endParaRPr lang="ru-RU" sz="1800" i="1" u="sng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 dirty="0"/>
          </a:p>
        </p:txBody>
      </p:sp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="http://schemas.microsoft.com/office/drawing/2014/chartex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l="2332" t="2510" r="2955" b="2724"/>
          <a:stretch/>
        </p:blipFill>
        <p:spPr bwMode="auto">
          <a:xfrm>
            <a:off x="0" y="683568"/>
            <a:ext cx="6093296" cy="583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="http://schemas.microsoft.com/office/drawing/2014/chartex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60648" y="6660231"/>
            <a:ext cx="56886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400" b="1" dirty="0" smtClean="0">
                <a:solidFill>
                  <a:srgbClr val="232D46"/>
                </a:solidFill>
                <a:latin typeface="Cambria"/>
                <a:ea typeface="Times New Roman"/>
                <a:cs typeface="Times New Roman"/>
              </a:rPr>
              <a:t>Бюджетный процесс представляет собой деятельность по разработке прогноза социально-экономического развития района, документов и материалов, необходимых для составления бюджета, составлению проекта бюджета, его рассмотрению, утверждению, исполнению, составлению отчета об исполнении бюджета, организации </a:t>
            </a:r>
            <a:endParaRPr lang="ru-RU" sz="1400" dirty="0" smtClean="0">
              <a:latin typeface="Calibri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1400" b="1" dirty="0" smtClean="0">
                <a:solidFill>
                  <a:srgbClr val="232D46"/>
                </a:solidFill>
                <a:latin typeface="Cambria"/>
                <a:ea typeface="Times New Roman"/>
                <a:cs typeface="Times New Roman"/>
              </a:rPr>
              <a:t>финансового контроля</a:t>
            </a:r>
            <a:endParaRPr lang="ru-RU" sz="1400" dirty="0" smtClean="0">
              <a:latin typeface="Calibri"/>
              <a:ea typeface="Calibri"/>
              <a:cs typeface="Times New Roman"/>
            </a:endParaRPr>
          </a:p>
          <a:p>
            <a:endParaRPr lang="ru-RU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836712" y="8460432"/>
            <a:ext cx="46265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b="1" dirty="0" smtClean="0">
                <a:latin typeface="Cambria" pitchFamily="18" charset="0"/>
                <a:ea typeface="Cambria" pitchFamily="18" charset="0"/>
              </a:rPr>
              <a:t>МКУ ОУФ – ФО администрации Парабельского района Томской области</a:t>
            </a:r>
            <a:endParaRPr lang="ru-RU" sz="1000" dirty="0"/>
          </a:p>
        </p:txBody>
      </p:sp>
      <p:sp>
        <p:nvSpPr>
          <p:cNvPr id="9" name="TextBox 8"/>
          <p:cNvSpPr txBox="1"/>
          <p:nvPr/>
        </p:nvSpPr>
        <p:spPr>
          <a:xfrm>
            <a:off x="1844824" y="3131840"/>
            <a:ext cx="23571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БЮДЖЕТНЫЙ </a:t>
            </a:r>
          </a:p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ПРОЦЕСС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61048" y="2051720"/>
            <a:ext cx="16424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b="1" dirty="0" smtClean="0"/>
              <a:t>1 этап: </a:t>
            </a:r>
          </a:p>
          <a:p>
            <a:pPr algn="ctr"/>
            <a:r>
              <a:rPr lang="ru-RU" sz="900" b="1" dirty="0" smtClean="0"/>
              <a:t>РАЗРАБОТКА </a:t>
            </a:r>
          </a:p>
          <a:p>
            <a:pPr algn="ctr"/>
            <a:r>
              <a:rPr lang="ru-RU" sz="900" b="1" dirty="0" smtClean="0"/>
              <a:t>ПРОЕКТА </a:t>
            </a:r>
          </a:p>
          <a:p>
            <a:pPr algn="ctr"/>
            <a:r>
              <a:rPr lang="ru-RU" sz="900" b="1" dirty="0" smtClean="0"/>
              <a:t>БЮДЖЕТА</a:t>
            </a:r>
            <a:endParaRPr lang="ru-RU" sz="9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149080" y="3563888"/>
            <a:ext cx="1714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b="1" dirty="0" smtClean="0"/>
              <a:t>2 этап:</a:t>
            </a:r>
          </a:p>
          <a:p>
            <a:pPr algn="ctr"/>
            <a:r>
              <a:rPr lang="ru-RU" sz="900" b="1" dirty="0" smtClean="0"/>
              <a:t> РАССМОТРЕНИЕ</a:t>
            </a:r>
          </a:p>
          <a:p>
            <a:pPr algn="ctr"/>
            <a:r>
              <a:rPr lang="ru-RU" sz="900" b="1" dirty="0" smtClean="0"/>
              <a:t> ПРОЕКТА </a:t>
            </a:r>
          </a:p>
          <a:p>
            <a:pPr algn="ctr"/>
            <a:r>
              <a:rPr lang="ru-RU" sz="900" b="1" dirty="0" smtClean="0"/>
              <a:t>БЮДЖЕТА</a:t>
            </a:r>
            <a:endParaRPr lang="ru-RU" sz="9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356992" y="4932040"/>
            <a:ext cx="200253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b="1" dirty="0" smtClean="0"/>
              <a:t>3 этап:</a:t>
            </a:r>
          </a:p>
          <a:p>
            <a:pPr algn="ctr"/>
            <a:r>
              <a:rPr lang="ru-RU" sz="900" b="1" dirty="0" smtClean="0"/>
              <a:t> УТВЕРЖДЕНИЕ </a:t>
            </a:r>
          </a:p>
          <a:p>
            <a:pPr algn="ctr"/>
            <a:r>
              <a:rPr lang="ru-RU" sz="900" b="1" dirty="0" smtClean="0"/>
              <a:t>БЮДЖЕТА </a:t>
            </a:r>
            <a:endParaRPr lang="ru-RU" sz="9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132856" y="5292080"/>
            <a:ext cx="126265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/>
              <a:t>4 этап:</a:t>
            </a:r>
          </a:p>
          <a:p>
            <a:pPr algn="ctr"/>
            <a:r>
              <a:rPr lang="ru-RU" sz="900" b="1" dirty="0" smtClean="0"/>
              <a:t>ИСПОЛНЕНИЕ</a:t>
            </a:r>
          </a:p>
          <a:p>
            <a:pPr algn="ctr"/>
            <a:r>
              <a:rPr lang="uk-UA" sz="900" b="1" dirty="0" smtClean="0"/>
              <a:t> БЮДЖЕТА</a:t>
            </a:r>
            <a:endParaRPr lang="ru-RU" sz="900" b="1" dirty="0" smtClean="0"/>
          </a:p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692696" y="4355976"/>
            <a:ext cx="13681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/>
              <a:t>5</a:t>
            </a:r>
            <a:r>
              <a:rPr lang="ru-RU" b="1" dirty="0" smtClean="0"/>
              <a:t> </a:t>
            </a:r>
            <a:r>
              <a:rPr lang="ru-RU" sz="900" b="1" dirty="0" smtClean="0"/>
              <a:t>этап:</a:t>
            </a:r>
          </a:p>
          <a:p>
            <a:pPr algn="ctr"/>
            <a:r>
              <a:rPr lang="uk-UA" sz="900" b="1" dirty="0" smtClean="0"/>
              <a:t>УТВЕРЖДЕНИЕ </a:t>
            </a:r>
          </a:p>
          <a:p>
            <a:pPr algn="ctr"/>
            <a:r>
              <a:rPr lang="uk-UA" sz="900" b="1" dirty="0" smtClean="0"/>
              <a:t>ОТЧЕТА ОБ ИСПОЛНЕНИИ</a:t>
            </a:r>
          </a:p>
          <a:p>
            <a:pPr algn="ctr"/>
            <a:r>
              <a:rPr lang="uk-UA" sz="900" b="1" dirty="0" smtClean="0"/>
              <a:t> БЮДЖЕТА</a:t>
            </a:r>
            <a:endParaRPr lang="ru-RU" sz="900" b="1" dirty="0" smtClean="0"/>
          </a:p>
          <a:p>
            <a:pPr algn="ctr"/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332656" y="2915816"/>
            <a:ext cx="14319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/>
              <a:t>6 этап:</a:t>
            </a:r>
          </a:p>
          <a:p>
            <a:pPr algn="ctr"/>
            <a:r>
              <a:rPr lang="uk-UA" sz="900" b="1" dirty="0" smtClean="0"/>
              <a:t>ОРГАНИЗАЦИЯ И </a:t>
            </a:r>
          </a:p>
          <a:p>
            <a:pPr algn="ctr"/>
            <a:r>
              <a:rPr lang="uk-UA" sz="900" b="1" dirty="0" smtClean="0"/>
              <a:t>ОСУЩЕСТВЛЕНИЕ </a:t>
            </a:r>
          </a:p>
          <a:p>
            <a:pPr algn="ctr"/>
            <a:r>
              <a:rPr lang="uk-UA" sz="900" b="1" dirty="0" smtClean="0"/>
              <a:t>МУНИЦИПАЛЬНОГО </a:t>
            </a:r>
          </a:p>
          <a:p>
            <a:pPr algn="ctr"/>
            <a:r>
              <a:rPr lang="uk-UA" sz="900" b="1" dirty="0" smtClean="0"/>
              <a:t>ФИНАНСОВОГО </a:t>
            </a:r>
            <a:endParaRPr lang="ru-RU" sz="900" b="1" dirty="0" smtClean="0"/>
          </a:p>
          <a:p>
            <a:pPr algn="ctr"/>
            <a:r>
              <a:rPr lang="uk-UA" sz="900" b="1" dirty="0" smtClean="0"/>
              <a:t>КОНТРОЛЯ</a:t>
            </a:r>
            <a:endParaRPr lang="ru-RU" sz="900" b="1" dirty="0" smtClean="0"/>
          </a:p>
          <a:p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908720" y="1547665"/>
            <a:ext cx="1563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/>
              <a:t>подготовительный этап:</a:t>
            </a:r>
          </a:p>
          <a:p>
            <a:pPr algn="ctr"/>
            <a:r>
              <a:rPr lang="uk-UA" sz="900" b="1" dirty="0" smtClean="0"/>
              <a:t>РАЗРАБОТКА </a:t>
            </a:r>
            <a:endParaRPr lang="ru-RU" sz="900" b="1" dirty="0" smtClean="0"/>
          </a:p>
          <a:p>
            <a:pPr algn="ctr"/>
            <a:r>
              <a:rPr lang="uk-UA" sz="900" b="1" dirty="0" smtClean="0"/>
              <a:t>ПРОГНОЗА</a:t>
            </a:r>
          </a:p>
          <a:p>
            <a:pPr algn="ctr"/>
            <a:r>
              <a:rPr lang="uk-UA" sz="900" b="1" dirty="0" smtClean="0"/>
              <a:t> СОЦИАЛЬНО-</a:t>
            </a:r>
          </a:p>
          <a:p>
            <a:pPr algn="ctr"/>
            <a:r>
              <a:rPr lang="uk-UA" sz="900" b="1" dirty="0" smtClean="0"/>
              <a:t>ЭКОНОМИЧЕСКОГО </a:t>
            </a:r>
          </a:p>
          <a:p>
            <a:pPr algn="ctr"/>
            <a:r>
              <a:rPr lang="uk-UA" sz="900" b="1" dirty="0" smtClean="0"/>
              <a:t>РАЗВИТИЯ</a:t>
            </a:r>
            <a:endParaRPr lang="ru-RU" sz="900" b="1" dirty="0" smtClean="0"/>
          </a:p>
          <a:p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2420888" y="1043608"/>
            <a:ext cx="1584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/>
              <a:t>подготовительный этап:</a:t>
            </a:r>
          </a:p>
          <a:p>
            <a:pPr algn="ctr"/>
            <a:r>
              <a:rPr lang="uk-UA" sz="900" b="1" dirty="0" smtClean="0"/>
              <a:t>РАЗРАБОТКА </a:t>
            </a:r>
          </a:p>
          <a:p>
            <a:pPr algn="ctr"/>
            <a:r>
              <a:rPr lang="uk-UA" sz="900" b="1" dirty="0" smtClean="0"/>
              <a:t>ДОКУМЕНТОВ И </a:t>
            </a:r>
          </a:p>
          <a:p>
            <a:pPr algn="ctr"/>
            <a:r>
              <a:rPr lang="uk-UA" sz="900" b="1" dirty="0" smtClean="0"/>
              <a:t>МАТЕРИАЛОВ, </a:t>
            </a:r>
          </a:p>
          <a:p>
            <a:pPr algn="ctr"/>
            <a:r>
              <a:rPr lang="uk-UA" sz="900" b="1" dirty="0" smtClean="0"/>
              <a:t>НЕОБХОДИМЫХ ДЛЯ </a:t>
            </a:r>
          </a:p>
          <a:p>
            <a:pPr algn="ctr"/>
            <a:r>
              <a:rPr lang="uk-UA" sz="900" b="1" dirty="0" smtClean="0"/>
              <a:t>ФОРМИРОВАНИЯ </a:t>
            </a:r>
            <a:endParaRPr lang="ru-RU" sz="9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179512"/>
            <a:ext cx="5429250" cy="360040"/>
          </a:xfrm>
        </p:spPr>
        <p:txBody>
          <a:bodyPr>
            <a:normAutofit/>
          </a:bodyPr>
          <a:lstStyle/>
          <a:p>
            <a:pPr algn="ctr"/>
            <a:r>
              <a:rPr lang="ru-RU" sz="1800" i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Доходы бюджета</a:t>
            </a:r>
            <a:endParaRPr lang="ru-RU" sz="1800" i="1" u="sng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15" name="Содержимое 14"/>
          <p:cNvGraphicFramePr>
            <a:graphicFrameLocks noGrp="1"/>
          </p:cNvGraphicFramePr>
          <p:nvPr>
            <p:ph idx="1"/>
          </p:nvPr>
        </p:nvGraphicFramePr>
        <p:xfrm>
          <a:off x="332656" y="2843808"/>
          <a:ext cx="5429250" cy="5691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60648" y="683568"/>
            <a:ext cx="5616623" cy="2669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2211070" algn="l"/>
              </a:tabLst>
            </a:pPr>
            <a:r>
              <a:rPr lang="ru-RU" sz="1400" b="1" dirty="0" smtClean="0">
                <a:solidFill>
                  <a:srgbClr val="232D46"/>
                </a:solidFill>
                <a:latin typeface="Cambria"/>
                <a:ea typeface="Times New Roman"/>
                <a:cs typeface="Times New Roman"/>
              </a:rPr>
              <a:t> Денежные средства, поступающие в безвозмездном и</a:t>
            </a:r>
            <a:endParaRPr lang="ru-RU" sz="1400" dirty="0" smtClean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  <a:tabLst>
                <a:tab pos="2211070" algn="l"/>
              </a:tabLst>
            </a:pPr>
            <a:r>
              <a:rPr lang="ru-RU" sz="1400" b="1" dirty="0" smtClean="0">
                <a:solidFill>
                  <a:srgbClr val="232D46"/>
                </a:solidFill>
                <a:latin typeface="Cambria"/>
                <a:ea typeface="Times New Roman"/>
                <a:cs typeface="Times New Roman"/>
              </a:rPr>
              <a:t>безвозвратном порядке в соответствии с законодательством </a:t>
            </a:r>
          </a:p>
          <a:p>
            <a:pPr algn="ctr">
              <a:lnSpc>
                <a:spcPct val="115000"/>
              </a:lnSpc>
              <a:spcAft>
                <a:spcPts val="0"/>
              </a:spcAft>
              <a:tabLst>
                <a:tab pos="2211070" algn="l"/>
              </a:tabLst>
            </a:pPr>
            <a:r>
              <a:rPr lang="ru-RU" sz="1400" b="1" dirty="0" smtClean="0">
                <a:solidFill>
                  <a:srgbClr val="232D46"/>
                </a:solidFill>
                <a:latin typeface="Cambria"/>
                <a:ea typeface="Times New Roman"/>
                <a:cs typeface="Times New Roman"/>
              </a:rPr>
              <a:t>Российской Федерации в распоряжение органов местного самоуправления</a:t>
            </a:r>
          </a:p>
          <a:p>
            <a:pPr algn="ctr">
              <a:lnSpc>
                <a:spcPct val="115000"/>
              </a:lnSpc>
              <a:tabLst>
                <a:tab pos="2211070" algn="l"/>
              </a:tabLst>
            </a:pPr>
            <a:r>
              <a:rPr lang="ru-RU" sz="1600" b="1" u="sng" dirty="0" smtClean="0">
                <a:solidFill>
                  <a:schemeClr val="accent3">
                    <a:lumMod val="75000"/>
                  </a:schemeClr>
                </a:solidFill>
              </a:rPr>
              <a:t>К доходам бюджета относятся </a:t>
            </a:r>
            <a:r>
              <a:rPr lang="ru-RU" sz="2000" b="1" u="sng" dirty="0" smtClean="0">
                <a:solidFill>
                  <a:schemeClr val="accent3">
                    <a:lumMod val="75000"/>
                  </a:schemeClr>
                </a:solidFill>
              </a:rPr>
              <a:t>налоговые доходы, неналоговые доходы и безвозмездные поступления.</a:t>
            </a:r>
            <a:endParaRPr lang="ru-RU" sz="2000" u="sng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2211070" algn="l"/>
              </a:tabLst>
            </a:pPr>
            <a:endParaRPr lang="ru-RU" sz="1400" dirty="0" smtClean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20688" y="8532440"/>
            <a:ext cx="496855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latin typeface="Cambria" pitchFamily="18" charset="0"/>
                <a:ea typeface="Cambria" pitchFamily="18" charset="0"/>
              </a:rPr>
              <a:t>МКУ ОУФ – ФО администрации Парабельского района Томской области</a:t>
            </a:r>
            <a:endParaRPr lang="ru-RU" sz="1000" dirty="0"/>
          </a:p>
        </p:txBody>
      </p:sp>
      <p:sp>
        <p:nvSpPr>
          <p:cNvPr id="18" name="TextBox 17"/>
          <p:cNvSpPr txBox="1"/>
          <p:nvPr/>
        </p:nvSpPr>
        <p:spPr>
          <a:xfrm>
            <a:off x="1772816" y="3203848"/>
            <a:ext cx="4104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200" b="1" dirty="0" smtClean="0"/>
              <a:t>Доходы от налогов и сборов, предусмотренных законодательством Российской Федерации по налогам и сборам</a:t>
            </a:r>
          </a:p>
          <a:p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1628800" y="4499992"/>
            <a:ext cx="41764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200" b="1" dirty="0" smtClean="0"/>
              <a:t>Доходы от использования и продажи имущества, находящегося в государственной или муниципальной собственности; доходы от платных услуг, оказываемых казенными учреждениями; платежи при пользовании природными ресурсами; штрафные санкции, полученные в результате применения мер гражданско-правовой, административной и уголовной ответственности </a:t>
            </a:r>
            <a:endParaRPr lang="ru-RU" sz="1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772816" y="6516216"/>
            <a:ext cx="38884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200" b="1" dirty="0" smtClean="0"/>
              <a:t>Поступления из других бюджетов бюджетной системы Российской Федерации (межбюджетные трансферты) и безвозмездные поступления от юридических и физических лиц, в том числе полученные по договорам социального партнерства и добровольные пожертвования</a:t>
            </a:r>
            <a:endParaRPr lang="ru-RU" sz="1200" dirty="0" smtClean="0"/>
          </a:p>
          <a:p>
            <a:pPr algn="ctr"/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179512"/>
            <a:ext cx="5429250" cy="1368152"/>
          </a:xfrm>
        </p:spPr>
        <p:txBody>
          <a:bodyPr>
            <a:noAutofit/>
          </a:bodyPr>
          <a:lstStyle/>
          <a:p>
            <a:pPr algn="ctr" fontAlgn="base"/>
            <a:r>
              <a:rPr lang="ru-RU" sz="1800" i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 состав безвозмездных поступлений входят поступления из других бюджетов бюджетной системы </a:t>
            </a:r>
            <a:br>
              <a:rPr lang="ru-RU" sz="1800" i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uk-UA" sz="1800" i="1" u="sng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Российской</a:t>
            </a:r>
            <a:r>
              <a:rPr lang="uk-UA" sz="1800" i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uk-UA" sz="1800" i="1" u="sng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Федерации</a:t>
            </a:r>
            <a:r>
              <a:rPr lang="uk-UA" sz="1800" i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(</a:t>
            </a:r>
            <a:r>
              <a:rPr lang="uk-UA" sz="1800" i="1" u="sng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межбюджетные</a:t>
            </a:r>
            <a:r>
              <a:rPr lang="uk-UA" sz="1800" i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uk-UA" sz="1800" i="1" u="sng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трансферты</a:t>
            </a:r>
            <a:r>
              <a:rPr lang="uk-UA" sz="1800" i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  <a:endParaRPr lang="ru-RU" sz="1800" i="1" u="sng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68760" y="5220072"/>
            <a:ext cx="3816424" cy="36004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800" b="1" i="1" u="sng" dirty="0" smtClean="0">
                <a:solidFill>
                  <a:schemeClr val="tx2"/>
                </a:solidFill>
              </a:rPr>
              <a:t>Аналогия в семейном бюджете</a:t>
            </a:r>
            <a:endParaRPr lang="ru-RU" sz="1800" b="1" i="1" u="sng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16632" y="1763688"/>
            <a:ext cx="1944216" cy="108012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ДОТАЦИИ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от латинского «</a:t>
            </a:r>
            <a:r>
              <a:rPr lang="en-US" sz="1400" dirty="0" err="1" smtClean="0">
                <a:solidFill>
                  <a:schemeClr val="tx1"/>
                </a:solidFill>
              </a:rPr>
              <a:t>Dotation</a:t>
            </a:r>
            <a:r>
              <a:rPr lang="ru-RU" sz="1400" dirty="0" smtClean="0">
                <a:solidFill>
                  <a:schemeClr val="tx1"/>
                </a:solidFill>
              </a:rPr>
              <a:t>»-дар, пожертвование 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204864" y="1763688"/>
            <a:ext cx="1800200" cy="108012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СУБВЕНЦИИ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от латинского «</a:t>
            </a:r>
            <a:r>
              <a:rPr lang="en-US" sz="1400" dirty="0" err="1" smtClean="0">
                <a:solidFill>
                  <a:schemeClr val="tx1"/>
                </a:solidFill>
              </a:rPr>
              <a:t>Subvenire</a:t>
            </a:r>
            <a:r>
              <a:rPr lang="ru-RU" sz="1400" dirty="0" smtClean="0">
                <a:solidFill>
                  <a:schemeClr val="tx1"/>
                </a:solidFill>
              </a:rPr>
              <a:t>»-приходить на помощь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149080" y="1763688"/>
            <a:ext cx="1800200" cy="108012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СУБСИДИИ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от латинского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«</a:t>
            </a:r>
            <a:r>
              <a:rPr lang="en-US" sz="1400" dirty="0" err="1" smtClean="0">
                <a:solidFill>
                  <a:schemeClr val="tx1"/>
                </a:solidFill>
              </a:rPr>
              <a:t>Subsidium</a:t>
            </a:r>
            <a:r>
              <a:rPr lang="ru-RU" sz="1400" dirty="0" smtClean="0">
                <a:solidFill>
                  <a:schemeClr val="tx1"/>
                </a:solidFill>
              </a:rPr>
              <a:t>»-поддержка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980728" y="2915816"/>
            <a:ext cx="288032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2924944" y="2915816"/>
            <a:ext cx="288032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4941168" y="2915816"/>
            <a:ext cx="288032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16632" y="3491880"/>
            <a:ext cx="1872208" cy="129614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Предоставляются без определения конкретной цели их использования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060848" y="3491880"/>
            <a:ext cx="2088232" cy="151216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Предоставляются на финансирование «переданных» другим публично-правовым образованиям полномочий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221088" y="3491880"/>
            <a:ext cx="1800200" cy="129614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Предоставляются на условиях долевого софинансирования расходов других бюджетов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2" name="Стрелка вниз 21"/>
          <p:cNvSpPr/>
          <p:nvPr/>
        </p:nvSpPr>
        <p:spPr>
          <a:xfrm>
            <a:off x="980728" y="4860032"/>
            <a:ext cx="2880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>
            <a:off x="5013176" y="4860032"/>
            <a:ext cx="288032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88640" y="5940152"/>
            <a:ext cx="1872208" cy="151216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Вы даете ребенку карманные деньги, которые он расходует по своему усмотрению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132856" y="5940152"/>
            <a:ext cx="2016224" cy="151216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Вы даете ребенку деньги и посылаете его в магазин купить продукты по списку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221088" y="5940152"/>
            <a:ext cx="1800200" cy="151216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Вы «добавляете» денег для того, чтобы ребенок купил себе новый телефон на накопленные им деньги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9" name="Стрелка вниз 28"/>
          <p:cNvSpPr/>
          <p:nvPr/>
        </p:nvSpPr>
        <p:spPr>
          <a:xfrm>
            <a:off x="2924944" y="5076056"/>
            <a:ext cx="268608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188640" y="7538892"/>
            <a:ext cx="5832648" cy="89255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232D46"/>
                </a:solidFill>
                <a:effectLst/>
                <a:latin typeface="Calibri" pitchFamily="34" charset="0"/>
                <a:ea typeface="Cambria" pitchFamily="18" charset="0"/>
                <a:cs typeface="Times New Roman" pitchFamily="18" charset="0"/>
              </a:rPr>
              <a:t>Еще один вид </a:t>
            </a:r>
            <a:r>
              <a:rPr kumimoji="0" lang="uk-UA" sz="1200" b="1" i="0" u="none" strike="noStrike" cap="none" normalizeH="0" baseline="0" dirty="0" err="1" smtClean="0">
                <a:ln>
                  <a:noFill/>
                </a:ln>
                <a:solidFill>
                  <a:srgbClr val="232D46"/>
                </a:solidFill>
                <a:effectLst/>
                <a:latin typeface="Calibri" pitchFamily="34" charset="0"/>
                <a:ea typeface="Cambria" pitchFamily="18" charset="0"/>
                <a:cs typeface="Times New Roman" pitchFamily="18" charset="0"/>
              </a:rPr>
              <a:t>безвозмездных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232D46"/>
                </a:solidFill>
                <a:effectLst/>
                <a:latin typeface="Calibri" pitchFamily="34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uk-UA" sz="1200" b="1" i="0" u="none" strike="noStrike" cap="none" normalizeH="0" baseline="0" dirty="0" err="1" smtClean="0">
                <a:ln>
                  <a:noFill/>
                </a:ln>
                <a:solidFill>
                  <a:srgbClr val="232D46"/>
                </a:solidFill>
                <a:effectLst/>
                <a:latin typeface="Calibri" pitchFamily="34" charset="0"/>
                <a:ea typeface="Cambria" pitchFamily="18" charset="0"/>
                <a:cs typeface="Times New Roman" pitchFamily="18" charset="0"/>
              </a:rPr>
              <a:t>поступлений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232D46"/>
                </a:solidFill>
                <a:effectLst/>
                <a:latin typeface="Calibri" pitchFamily="34" charset="0"/>
                <a:ea typeface="Cambria" pitchFamily="18" charset="0"/>
                <a:cs typeface="Times New Roman" pitchFamily="18" charset="0"/>
              </a:rPr>
              <a:t> в бюджет района из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232D46"/>
                </a:solidFill>
                <a:effectLst/>
                <a:latin typeface="Calibri" pitchFamily="34" charset="0"/>
                <a:ea typeface="Cambria" pitchFamily="18" charset="0"/>
                <a:cs typeface="Times New Roman" pitchFamily="18" charset="0"/>
              </a:rPr>
              <a:t> других </a:t>
            </a:r>
            <a:r>
              <a:rPr kumimoji="0" lang="uk-UA" sz="1200" b="1" i="0" u="none" strike="noStrike" cap="none" normalizeH="0" baseline="0" dirty="0" err="1" smtClean="0">
                <a:ln>
                  <a:noFill/>
                </a:ln>
                <a:solidFill>
                  <a:srgbClr val="232D46"/>
                </a:solidFill>
                <a:effectLst/>
                <a:latin typeface="Calibri" pitchFamily="34" charset="0"/>
                <a:ea typeface="Cambria" pitchFamily="18" charset="0"/>
                <a:cs typeface="Times New Roman" pitchFamily="18" charset="0"/>
              </a:rPr>
              <a:t>бюджетов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232D46"/>
                </a:solidFill>
                <a:effectLst/>
                <a:latin typeface="Calibri" pitchFamily="34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uk-UA" sz="1200" b="1" i="0" u="none" strike="noStrike" cap="none" normalizeH="0" baseline="0" dirty="0" err="1" smtClean="0">
                <a:ln>
                  <a:noFill/>
                </a:ln>
                <a:solidFill>
                  <a:srgbClr val="232D46"/>
                </a:solidFill>
                <a:effectLst/>
                <a:latin typeface="Calibri" pitchFamily="34" charset="0"/>
                <a:ea typeface="Cambria" pitchFamily="18" charset="0"/>
                <a:cs typeface="Times New Roman" pitchFamily="18" charset="0"/>
              </a:rPr>
              <a:t>бюджетной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232D46"/>
                </a:solidFill>
                <a:effectLst/>
                <a:latin typeface="Calibri" pitchFamily="34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uk-UA" sz="1200" b="1" i="0" u="none" strike="noStrike" cap="none" normalizeH="0" baseline="0" dirty="0" err="1" smtClean="0">
                <a:ln>
                  <a:noFill/>
                </a:ln>
                <a:solidFill>
                  <a:srgbClr val="232D46"/>
                </a:solidFill>
                <a:effectLst/>
                <a:latin typeface="Calibri" pitchFamily="34" charset="0"/>
                <a:ea typeface="Cambria" pitchFamily="18" charset="0"/>
                <a:cs typeface="Times New Roman" pitchFamily="18" charset="0"/>
              </a:rPr>
              <a:t>системы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232D46"/>
                </a:solidFill>
                <a:effectLst/>
                <a:latin typeface="Calibri" pitchFamily="34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uk-UA" sz="1200" b="1" i="0" u="none" strike="noStrike" cap="none" normalizeH="0" baseline="0" dirty="0" err="1" smtClean="0">
                <a:ln>
                  <a:noFill/>
                </a:ln>
                <a:solidFill>
                  <a:srgbClr val="232D46"/>
                </a:solidFill>
                <a:effectLst/>
                <a:latin typeface="Calibri" pitchFamily="34" charset="0"/>
                <a:ea typeface="Cambria" pitchFamily="18" charset="0"/>
                <a:cs typeface="Times New Roman" pitchFamily="18" charset="0"/>
              </a:rPr>
              <a:t>Российской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232D46"/>
                </a:solidFill>
                <a:effectLst/>
                <a:latin typeface="Calibri" pitchFamily="34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uk-UA" sz="1200" b="1" i="0" u="none" strike="noStrike" cap="none" normalizeH="0" baseline="0" dirty="0" err="1" smtClean="0">
                <a:ln>
                  <a:noFill/>
                </a:ln>
                <a:solidFill>
                  <a:srgbClr val="232D46"/>
                </a:solidFill>
                <a:effectLst/>
                <a:latin typeface="Calibri" pitchFamily="34" charset="0"/>
                <a:ea typeface="Cambria" pitchFamily="18" charset="0"/>
                <a:cs typeface="Times New Roman" pitchFamily="18" charset="0"/>
              </a:rPr>
              <a:t>Федерации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232D46"/>
                </a:solidFill>
                <a:effectLst/>
                <a:latin typeface="Calibri" pitchFamily="34" charset="0"/>
                <a:ea typeface="Cambria" pitchFamily="18" charset="0"/>
                <a:cs typeface="Times New Roman" pitchFamily="18" charset="0"/>
              </a:rPr>
              <a:t> – это </a:t>
            </a:r>
            <a:r>
              <a:rPr kumimoji="0" lang="ru-RU" sz="14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mbria" pitchFamily="18" charset="0"/>
                <a:cs typeface="Times New Roman" pitchFamily="18" charset="0"/>
              </a:rPr>
              <a:t>иные  межбюджетные трансферты.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232D46"/>
                </a:solidFill>
                <a:effectLst/>
                <a:latin typeface="Calibri" pitchFamily="34" charset="0"/>
                <a:ea typeface="Cambria" pitchFamily="18" charset="0"/>
                <a:cs typeface="Times New Roman" pitchFamily="18" charset="0"/>
              </a:rPr>
              <a:t> Они предоставляются в иных от перечисленных случаях, предусмотренных законодательством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36712" y="8604448"/>
            <a:ext cx="46265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b="1" dirty="0" smtClean="0">
                <a:latin typeface="Cambria" pitchFamily="18" charset="0"/>
                <a:ea typeface="Cambria" pitchFamily="18" charset="0"/>
              </a:rPr>
              <a:t>МКУ ОУФ – ФО администрации Парабельского района Томской области</a:t>
            </a:r>
            <a:endParaRPr lang="ru-RU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10680</TotalTime>
  <Words>5134</Words>
  <Application>Microsoft Office PowerPoint</Application>
  <PresentationFormat>Экран (4:3)</PresentationFormat>
  <Paragraphs>892</Paragraphs>
  <Slides>30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Изящная</vt:lpstr>
      <vt:lpstr>         Бюджет для граждан  на основе проекта решения о бюджете муниципального образования «Парабельский район» на 2024 год и плановый период 2025 и 2026 годов   </vt:lpstr>
      <vt:lpstr>Уважаемые жители  Парабельского района!  От имени Администрации района и от себя лично приветствую Вас в новом выпуске информационного ресурса «Бюджет для граждан».   «Бюджет для граждан» предназначен для жителей Парабельского района, не обладающих специальными знаниями в сфере бюджетного законодательства.  Материалы, с которыми Вы можете ознакомиться далее, позволят в доступной форме представить информацию о запланированных доходах бюджета Парабельского района на 2024-2026 годы, основных принципах формирования бюджета, об основных направлениях расходования бюджетных средств, рассказать о реализуемых в Парабельском районе муниципальных программах. Надеюсь, что информация будет интересной и повысит уровень общественного участия граждан в бюджетном  процессе Парабельского района.  С уважением, Глава Парабельского района Е.А. Рязанова </vt:lpstr>
      <vt:lpstr>Общие сведения  о парабельском районе</vt:lpstr>
      <vt:lpstr>Основные понятия и определения</vt:lpstr>
      <vt:lpstr>Слайд 5</vt:lpstr>
      <vt:lpstr>Структура бюджетной системы  Парабельского района </vt:lpstr>
      <vt:lpstr>Основные этапы бюджетного процесса</vt:lpstr>
      <vt:lpstr>Доходы бюджета</vt:lpstr>
      <vt:lpstr>В состав безвозмездных поступлений входят поступления из других бюджетов бюджетной системы  Российской Федерации (межбюджетные трансферты)</vt:lpstr>
      <vt:lpstr>Расходы бюджета</vt:lpstr>
      <vt:lpstr>Основные параметры бюджета муниципального образования «Парабельский район» на 2024 год и плановый период 2025 и 2026 годов </vt:lpstr>
      <vt:lpstr>Основные параметры бюджета муниципального образования «Парабельский район» на 2024 год и плановый период 2025 и 2026 годов</vt:lpstr>
      <vt:lpstr>Доходы бюджета муниципального образования «Парабельский район» на 2024 год и плановый период 2025 и 2026 годов</vt:lpstr>
      <vt:lpstr>Структура налоговых доходов бюджета</vt:lpstr>
      <vt:lpstr>Структура безвозмездных поступлений в бюджет  муниципального образования «Парабельский район»</vt:lpstr>
      <vt:lpstr>Расходы бюджета муниципального образования «парабельский район» на 2024 год и плановый период 2025 и 2026 годов</vt:lpstr>
      <vt:lpstr>Функциональная структура расходов бюджета</vt:lpstr>
      <vt:lpstr>Формирование  расходов бюджета  по разделам функциональной классификации</vt:lpstr>
      <vt:lpstr>Муниципальные программы</vt:lpstr>
      <vt:lpstr>Общий объем расходов на реализацию муниципальных программ</vt:lpstr>
      <vt:lpstr>Муниципальная программа «Развитие системы образования Парабельского района»</vt:lpstr>
      <vt:lpstr>Муниципальная программа «Развитие культуры и туризма Парабельского района»</vt:lpstr>
      <vt:lpstr>Муниципальная программа «Развитие  физической культуры, спорта и формирования здорового образа жизни населения Парабельского района»</vt:lpstr>
      <vt:lpstr>Муниципальная программа «формирование благоприятной и доступной социальной среды в Парабельском районе»</vt:lpstr>
      <vt:lpstr>Муниципальная программа «поддержка отраслей экономики в Парабельском районе»</vt:lpstr>
      <vt:lpstr>Муниципальная программа «устойчивое развитие Парабельского района в сфере благоустройства, строительства, архитектуры, дорожного хозяйства»</vt:lpstr>
      <vt:lpstr>Муниципальная программа «обеспечение транспортной доступности на территории парабельского района»</vt:lpstr>
      <vt:lpstr>Муниципальная программа «развитие муниципального управления  в Парабельском районе»</vt:lpstr>
      <vt:lpstr>Непрограммные направления расходов бюджета района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 на основе решения Думы Парабельского района   от 30 мая 2023 года № 12  «Об утверждении отчета об исполнении бюджета муниципального образования  «Парабельский район» за 2022 год»</dc:title>
  <dc:creator>Sysolina</dc:creator>
  <cp:lastModifiedBy>Goncharova</cp:lastModifiedBy>
  <cp:revision>948</cp:revision>
  <dcterms:created xsi:type="dcterms:W3CDTF">2021-07-29T05:15:09Z</dcterms:created>
  <dcterms:modified xsi:type="dcterms:W3CDTF">2023-10-24T04:10:56Z</dcterms:modified>
</cp:coreProperties>
</file>