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handoutMasterIdLst>
    <p:handoutMasterId r:id="rId44"/>
  </p:handoutMasterIdLst>
  <p:sldIdLst>
    <p:sldId id="259" r:id="rId2"/>
    <p:sldId id="302" r:id="rId3"/>
    <p:sldId id="258" r:id="rId4"/>
    <p:sldId id="306" r:id="rId5"/>
    <p:sldId id="304" r:id="rId6"/>
    <p:sldId id="322" r:id="rId7"/>
    <p:sldId id="321" r:id="rId8"/>
    <p:sldId id="261" r:id="rId9"/>
    <p:sldId id="263" r:id="rId10"/>
    <p:sldId id="305" r:id="rId11"/>
    <p:sldId id="289" r:id="rId12"/>
    <p:sldId id="265" r:id="rId13"/>
    <p:sldId id="307" r:id="rId14"/>
    <p:sldId id="266" r:id="rId15"/>
    <p:sldId id="309" r:id="rId16"/>
    <p:sldId id="311" r:id="rId17"/>
    <p:sldId id="308" r:id="rId18"/>
    <p:sldId id="290" r:id="rId19"/>
    <p:sldId id="313" r:id="rId20"/>
    <p:sldId id="312" r:id="rId21"/>
    <p:sldId id="268" r:id="rId22"/>
    <p:sldId id="314" r:id="rId23"/>
    <p:sldId id="284" r:id="rId24"/>
    <p:sldId id="291" r:id="rId25"/>
    <p:sldId id="315" r:id="rId26"/>
    <p:sldId id="276" r:id="rId27"/>
    <p:sldId id="272" r:id="rId28"/>
    <p:sldId id="319" r:id="rId29"/>
    <p:sldId id="294" r:id="rId30"/>
    <p:sldId id="295" r:id="rId31"/>
    <p:sldId id="296" r:id="rId32"/>
    <p:sldId id="297" r:id="rId33"/>
    <p:sldId id="318" r:id="rId34"/>
    <p:sldId id="301" r:id="rId35"/>
    <p:sldId id="281" r:id="rId36"/>
    <p:sldId id="271" r:id="rId37"/>
    <p:sldId id="270" r:id="rId38"/>
    <p:sldId id="298" r:id="rId39"/>
    <p:sldId id="317" r:id="rId40"/>
    <p:sldId id="273" r:id="rId41"/>
    <p:sldId id="260" r:id="rId42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31" autoAdjust="0"/>
    <p:restoredTop sz="94659" autoAdjust="0"/>
  </p:normalViewPr>
  <p:slideViewPr>
    <p:cSldViewPr>
      <p:cViewPr>
        <p:scale>
          <a:sx n="100" d="100"/>
          <a:sy n="100" d="100"/>
        </p:scale>
        <p:origin x="-1578" y="-22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8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8.0995265377004674E-2"/>
          <c:y val="3.1730766828379851E-2"/>
          <c:w val="0.82642522043005362"/>
          <c:h val="0.77258175807952778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/>
                      <a:t>172 638,1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i="0" u="none" strike="noStrike" baseline="0" dirty="0" smtClean="0"/>
                      <a:t>172 657,7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162 713,0</a:t>
                    </a:r>
                  </a:p>
                  <a:p>
                    <a:r>
                      <a:rPr lang="ru-RU" sz="1800" dirty="0" smtClean="0"/>
                      <a:t>тыс.</a:t>
                    </a:r>
                    <a:r>
                      <a:rPr lang="ru-RU" sz="1800" baseline="0" dirty="0" smtClean="0"/>
                      <a:t> руб.</a:t>
                    </a:r>
                    <a:endParaRPr lang="en-US" sz="18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172638.1</c:v>
                </c:pt>
                <c:pt idx="1">
                  <c:v>172657.7</c:v>
                </c:pt>
                <c:pt idx="2">
                  <c:v>162713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35 432,9</a:t>
                    </a:r>
                  </a:p>
                  <a:p>
                    <a:r>
                      <a:rPr lang="ru-RU" sz="1800" dirty="0" smtClean="0"/>
                      <a:t>тыс. руб.</a:t>
                    </a:r>
                    <a:endParaRPr lang="en-US" sz="18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i="0" u="none" strike="noStrike" baseline="0" dirty="0" smtClean="0"/>
                      <a:t>42 378,3</a:t>
                    </a:r>
                  </a:p>
                  <a:p>
                    <a:r>
                      <a:rPr lang="ru-RU" sz="1800" dirty="0" smtClean="0"/>
                      <a:t>тыс. руб.</a:t>
                    </a:r>
                    <a:endParaRPr lang="en-US" sz="18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b="1" i="0" u="none" strike="noStrike" baseline="0" dirty="0" smtClean="0"/>
                      <a:t>40 446,7</a:t>
                    </a:r>
                  </a:p>
                  <a:p>
                    <a:r>
                      <a:rPr lang="ru-RU" sz="1800" b="1" dirty="0" smtClean="0"/>
                      <a:t>тыс. руб.</a:t>
                    </a:r>
                    <a:endParaRPr lang="en-US" sz="18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35432.9</c:v>
                </c:pt>
                <c:pt idx="1">
                  <c:v>42378.3</c:v>
                </c:pt>
                <c:pt idx="2">
                  <c:v>40446.699999999997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635 531,6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575 081,0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b="1" i="0" baseline="0" dirty="0" smtClean="0"/>
                      <a:t>489 890,9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635531.6</c:v>
                </c:pt>
                <c:pt idx="1">
                  <c:v>575081</c:v>
                </c:pt>
                <c:pt idx="2">
                  <c:v>489890.9</c:v>
                </c:pt>
              </c:numCache>
            </c:numRef>
          </c:val>
        </c:ser>
        <c:gapWidth val="75"/>
        <c:overlap val="100"/>
        <c:axId val="144656640"/>
        <c:axId val="144695296"/>
      </c:barChart>
      <c:catAx>
        <c:axId val="14465664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4695296"/>
        <c:crosses val="autoZero"/>
        <c:auto val="1"/>
        <c:lblAlgn val="ctr"/>
        <c:lblOffset val="100"/>
      </c:catAx>
      <c:valAx>
        <c:axId val="144695296"/>
        <c:scaling>
          <c:orientation val="minMax"/>
        </c:scaling>
        <c:delete val="1"/>
        <c:axPos val="b"/>
        <c:numFmt formatCode="0.00" sourceLinked="1"/>
        <c:majorTickMark val="none"/>
        <c:tickLblPos val="none"/>
        <c:crossAx val="144656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792204185105718E-2"/>
          <c:y val="0.8543426283424288"/>
          <c:w val="0.78256508410419579"/>
          <c:h val="6.1481817661726598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4.9550070664243884E-2"/>
          <c:y val="1.5201389034851983E-2"/>
          <c:w val="0.55794367050272564"/>
          <c:h val="0.984798610965148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7"/>
          </c:dPt>
          <c:dPt>
            <c:idx val="1"/>
            <c:explosion val="0"/>
          </c:dPt>
          <c:dPt>
            <c:idx val="2"/>
            <c:explosion val="46"/>
          </c:dPt>
          <c:dLbls>
            <c:dLbl>
              <c:idx val="0"/>
              <c:layout>
                <c:manualLayout>
                  <c:x val="-0.15778442358166941"/>
                  <c:y val="-0.1897086509907317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dirty="0">
                        <a:solidFill>
                          <a:schemeClr val="bg1"/>
                        </a:solidFill>
                      </a:rPr>
                      <a:t>Дошкольное образование
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99</a:t>
                    </a:r>
                    <a:r>
                      <a:rPr lang="ru-RU" sz="1400" baseline="0" dirty="0" smtClean="0">
                        <a:solidFill>
                          <a:schemeClr val="bg1"/>
                        </a:solidFill>
                      </a:rPr>
                      <a:t> 697,5 </a:t>
                    </a:r>
                    <a:r>
                      <a:rPr lang="ru-RU" sz="1400" b="1" i="0" u="none" strike="noStrike" baseline="0" dirty="0" smtClean="0">
                        <a:solidFill>
                          <a:schemeClr val="bg1"/>
                        </a:solidFill>
                      </a:rPr>
                      <a:t>тыс. руб.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(21,1%)</a:t>
                    </a:r>
                    <a:endParaRPr lang="ru-RU" sz="14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0.12985029666983705"/>
                  <c:y val="0.1935930937786369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>
                        <a:solidFill>
                          <a:schemeClr val="bg1"/>
                        </a:solidFill>
                      </a:rPr>
                      <a:t>Общее 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образование</a:t>
                    </a:r>
                    <a:endParaRPr lang="en-US" sz="160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301 879,8 </a:t>
                    </a:r>
                    <a:r>
                      <a:rPr lang="ru-RU" sz="1600" b="1" i="0" u="none" strike="noStrike" baseline="0" dirty="0" smtClean="0">
                        <a:solidFill>
                          <a:schemeClr val="bg1"/>
                        </a:solidFill>
                      </a:rPr>
                      <a:t>тыс. руб.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(63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9%)</a:t>
                    </a:r>
                    <a:endParaRPr lang="ru-RU" sz="16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7.2884855612249042E-2"/>
                  <c:y val="-3.6892087053101616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Дополнительное образование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41</a:t>
                    </a:r>
                    <a:r>
                      <a:rPr lang="ru-RU" sz="1400" baseline="0" dirty="0" smtClean="0"/>
                      <a:t> 846,4 </a:t>
                    </a:r>
                    <a:r>
                      <a:rPr lang="ru-RU" sz="1400" dirty="0" smtClean="0"/>
                      <a:t>тыс. руб.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(8,9%)</a:t>
                    </a:r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6.539099539978864E-2"/>
                  <c:y val="0.122280804862332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/>
                      <a:t>Молодежная политика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/>
                      <a:t>2 619,8 </a:t>
                    </a:r>
                    <a:r>
                      <a:rPr lang="ru-RU" sz="1400" b="1" i="0" u="none" strike="noStrike" baseline="0" dirty="0" smtClean="0"/>
                      <a:t>тыс. руб.</a:t>
                    </a:r>
                    <a:r>
                      <a:rPr lang="ru-RU" sz="1400" dirty="0" smtClean="0"/>
                      <a:t> 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/>
                      <a:t>(0,5%)</a:t>
                    </a:r>
                    <a:endParaRPr lang="ru-RU" sz="1400" dirty="0"/>
                  </a:p>
                </c:rich>
              </c:tx>
              <c:spPr/>
              <c:showCatName val="1"/>
              <c:showPercent val="1"/>
            </c:dLbl>
            <c:dLbl>
              <c:idx val="4"/>
              <c:layout>
                <c:manualLayout>
                  <c:x val="0.14475367687239854"/>
                  <c:y val="0.21458367738154219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/>
                      <a:t>Другие вопросы в области образования</a:t>
                    </a:r>
                    <a:r>
                      <a:rPr lang="ru-RU" sz="1400" dirty="0"/>
                      <a:t>
</a:t>
                    </a:r>
                    <a:r>
                      <a:rPr lang="ru-RU" sz="1400" b="1" i="0" u="none" strike="noStrike" baseline="0" dirty="0" smtClean="0"/>
                      <a:t>26 559,3 тыс. руб.</a:t>
                    </a:r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(5,6%)</a:t>
                    </a:r>
                    <a:endParaRPr lang="ru-RU" sz="1400" dirty="0"/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
</c:v>
                </c:pt>
                <c:pt idx="1">
                  <c:v>Общее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99697.5</c:v>
                </c:pt>
                <c:pt idx="1">
                  <c:v>301879.8</c:v>
                </c:pt>
                <c:pt idx="2">
                  <c:v>41846.400000000001</c:v>
                </c:pt>
                <c:pt idx="3">
                  <c:v>2619.8000000000002</c:v>
                </c:pt>
                <c:pt idx="4">
                  <c:v>26559.3</c:v>
                </c:pt>
              </c:numCache>
            </c:numRef>
          </c:val>
        </c:ser>
        <c:dLbls>
          <c:showCatName val="1"/>
          <c:showPercent val="1"/>
        </c:dLbls>
        <c:firstSliceAng val="9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7.5985574252433533E-2"/>
          <c:y val="1.3064392022285588E-2"/>
          <c:w val="0.91352536285354691"/>
          <c:h val="0.8394055324442688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dLbl>
              <c:idx val="0"/>
              <c:layout>
                <c:manualLayout>
                  <c:x val="-2.7133737277054743E-3"/>
                  <c:y val="-0.55797914229719525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24 481,9 тыс. руб.</a:t>
                    </a:r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24 691,7 тыс. руб.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1.0853494910821875E-2"/>
                  <c:y val="0.5617688569582839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26 559,3</a:t>
                    </a:r>
                    <a:r>
                      <a:rPr lang="ru-RU" sz="1600" dirty="0" smtClean="0"/>
                      <a:t>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26559.3</c:v>
                </c:pt>
                <c:pt idx="1">
                  <c:v>24691.7</c:v>
                </c:pt>
                <c:pt idx="2">
                  <c:v>24481.9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Молодежная политика</c:v>
                </c:pt>
              </c:strCache>
            </c:strRef>
          </c:tx>
          <c:dLbls>
            <c:dLbl>
              <c:idx val="0"/>
              <c:layout>
                <c:manualLayout>
                  <c:x val="4.0700605915582133E-3"/>
                  <c:y val="-0.5552366609471344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2 305,4 тыс. руб.</a:t>
                    </a:r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2 423,4 тыс. руб.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5.4267474554109772E-3"/>
                  <c:y val="0.5595914582879000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2 619,8 </a:t>
                    </a:r>
                    <a:r>
                      <a:rPr lang="ru-RU" sz="1600" b="1" i="0" u="none" strike="noStrike" baseline="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2619.8000000000002</c:v>
                </c:pt>
                <c:pt idx="1">
                  <c:v>2423.4</c:v>
                </c:pt>
                <c:pt idx="2">
                  <c:v>2305.4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0.2482736960850504"/>
                  <c:y val="-0.56162766909848416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 smtClean="0"/>
                      <a:t>80 490,5 тыс. 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22792339312725987"/>
                  <c:y val="-6.5321960111428112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98 317 тыс. руб.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17408792185483671"/>
                  <c:y val="0.5614862620308235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99 697,5 </a:t>
                    </a:r>
                    <a:r>
                      <a:rPr lang="ru-RU" sz="1600" b="1" i="0" baseline="0" dirty="0" smtClean="0"/>
                      <a:t>тыс. руб.</a:t>
                    </a:r>
                    <a:endParaRPr lang="en-US" sz="1600" b="1" i="0" baseline="0" dirty="0" smtClean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99697.5</c:v>
                </c:pt>
                <c:pt idx="1">
                  <c:v>98317</c:v>
                </c:pt>
                <c:pt idx="2">
                  <c:v>80490.5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0.40971943288352569"/>
                  <c:y val="-0.5617688569582821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282 396,4 </a:t>
                    </a:r>
                    <a:r>
                      <a:rPr lang="ru-RU" sz="1600" b="1" i="0" u="none" strike="noStrike" baseline="0" dirty="0" smtClean="0">
                        <a:solidFill>
                          <a:schemeClr val="bg1"/>
                        </a:solidFill>
                      </a:rPr>
                      <a:t>тыс. руб.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0.40836274601967437"/>
                  <c:y val="0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274 369,5 тыс. руб.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40836274601967437"/>
                  <c:y val="0.5639459127312328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301 879,8 тыс.</a:t>
                    </a:r>
                    <a:r>
                      <a:rPr lang="ru-RU" sz="1600" baseline="0" dirty="0" smtClean="0">
                        <a:solidFill>
                          <a:schemeClr val="bg1"/>
                        </a:solidFill>
                      </a:rPr>
                      <a:t> руб.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301879.8</c:v>
                </c:pt>
                <c:pt idx="1">
                  <c:v>274369.5</c:v>
                </c:pt>
                <c:pt idx="2">
                  <c:v>282396.40000000002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41846.400000000001</c:v>
                </c:pt>
                <c:pt idx="1">
                  <c:v>45818.5</c:v>
                </c:pt>
                <c:pt idx="2">
                  <c:v>37652</c:v>
                </c:pt>
              </c:numCache>
            </c:numRef>
          </c:val>
        </c:ser>
        <c:dLbls>
          <c:showVal val="1"/>
        </c:dLbls>
        <c:gapWidth val="75"/>
        <c:axId val="122676736"/>
        <c:axId val="122678272"/>
      </c:barChart>
      <c:catAx>
        <c:axId val="12267673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2678272"/>
        <c:crosses val="autoZero"/>
        <c:auto val="1"/>
        <c:lblAlgn val="ctr"/>
        <c:lblOffset val="100"/>
      </c:catAx>
      <c:valAx>
        <c:axId val="1226782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2676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357802124550263"/>
          <c:y val="0.84761496619056464"/>
          <c:w val="0.78374988249168986"/>
          <c:h val="0.1516999630610109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209232644184583E-2"/>
          <c:y val="8.8171992030423724E-2"/>
          <c:w val="0.6062146293509475"/>
          <c:h val="0.911828007969582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667000824197817"/>
                  <c:y val="5.3887631314807664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34 300,9 тыс.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руб.</a:t>
                    </a:r>
                    <a:endParaRPr lang="ru-RU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44,7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10111559525255162"/>
                  <c:y val="-0.16851406933208671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b="1" dirty="0" smtClean="0">
                        <a:solidFill>
                          <a:schemeClr val="bg1"/>
                        </a:solidFill>
                      </a:rPr>
                      <a:t>27 749,9 тыс. руб.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ru-RU" sz="1800" b="1" dirty="0" smtClean="0">
                        <a:solidFill>
                          <a:schemeClr val="bg1"/>
                        </a:solidFill>
                      </a:rPr>
                      <a:t>6,2</a:t>
                    </a: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18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1.6116533994069569E-2"/>
                  <c:y val="-6.788639714030239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9 535,7 тыс. руб.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2,4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-3.1283981914467442E-2"/>
                  <c:y val="-9.8213166708749147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5 049,2 тыс. руб.</a:t>
                    </a:r>
                  </a:p>
                  <a:p>
                    <a:pPr>
                      <a:defRPr b="1"/>
                    </a:pPr>
                    <a:r>
                      <a:rPr lang="ru-RU" b="1" dirty="0" smtClean="0"/>
                      <a:t>6,4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0.14430288469631344"/>
                  <c:y val="-0.1288927675830357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1</a:t>
                    </a:r>
                    <a:r>
                      <a:rPr lang="ru-RU" b="1" baseline="0" dirty="0" smtClean="0"/>
                      <a:t> 516,0</a:t>
                    </a:r>
                    <a:r>
                      <a:rPr lang="ru-RU" b="1" dirty="0" smtClean="0"/>
                      <a:t> тыс. руб.</a:t>
                    </a:r>
                  </a:p>
                  <a:p>
                    <a:pPr>
                      <a:defRPr b="1"/>
                    </a:pPr>
                    <a:r>
                      <a:rPr lang="ru-RU" b="1" dirty="0" smtClean="0"/>
                      <a:t>2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pPr/>
              <c:showPercent val="1"/>
            </c:dLbl>
            <c:dLbl>
              <c:idx val="5"/>
              <c:layout>
                <c:manualLayout>
                  <c:x val="0.29402547003821333"/>
                  <c:y val="-4.385399105499153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3 619,1 тыс. руб.</a:t>
                    </a:r>
                  </a:p>
                  <a:p>
                    <a:pPr>
                      <a:defRPr b="1"/>
                    </a:pPr>
                    <a:r>
                      <a:rPr lang="ru-RU" b="1" dirty="0" smtClean="0"/>
                      <a:t>4,7 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pPr/>
              <c:showPercent val="1"/>
            </c:dLbl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Районный дом культуры</c:v>
                </c:pt>
                <c:pt idx="1">
                  <c:v>Централизованная библиотечная сеть</c:v>
                </c:pt>
                <c:pt idx="2">
                  <c:v>Краеведческий музей</c:v>
                </c:pt>
                <c:pt idx="4">
                  <c:v>Муниципальная программа "Развитие культуры и туризма Парабельского района на 2016-2020 годы"</c:v>
                </c:pt>
                <c:pt idx="5">
                  <c:v>Централизованная бухгалтерия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34300.9</c:v>
                </c:pt>
                <c:pt idx="1">
                  <c:v>27749.9</c:v>
                </c:pt>
                <c:pt idx="2">
                  <c:v>9535.7000000000007</c:v>
                </c:pt>
                <c:pt idx="4">
                  <c:v>1516</c:v>
                </c:pt>
                <c:pt idx="5">
                  <c:v>3619.1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499748951236268"/>
          <c:y val="2.7324579441622407E-2"/>
          <c:w val="0.3567992875899233"/>
          <c:h val="0.8730020467891066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5318356439927712E-3"/>
          <c:y val="9.0747047244094547E-2"/>
          <c:w val="0.66410201498079591"/>
          <c:h val="0.86530290354330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0.19958483148337067"/>
                  <c:y val="7.7243453268043515E-4"/>
                </c:manualLayout>
              </c:layout>
              <c:tx>
                <c:rich>
                  <a:bodyPr/>
                  <a:lstStyle/>
                  <a:p>
                    <a:pPr>
                      <a:defRPr sz="2000" b="1" i="0">
                        <a:solidFill>
                          <a:schemeClr val="tx1"/>
                        </a:solidFill>
                      </a:defRPr>
                    </a:pPr>
                    <a:r>
                      <a:rPr lang="ru-RU" sz="2000" b="1" i="0" u="none" strike="noStrike" baseline="0" dirty="0" smtClean="0">
                        <a:solidFill>
                          <a:schemeClr val="tx1"/>
                        </a:solidFill>
                      </a:rPr>
                      <a:t> 1 593,7 тыс. руб.</a:t>
                    </a:r>
                    <a:endParaRPr lang="ru-RU" sz="2000" b="1" i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2000" b="1" i="0">
                        <a:solidFill>
                          <a:schemeClr val="tx1"/>
                        </a:solidFill>
                      </a:defRPr>
                    </a:pPr>
                    <a:r>
                      <a:rPr lang="ru-RU" sz="2000" b="1" i="0" dirty="0" smtClean="0">
                        <a:solidFill>
                          <a:schemeClr val="tx1"/>
                        </a:solidFill>
                      </a:rPr>
                      <a:t>7,1</a:t>
                    </a:r>
                    <a:r>
                      <a:rPr lang="en-US" sz="2000" b="1" i="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2000" b="1" i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9.2751163170422715E-2"/>
                  <c:y val="0.1530549198069694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u="none" strike="noStrike" baseline="0" dirty="0" smtClean="0">
                        <a:solidFill>
                          <a:schemeClr val="bg1"/>
                        </a:solidFill>
                      </a:rPr>
                      <a:t>398,5тыс. руб.</a:t>
                    </a:r>
                    <a:endParaRPr lang="ru-RU" sz="1600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b="1" dirty="0" smtClean="0">
                        <a:solidFill>
                          <a:schemeClr val="bg1"/>
                        </a:solidFill>
                      </a:rPr>
                      <a:t>12,7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Социальное обеспечение населения</c:v>
                </c:pt>
                <c:pt idx="1">
                  <c:v>Охрана семьи и детства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1593.7</c:v>
                </c:pt>
                <c:pt idx="1">
                  <c:v>20847.7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algn="just">
              <a:defRPr/>
            </a:pPr>
            <a:endParaRPr lang="ru-RU"/>
          </a:p>
        </c:txPr>
      </c:legendEntry>
      <c:layout>
        <c:manualLayout>
          <c:xMode val="edge"/>
          <c:yMode val="edge"/>
          <c:x val="0.68258535246925423"/>
          <c:y val="0.22219923177914991"/>
          <c:w val="0.30939786151707205"/>
          <c:h val="0.4964545188418149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912982031092263E-2"/>
          <c:y val="5.4158044939451533E-2"/>
          <c:w val="0.94612154249950386"/>
          <c:h val="0.796852433062993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16140.7</c:v>
                </c:pt>
                <c:pt idx="1">
                  <c:v>18386.3</c:v>
                </c:pt>
                <c:pt idx="2">
                  <c:v>20847.7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6708</c:v>
                </c:pt>
                <c:pt idx="1">
                  <c:v>5161</c:v>
                </c:pt>
                <c:pt idx="2">
                  <c:v>1593.7</c:v>
                </c:pt>
              </c:numCache>
            </c:numRef>
          </c:val>
        </c:ser>
        <c:shape val="cylinder"/>
        <c:axId val="124696064"/>
        <c:axId val="124697600"/>
        <c:axId val="0"/>
      </c:bar3DChart>
      <c:catAx>
        <c:axId val="124696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24697600"/>
        <c:crosses val="autoZero"/>
        <c:auto val="1"/>
        <c:lblAlgn val="ctr"/>
        <c:lblOffset val="100"/>
      </c:catAx>
      <c:valAx>
        <c:axId val="124697600"/>
        <c:scaling>
          <c:orientation val="minMax"/>
        </c:scaling>
        <c:delete val="1"/>
        <c:axPos val="l"/>
        <c:numFmt formatCode="General" sourceLinked="1"/>
        <c:tickLblPos val="none"/>
        <c:crossAx val="12469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920096302822558E-2"/>
          <c:y val="0.89953946089323356"/>
          <c:w val="0.94439259117634256"/>
          <c:h val="9.622698172425306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explosion val="19"/>
          </c:dPt>
          <c:dPt>
            <c:idx val="2"/>
            <c:explosion val="15"/>
          </c:dPt>
          <c:dLbls>
            <c:dLbl>
              <c:idx val="0"/>
              <c:layout>
                <c:manualLayout>
                  <c:x val="0.28382117990206795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endParaRPr lang="ru-RU" b="1" dirty="0" smtClean="0"/>
                  </a:p>
                  <a:p>
                    <a:pPr>
                      <a:defRPr b="1"/>
                    </a:pPr>
                    <a:r>
                      <a:rPr lang="ru-RU" b="1" dirty="0" smtClean="0"/>
                      <a:t>Жилищное хозяйство</a:t>
                    </a:r>
                  </a:p>
                  <a:p>
                    <a:pPr>
                      <a:defRPr b="1"/>
                    </a:pPr>
                    <a:r>
                      <a:rPr lang="ru-RU" b="1" dirty="0" smtClean="0"/>
                      <a:t>10,2 тыс. руб.</a:t>
                    </a:r>
                    <a:r>
                      <a:rPr lang="ru-RU" b="1" dirty="0"/>
                      <a:t>
</a:t>
                    </a:r>
                    <a:r>
                      <a:rPr lang="en-US" b="1" dirty="0" smtClean="0"/>
                      <a:t>&gt;1 </a:t>
                    </a:r>
                    <a:r>
                      <a:rPr lang="ru-RU" b="1" dirty="0" smtClean="0"/>
                      <a:t>%</a:t>
                    </a:r>
                    <a:endParaRPr lang="ru-RU" b="1" dirty="0"/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0.23476164339948971"/>
                  <c:y val="-0.2914994213965865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</a:rPr>
                      <a:t>Коммунальное 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хозяйство</a:t>
                    </a:r>
                    <a:endParaRPr lang="en-US" b="1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37827,8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тыс.руб.</a:t>
                    </a:r>
                    <a:endParaRPr lang="en-US" b="1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75</a:t>
                    </a:r>
                    <a:r>
                      <a:rPr lang="ru-RU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20366424874848071"/>
                  <c:y val="8.310249759148176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/>
                      <a:t>Благоустройство
</a:t>
                    </a:r>
                    <a:r>
                      <a:rPr lang="ru-RU" b="1" dirty="0" smtClean="0"/>
                      <a:t>12 607,3 тыс. руб.</a:t>
                    </a:r>
                  </a:p>
                  <a:p>
                    <a:pPr>
                      <a:defRPr b="1"/>
                    </a:pPr>
                    <a:r>
                      <a:rPr lang="ru-RU" b="1" dirty="0" smtClean="0"/>
                      <a:t>25%</a:t>
                    </a:r>
                    <a:endParaRPr lang="ru-RU" b="1" dirty="0"/>
                  </a:p>
                </c:rich>
              </c:tx>
              <c:spPr/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1">
                  <c:v>37827.800000000003</c:v>
                </c:pt>
                <c:pt idx="2">
                  <c:v>12607.3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912982031092263E-2"/>
          <c:y val="5.4158044939451533E-2"/>
          <c:w val="0.94612154249950375"/>
          <c:h val="0.796852433062993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1872.3</c:v>
                </c:pt>
                <c:pt idx="1">
                  <c:v>27272.1</c:v>
                </c:pt>
                <c:pt idx="2">
                  <c:v>27305.9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868.4</c:v>
                </c:pt>
                <c:pt idx="1">
                  <c:v>885.9</c:v>
                </c:pt>
                <c:pt idx="2">
                  <c:v>1112.0999999999999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Спорт высших достижений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398.5</c:v>
                </c:pt>
                <c:pt idx="1">
                  <c:v>541.70000000000005</c:v>
                </c:pt>
                <c:pt idx="2">
                  <c:v>1480.1</c:v>
                </c:pt>
              </c:numCache>
            </c:numRef>
          </c:val>
        </c:ser>
        <c:shape val="cylinder"/>
        <c:axId val="124895616"/>
        <c:axId val="124897152"/>
        <c:axId val="0"/>
      </c:bar3DChart>
      <c:catAx>
        <c:axId val="124895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24897152"/>
        <c:crosses val="autoZero"/>
        <c:auto val="1"/>
        <c:lblAlgn val="ctr"/>
        <c:lblOffset val="100"/>
      </c:catAx>
      <c:valAx>
        <c:axId val="12489715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489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9200963028225566E-2"/>
          <c:y val="0.89953946089323356"/>
          <c:w val="0.94439259117634256"/>
          <c:h val="9.622698172425306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183162069886111E-2"/>
          <c:y val="0.15937499999999999"/>
          <c:w val="0.55358142213054273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-0.2378097085398472"/>
                  <c:y val="0.46759448818897636"/>
                </c:manualLayout>
              </c:layout>
              <c:tx>
                <c:rich>
                  <a:bodyPr/>
                  <a:lstStyle/>
                  <a:p>
                    <a:pPr>
                      <a:defRPr sz="1800" b="1" i="0">
                        <a:solidFill>
                          <a:schemeClr val="bg1"/>
                        </a:solidFill>
                      </a:defRPr>
                    </a:pPr>
                    <a:r>
                      <a:rPr lang="ru-RU" sz="1800" b="1" i="0" u="none" strike="noStrike" baseline="0" dirty="0" smtClean="0">
                        <a:solidFill>
                          <a:schemeClr val="bg1"/>
                        </a:solidFill>
                      </a:rPr>
                      <a:t>30 108,2 тыс. руб.</a:t>
                    </a:r>
                    <a:endParaRPr lang="ru-RU" sz="1800" b="1" i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 b="1" i="0">
                        <a:solidFill>
                          <a:schemeClr val="bg1"/>
                        </a:solidFill>
                      </a:defRPr>
                    </a:pPr>
                    <a:r>
                      <a:rPr lang="ru-RU" sz="1800" b="1" i="0" dirty="0" smtClean="0">
                        <a:solidFill>
                          <a:schemeClr val="bg1"/>
                        </a:solidFill>
                      </a:rPr>
                      <a:t>72,5</a:t>
                    </a:r>
                    <a:r>
                      <a:rPr lang="en-US" sz="1800" b="1" i="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1800" b="1" i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38157918191511164"/>
                  <c:y val="-0.76719980314960956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ru-RU" sz="1800" b="1" i="0" u="none" strike="noStrike" baseline="0" dirty="0" smtClean="0">
                        <a:solidFill>
                          <a:schemeClr val="tx1"/>
                        </a:solidFill>
                      </a:rPr>
                      <a:t>7 710,0</a:t>
                    </a:r>
                    <a:r>
                      <a:rPr lang="en-US" sz="1800" b="1" i="0" u="none" strike="noStrike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800" b="1" i="0" u="none" strike="noStrike" baseline="0" dirty="0" smtClean="0">
                        <a:solidFill>
                          <a:schemeClr val="tx1"/>
                        </a:solidFill>
                      </a:rPr>
                      <a:t>тыс. руб.</a:t>
                    </a:r>
                    <a:endParaRPr lang="ru-RU" sz="180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18,6</a:t>
                    </a: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-2.7560163298605288E-2"/>
                  <c:y val="4.5917814960629924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i="0" u="none" strike="noStrike" baseline="0" dirty="0" smtClean="0"/>
                      <a:t>3 700 тыс. руб.</a:t>
                    </a:r>
                    <a:endParaRPr lang="ru-RU" sz="1800" b="1" dirty="0" smtClean="0"/>
                  </a:p>
                  <a:p>
                    <a:pPr>
                      <a:defRPr sz="1800" b="1"/>
                    </a:pPr>
                    <a:r>
                      <a:rPr lang="ru-RU" sz="1800" b="1" dirty="0" smtClean="0"/>
                      <a:t>8,9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Содержание межселенных дорог</c:v>
                </c:pt>
                <c:pt idx="1">
                  <c:v>Межбюджетные трансферты сельским поселениям на ремонт автомобильных дорог</c:v>
                </c:pt>
                <c:pt idx="2">
                  <c:v>На ремонт автомобильной дороги "Подъезд к полигону ТКО с. Парабель Парабельского района"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7710</c:v>
                </c:pt>
                <c:pt idx="1">
                  <c:v>30108.2</c:v>
                </c:pt>
                <c:pt idx="2">
                  <c:v>3700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Содержание межселенных дорог</c:v>
                </c:pt>
                <c:pt idx="1">
                  <c:v>Межбюджетные трансферты сельским поселениям на ремонт автомобильных дорог</c:v>
                </c:pt>
                <c:pt idx="2">
                  <c:v>На ремонт автомобильной дороги "Подъезд к полигону ТКО с. Парабель Парабельского района"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18.570169226989609</c:v>
                </c:pt>
                <c:pt idx="1">
                  <c:v>72.51807640986361</c:v>
                </c:pt>
                <c:pt idx="2">
                  <c:v>8.9117543631467644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939457019395564"/>
          <c:y val="8.9795029527559495E-2"/>
          <c:w val="0.31585184492171436"/>
          <c:h val="0.8485349409448819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555899071323587E-2"/>
          <c:y val="0.17465348677733208"/>
          <c:w val="0.5722733903883177"/>
          <c:h val="0.79171458426541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7526249360271868E-2"/>
                  <c:y val="-0.2557855161687015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i="0" u="none" strike="noStrike" baseline="0" dirty="0" smtClean="0"/>
                      <a:t>151 538</a:t>
                    </a:r>
                    <a:r>
                      <a:rPr lang="ru-RU" sz="2400" b="1" i="0" u="none" strike="noStrike" baseline="0" dirty="0" smtClean="0"/>
                      <a:t>,5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baseline="0" dirty="0" smtClean="0"/>
                      <a:t>(87,8%)</a:t>
                    </a:r>
                    <a:endParaRPr lang="ru-RU" sz="24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2400" dirty="0"/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0.11960635976694772"/>
                  <c:y val="0.2171458918357736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8 049,5 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(</a:t>
                    </a:r>
                    <a:r>
                      <a:rPr lang="ru-RU" sz="1200" dirty="0" smtClean="0"/>
                      <a:t>4,7</a:t>
                    </a:r>
                    <a:r>
                      <a:rPr lang="en-US" sz="12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-0.1566555218819039"/>
                  <c:y val="9.8705507817139267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3 804,9 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(</a:t>
                    </a:r>
                    <a:r>
                      <a:rPr lang="ru-RU" sz="1200" dirty="0" smtClean="0"/>
                      <a:t>2,2</a:t>
                    </a:r>
                    <a:r>
                      <a:rPr lang="en-US" sz="12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-8.223972381939347E-2"/>
                  <c:y val="-8.1814185397025008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chemeClr val="tx1"/>
                        </a:solidFill>
                      </a:rPr>
                      <a:t>7 209,8тыс. руб.</a:t>
                    </a:r>
                    <a:endParaRPr lang="ru-RU" sz="1200" b="1" i="0" u="none" strike="noStrike" baseline="0" dirty="0" smtClean="0">
                      <a:solidFill>
                        <a:prstClr val="white"/>
                      </a:solidFill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chemeClr val="tx1"/>
                        </a:solidFill>
                      </a:rPr>
                      <a:t>(4,2%)</a:t>
                    </a:r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4.9063309905456962E-3"/>
                  <c:y val="-8.010699960540784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749,4 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/>
                      <a:t>(менее 1%)</a:t>
                    </a:r>
                  </a:p>
                </c:rich>
              </c:tx>
              <c:spPr/>
              <c:showPercent val="1"/>
            </c:dLbl>
            <c:dLbl>
              <c:idx val="5"/>
              <c:layout>
                <c:manualLayout>
                  <c:x val="0.15309683259237258"/>
                  <c:y val="-0.10739539476456639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1 263,7 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(менее 1%)</a:t>
                    </a:r>
                  </a:p>
                </c:rich>
              </c:tx>
              <c:spPr/>
              <c:showPercent val="1"/>
            </c:dLbl>
            <c:dLbl>
              <c:idx val="6"/>
              <c:layout>
                <c:manualLayout>
                  <c:x val="0.19169056352572847"/>
                  <c:y val="1.5192038049412201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 smtClean="0"/>
                      <a:t>22,3 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/>
                      <a:t>(менее 1%)</a:t>
                    </a:r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за упрощенную систему налогооблажения</c:v>
                </c:pt>
                <c:pt idx="3">
                  <c:v>Единый налог на вмененный доход</c:v>
                </c:pt>
                <c:pt idx="4">
                  <c:v>Налог на добычу полезных ископаемых</c:v>
                </c:pt>
                <c:pt idx="5">
                  <c:v>Госпошлина</c:v>
                </c:pt>
                <c:pt idx="6">
                  <c:v>Прочие 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151538.5</c:v>
                </c:pt>
                <c:pt idx="1">
                  <c:v>8049.5</c:v>
                </c:pt>
                <c:pt idx="2">
                  <c:v>3804.9</c:v>
                </c:pt>
                <c:pt idx="3">
                  <c:v>7209.8</c:v>
                </c:pt>
                <c:pt idx="4">
                  <c:v>749.4</c:v>
                </c:pt>
                <c:pt idx="5">
                  <c:v>1263.7</c:v>
                </c:pt>
                <c:pt idx="6">
                  <c:v>22.3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за упрощенную систему налогооблажения</c:v>
                </c:pt>
                <c:pt idx="3">
                  <c:v>Единый налог на вмененный доход</c:v>
                </c:pt>
                <c:pt idx="4">
                  <c:v>Налог на добычу полезных ископаемых</c:v>
                </c:pt>
                <c:pt idx="5">
                  <c:v>Госпошлина</c:v>
                </c:pt>
                <c:pt idx="6">
                  <c:v>Прочие налоговые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87.778132405303353</c:v>
                </c:pt>
                <c:pt idx="1">
                  <c:v>4.6626439934174444</c:v>
                </c:pt>
                <c:pt idx="2">
                  <c:v>2.2039746730298817</c:v>
                </c:pt>
                <c:pt idx="3">
                  <c:v>4.1762507812586041</c:v>
                </c:pt>
                <c:pt idx="4">
                  <c:v>0.43408726115498336</c:v>
                </c:pt>
                <c:pt idx="5">
                  <c:v>0.73199369084808152</c:v>
                </c:pt>
                <c:pt idx="6">
                  <c:v>1.291719498766495E-2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227797086412973"/>
          <c:y val="0.1274204686069364"/>
          <c:w val="0.36938962162559474"/>
          <c:h val="0.8394254086710676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0212758316402968E-2"/>
          <c:w val="1"/>
          <c:h val="0.649909929148966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 formatCode="General">
                  <c:v>145270.6</c:v>
                </c:pt>
                <c:pt idx="1">
                  <c:v>154314.4</c:v>
                </c:pt>
                <c:pt idx="2">
                  <c:v>151538.5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вмененный доход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 formatCode="General">
                  <c:v>7985</c:v>
                </c:pt>
                <c:pt idx="1">
                  <c:v>6648.4</c:v>
                </c:pt>
                <c:pt idx="2">
                  <c:v>7209.8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 formatCode="General">
                  <c:v>6209.5</c:v>
                </c:pt>
                <c:pt idx="1">
                  <c:v>2789.7</c:v>
                </c:pt>
                <c:pt idx="2">
                  <c:v>8049.5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упрощенную систему налогооблажения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 formatCode="General">
                  <c:v>2122.3000000000002</c:v>
                </c:pt>
                <c:pt idx="1">
                  <c:v>7393.4</c:v>
                </c:pt>
                <c:pt idx="2">
                  <c:v>3804.9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Лист1!$F$2:$F$4</c:f>
              <c:numCache>
                <c:formatCode>0.00</c:formatCode>
                <c:ptCount val="3"/>
                <c:pt idx="0" formatCode="General">
                  <c:v>156.19999999999999</c:v>
                </c:pt>
                <c:pt idx="1">
                  <c:v>444.5</c:v>
                </c:pt>
                <c:pt idx="2">
                  <c:v>749.4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 и прочие 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Лист1!$G$2:$G$4</c:f>
              <c:numCache>
                <c:formatCode>0.00</c:formatCode>
                <c:ptCount val="3"/>
                <c:pt idx="0" formatCode="General">
                  <c:v>969.4</c:v>
                </c:pt>
                <c:pt idx="1">
                  <c:v>1066.3</c:v>
                </c:pt>
                <c:pt idx="2">
                  <c:v>1286</c:v>
                </c:pt>
              </c:numCache>
            </c:numRef>
          </c:val>
        </c:ser>
        <c:gapWidth val="75"/>
        <c:shape val="cylinder"/>
        <c:axId val="145107584"/>
        <c:axId val="145133952"/>
        <c:axId val="0"/>
      </c:bar3DChart>
      <c:catAx>
        <c:axId val="1451075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45133952"/>
        <c:crosses val="autoZero"/>
        <c:auto val="1"/>
        <c:lblAlgn val="ctr"/>
        <c:lblOffset val="100"/>
      </c:catAx>
      <c:valAx>
        <c:axId val="145133952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majorTickMark val="none"/>
        <c:tickLblPos val="none"/>
        <c:spPr>
          <a:ln w="9525">
            <a:noFill/>
          </a:ln>
        </c:spPr>
        <c:crossAx val="145107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880779325661491E-2"/>
          <c:y val="0.80989102356913811"/>
          <c:w val="0.96024611346659339"/>
          <c:h val="0.1715583571897653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1025641025641033E-2"/>
          <c:y val="0.16541989161698112"/>
          <c:w val="0.62142548824265431"/>
          <c:h val="0.832263006813056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5"/>
          <c:dPt>
            <c:idx val="1"/>
            <c:explosion val="17"/>
          </c:dPt>
          <c:dLbls>
            <c:dLbl>
              <c:idx val="0"/>
              <c:layout>
                <c:manualLayout>
                  <c:x val="-0.50121825156470823"/>
                  <c:y val="-9.242915910577836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/>
                      <a:t>12 522,9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(</a:t>
                    </a:r>
                    <a:r>
                      <a:rPr lang="ru-RU" sz="1800" dirty="0" smtClean="0"/>
                      <a:t>35,3</a:t>
                    </a:r>
                    <a:r>
                      <a:rPr lang="en-US" sz="18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46977064405410862"/>
                  <c:y val="-5.653982119270698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20 019,2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(56,5%)</a:t>
                    </a:r>
                    <a:endParaRPr lang="en-US" sz="2400" dirty="0"/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-2.6923076923076956E-2"/>
                  <c:y val="1.620074621338373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782,2 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2,2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0.10511185140319013"/>
                  <c:y val="-7.841354818600401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780,6 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(2,2%)</a:t>
                    </a:r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0.22462467191600988"/>
                  <c:y val="-1.7004090594872175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baseline="0" dirty="0" smtClean="0"/>
                      <a:t>1 328,0 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(</a:t>
                    </a:r>
                    <a:r>
                      <a:rPr lang="ru-RU" sz="1600" dirty="0" smtClean="0"/>
                      <a:t>3,8</a:t>
                    </a:r>
                    <a:r>
                      <a:rPr lang="en-US" sz="16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5"/>
              <c:layout>
                <c:manualLayout>
                  <c:x val="0.12020401776701063"/>
                  <c:y val="-3.22186423730699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30,5</a:t>
                    </a:r>
                  </a:p>
                  <a:p>
                    <a:r>
                      <a:rPr lang="ru-RU" dirty="0" smtClean="0"/>
                      <a:t>тыс. руб.</a:t>
                    </a:r>
                  </a:p>
                  <a:p>
                    <a:r>
                      <a:rPr lang="ru-RU" dirty="0" smtClean="0"/>
                      <a:t>(менее 1%)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0.23216876175871168"/>
                  <c:y val="-6.571829856742653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М</a:t>
                    </a:r>
                    <a:r>
                      <a:rPr lang="ru-RU" dirty="0" smtClean="0"/>
                      <a:t>енее 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Платные услуги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 formatCode="General">
                  <c:v>20019.2</c:v>
                </c:pt>
                <c:pt idx="1">
                  <c:v>12522.9</c:v>
                </c:pt>
                <c:pt idx="2" formatCode="General">
                  <c:v>782.2</c:v>
                </c:pt>
                <c:pt idx="3" formatCode="General">
                  <c:v>780.6</c:v>
                </c:pt>
                <c:pt idx="4" formatCode="General">
                  <c:v>1328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948808802745806"/>
          <c:y val="0.20199626739004359"/>
          <c:w val="0.31271158893599837"/>
          <c:h val="0.610030598452023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ln w="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2.320101612811112E-2"/>
          <c:w val="1"/>
          <c:h val="0.633620913000686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8582.5</c:v>
                </c:pt>
                <c:pt idx="1">
                  <c:v>6456.6</c:v>
                </c:pt>
                <c:pt idx="2">
                  <c:v>12522.9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25208.1</c:v>
                </c:pt>
                <c:pt idx="1">
                  <c:v>25587.5</c:v>
                </c:pt>
                <c:pt idx="2">
                  <c:v>20019.2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Платные услуги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4481.1000000000004</c:v>
                </c:pt>
                <c:pt idx="1">
                  <c:v>4475</c:v>
                </c:pt>
                <c:pt idx="2">
                  <c:v>782.2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1322.3</c:v>
                </c:pt>
                <c:pt idx="1">
                  <c:v>1235.4000000000001</c:v>
                </c:pt>
                <c:pt idx="2">
                  <c:v>1328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Лист1!$F$2:$F$4</c:f>
              <c:numCache>
                <c:formatCode>0.00</c:formatCode>
                <c:ptCount val="3"/>
                <c:pt idx="0">
                  <c:v>885.7</c:v>
                </c:pt>
                <c:pt idx="1">
                  <c:v>7757.8</c:v>
                </c:pt>
                <c:pt idx="2">
                  <c:v>780.6</c:v>
                </c:pt>
              </c:numCache>
            </c:numRef>
          </c:val>
        </c:ser>
        <c:gapWidth val="75"/>
        <c:shape val="cylinder"/>
        <c:axId val="117355264"/>
        <c:axId val="117356800"/>
        <c:axId val="0"/>
      </c:bar3DChart>
      <c:catAx>
        <c:axId val="1173552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7356800"/>
        <c:crosses val="autoZero"/>
        <c:auto val="1"/>
        <c:lblAlgn val="ctr"/>
        <c:lblOffset val="100"/>
      </c:catAx>
      <c:valAx>
        <c:axId val="117356800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0.00" sourceLinked="1"/>
        <c:majorTickMark val="none"/>
        <c:tickLblPos val="none"/>
        <c:spPr>
          <a:ln w="9525">
            <a:noFill/>
          </a:ln>
        </c:spPr>
        <c:crossAx val="117355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573087017969284E-2"/>
          <c:y val="0.73426713555356571"/>
          <c:w val="0.93787946698971014"/>
          <c:h val="0.2385378344301103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2820512820512833E-2"/>
          <c:y val="0.12622671555012421"/>
          <c:w val="0.56757934585099856"/>
          <c:h val="0.75877583817847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5"/>
          </c:dPt>
          <c:dLbls>
            <c:dLbl>
              <c:idx val="0"/>
              <c:layout>
                <c:manualLayout>
                  <c:x val="-0.42557722592368302"/>
                  <c:y val="6.924269217000581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126 417,8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(</a:t>
                    </a:r>
                    <a:r>
                      <a:rPr lang="ru-RU" sz="2000" dirty="0" smtClean="0"/>
                      <a:t>21,0</a:t>
                    </a:r>
                    <a:r>
                      <a:rPr lang="en-US" sz="20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37618090046436548"/>
                  <c:y val="-0.2794510100729549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314 141,1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(52,0%)</a:t>
                    </a:r>
                    <a:endParaRPr lang="en-US" sz="2400" dirty="0"/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0.13717948717948733"/>
                  <c:y val="8.478880433038306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baseline="0" dirty="0" smtClean="0">
                        <a:solidFill>
                          <a:schemeClr val="bg1"/>
                        </a:solidFill>
                      </a:rPr>
                      <a:t>139 142,5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2000" dirty="0" smtClean="0">
                        <a:solidFill>
                          <a:schemeClr val="bg1"/>
                        </a:solidFill>
                      </a:rPr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ru-RU" sz="2000" dirty="0" smtClean="0">
                        <a:solidFill>
                          <a:schemeClr val="bg1"/>
                        </a:solidFill>
                      </a:rPr>
                      <a:t>23,1</a:t>
                    </a:r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%)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0.12562447001817068"/>
                  <c:y val="-1.9623976965522361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baseline="0" dirty="0" smtClean="0"/>
                      <a:t>23 419,3 </a:t>
                    </a:r>
                    <a:r>
                      <a:rPr lang="ru-RU" sz="2000" dirty="0" smtClean="0"/>
                      <a:t>тыс.руб.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(3,9%)</a:t>
                    </a:r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0.22462467191600985"/>
                  <c:y val="-1.7004090594872175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baseline="0" dirty="0" smtClean="0"/>
                      <a:t>1 258,6 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(</a:t>
                    </a:r>
                    <a:r>
                      <a:rPr lang="ru-RU" sz="1600" dirty="0" smtClean="0"/>
                      <a:t>3,3</a:t>
                    </a:r>
                    <a:r>
                      <a:rPr lang="en-US" sz="16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5"/>
              <c:layout>
                <c:manualLayout>
                  <c:x val="0.12020401776701065"/>
                  <c:y val="-3.22186423730699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30,5</a:t>
                    </a:r>
                  </a:p>
                  <a:p>
                    <a:r>
                      <a:rPr lang="ru-RU" dirty="0" smtClean="0"/>
                      <a:t>тыс. руб.</a:t>
                    </a:r>
                  </a:p>
                  <a:p>
                    <a:r>
                      <a:rPr lang="ru-RU" dirty="0" smtClean="0"/>
                      <a:t>(менее 1%)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0.23216876175871168"/>
                  <c:y val="-6.571829856742653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М</a:t>
                    </a:r>
                    <a:r>
                      <a:rPr lang="ru-RU" dirty="0" smtClean="0"/>
                      <a:t>енее 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General">
                  <c:v>314141.09999999998</c:v>
                </c:pt>
                <c:pt idx="1">
                  <c:v>126417.8</c:v>
                </c:pt>
                <c:pt idx="2" formatCode="General">
                  <c:v>139142.5</c:v>
                </c:pt>
                <c:pt idx="3" formatCode="General">
                  <c:v>23419.3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52.085942332936042</c:v>
                </c:pt>
                <c:pt idx="1">
                  <c:v>20.960613688105845</c:v>
                </c:pt>
                <c:pt idx="2">
                  <c:v>23.070423548719166</c:v>
                </c:pt>
                <c:pt idx="3">
                  <c:v>3.883020430238922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769321623259134"/>
          <c:y val="0.20199626739004362"/>
          <c:w val="0.36142953765394836"/>
          <c:h val="0.610030598452023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ln w="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015546133656371E-2"/>
          <c:y val="6.3088102728388828E-2"/>
          <c:w val="0.94612154249950808"/>
          <c:h val="0.796852433062993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241670.7</c:v>
                </c:pt>
                <c:pt idx="1">
                  <c:v>297303.90000000002</c:v>
                </c:pt>
                <c:pt idx="2">
                  <c:v>314141.09999999998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121350.3</c:v>
                </c:pt>
                <c:pt idx="1">
                  <c:v>127390.7</c:v>
                </c:pt>
                <c:pt idx="2">
                  <c:v>139142.5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92160.9</c:v>
                </c:pt>
                <c:pt idx="1">
                  <c:v>103383.2</c:v>
                </c:pt>
                <c:pt idx="2">
                  <c:v>126417.8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34709</c:v>
                </c:pt>
                <c:pt idx="1">
                  <c:v>7262.8</c:v>
                </c:pt>
                <c:pt idx="2">
                  <c:v>23419.3</c:v>
                </c:pt>
              </c:numCache>
            </c:numRef>
          </c:val>
        </c:ser>
        <c:shape val="cylinder"/>
        <c:axId val="121698944"/>
        <c:axId val="121897344"/>
        <c:axId val="0"/>
      </c:bar3DChart>
      <c:catAx>
        <c:axId val="121698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21897344"/>
        <c:crosses val="autoZero"/>
        <c:auto val="1"/>
        <c:lblAlgn val="ctr"/>
        <c:lblOffset val="100"/>
      </c:catAx>
      <c:valAx>
        <c:axId val="12189734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1"/>
        <c:tickLblPos val="none"/>
        <c:spPr>
          <a:noFill/>
        </c:spPr>
        <c:crossAx val="12169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5867655966081446E-2"/>
          <c:y val="0.94849464686764751"/>
          <c:w val="0.85065505754089199"/>
          <c:h val="5.1505353132352355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828300.2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803551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833984.6</c:v>
                </c:pt>
              </c:numCache>
            </c:numRef>
          </c:val>
        </c:ser>
        <c:axId val="122098816"/>
        <c:axId val="122100352"/>
      </c:barChart>
      <c:catAx>
        <c:axId val="122098816"/>
        <c:scaling>
          <c:orientation val="minMax"/>
        </c:scaling>
        <c:delete val="1"/>
        <c:axPos val="b"/>
        <c:tickLblPos val="none"/>
        <c:crossAx val="122100352"/>
        <c:crosses val="autoZero"/>
        <c:auto val="1"/>
        <c:lblAlgn val="ctr"/>
        <c:lblOffset val="100"/>
      </c:catAx>
      <c:valAx>
        <c:axId val="122100352"/>
        <c:scaling>
          <c:orientation val="minMax"/>
        </c:scaling>
        <c:axPos val="l"/>
        <c:majorGridlines/>
        <c:numFmt formatCode="General" sourceLinked="1"/>
        <c:tickLblPos val="nextTo"/>
        <c:crossAx val="12209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88668642552261"/>
          <c:y val="0.38969989707156732"/>
          <c:w val="8.8579315559920269E-2"/>
          <c:h val="0.355717034008939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2806570205299814"/>
          <c:y val="4.0487430826005234E-2"/>
          <c:w val="0.87193429794700184"/>
          <c:h val="0.5883925593936649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dLbl>
              <c:idx val="0"/>
              <c:layout>
                <c:manualLayout>
                  <c:x val="1.3888888888889113E-3"/>
                  <c:y val="-2.38336881487642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79 379,4</a:t>
                    </a:r>
                    <a:endParaRPr lang="en-US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79379.399999999994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729,6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729.6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Гражданская оборона, защита населения от ЧС</c:v>
                </c:pt>
              </c:strCache>
            </c:strRef>
          </c:tx>
          <c:dLbls>
            <c:dLbl>
              <c:idx val="0"/>
              <c:layout>
                <c:manualLayout>
                  <c:x val="-1.3888888888889113E-3"/>
                  <c:y val="-4.7667376297528524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879,8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879.8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 </c:v>
                </c:pt>
              </c:strCache>
            </c:strRef>
          </c:tx>
          <c:dLbls>
            <c:dLbl>
              <c:idx val="0"/>
              <c:layout>
                <c:manualLayout>
                  <c:x val="-5.4282235407919184E-4"/>
                  <c:y val="-4.766795309684542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48 862,3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#,##0.00</c:formatCode>
                <c:ptCount val="1"/>
                <c:pt idx="0">
                  <c:v>48862.3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 </c:v>
                </c:pt>
              </c:strCache>
            </c:strRef>
          </c:tx>
          <c:dPt>
            <c:idx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50 445,3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50445.3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 </c:v>
                </c:pt>
              </c:strCache>
            </c:strRef>
          </c:tx>
          <c:dLbls>
            <c:dLbl>
              <c:idx val="0"/>
              <c:layout>
                <c:manualLayout>
                  <c:x val="2.7777777777778486E-3"/>
                  <c:y val="-9.533475259505852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472 602,8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#,##0.00</c:formatCode>
                <c:ptCount val="1"/>
                <c:pt idx="0">
                  <c:v>472602.8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76 721,6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#,##0.00</c:formatCode>
                <c:ptCount val="1"/>
                <c:pt idx="0">
                  <c:v>76721.600000000006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22 441,4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#,##0.00</c:formatCode>
                <c:ptCount val="1"/>
                <c:pt idx="0">
                  <c:v>22441.4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Физкультура и спорт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29</a:t>
                    </a:r>
                    <a:r>
                      <a:rPr lang="ru-RU" sz="1400" baseline="0" dirty="0" smtClean="0"/>
                      <a:t> 898,1</a:t>
                    </a:r>
                    <a:endParaRPr lang="ru-RU" sz="1400" dirty="0" smtClean="0"/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#,##0.00</c:formatCode>
                <c:ptCount val="1"/>
                <c:pt idx="0">
                  <c:v>29898.1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8.5388483984616646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51 399,6</a:t>
                    </a:r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#,##0.00</c:formatCode>
                <c:ptCount val="1"/>
                <c:pt idx="0">
                  <c:v>51399.6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 smtClean="0"/>
                      <a:t>624,7</a:t>
                    </a:r>
                    <a:endParaRPr lang="ru-RU" sz="1400" b="1" dirty="0" smtClean="0"/>
                  </a:p>
                  <a:p>
                    <a:r>
                      <a:rPr lang="ru-RU" sz="1400" b="1" dirty="0" smtClean="0"/>
                      <a:t>тыс. руб.</a:t>
                    </a:r>
                    <a:endParaRPr lang="en-US" sz="1400" b="1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Лист1!$L$2</c:f>
              <c:numCache>
                <c:formatCode>#,##0.00</c:formatCode>
                <c:ptCount val="1"/>
                <c:pt idx="0">
                  <c:v>624.70000000000005</c:v>
                </c:pt>
              </c:numCache>
            </c:numRef>
          </c:val>
        </c:ser>
        <c:dLbls>
          <c:showVal val="1"/>
        </c:dLbls>
        <c:gapWidth val="7"/>
        <c:axId val="122473856"/>
        <c:axId val="122262656"/>
      </c:barChart>
      <c:catAx>
        <c:axId val="122473856"/>
        <c:scaling>
          <c:orientation val="minMax"/>
        </c:scaling>
        <c:delete val="1"/>
        <c:axPos val="b"/>
        <c:majorTickMark val="none"/>
        <c:tickLblPos val="none"/>
        <c:crossAx val="122262656"/>
        <c:crosses val="autoZero"/>
        <c:auto val="1"/>
        <c:lblAlgn val="ctr"/>
        <c:lblOffset val="100"/>
      </c:catAx>
      <c:valAx>
        <c:axId val="122262656"/>
        <c:scaling>
          <c:orientation val="minMax"/>
        </c:scaling>
        <c:axPos val="l"/>
        <c:numFmt formatCode="#,##0.0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2473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605559277398848"/>
          <c:y val="0.65407674950010575"/>
          <c:w val="0.77385196737737805"/>
          <c:h val="0.3459232504998942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0.40278</cdr:x>
      <cdr:y>0.08272</cdr:y>
    </cdr:from>
    <cdr:to>
      <cdr:x>0.49096</cdr:x>
      <cdr:y>0.12999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6464" y="50405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600" b="1" dirty="0" smtClean="0"/>
            <a:t>25 587,5  тыс. руб.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0.26613</cdr:x>
      <cdr:y>0.4442</cdr:y>
    </cdr:from>
    <cdr:to>
      <cdr:x>0.37097</cdr:x>
      <cdr:y>0.64047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6264" y="2129326"/>
          <a:ext cx="936116" cy="940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828 300,2</a:t>
          </a:r>
          <a:endParaRPr lang="ru-RU" sz="2000" b="1" dirty="0">
            <a:solidFill>
              <a:schemeClr val="bg1"/>
            </a:solidFill>
          </a:endParaRPr>
        </a:p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 тыс. руб.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0.3871</cdr:x>
      <cdr:y>0.71459</cdr:y>
    </cdr:from>
    <cdr:to>
      <cdr:x>0.6129</cdr:x>
      <cdr:y>0.91085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56384" y="3425470"/>
          <a:ext cx="2016166" cy="940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</a:rPr>
            <a:t>803 551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</a:rPr>
            <a:t>тыс. руб.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0.44355</cdr:x>
      <cdr:y>0.47424</cdr:y>
    </cdr:from>
    <cdr:to>
      <cdr:x>0.55645</cdr:x>
      <cdr:y>0.69232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60440" y="2273342"/>
          <a:ext cx="1008083" cy="1045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</a:rPr>
            <a:t>828 300,2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</a:rPr>
            <a:t>тыс. руб.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0.62097</cdr:x>
      <cdr:y>0.4442</cdr:y>
    </cdr:from>
    <cdr:to>
      <cdr:x>0.73387</cdr:x>
      <cdr:y>0.66228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544616" y="2129326"/>
          <a:ext cx="1008083" cy="1045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</a:rPr>
            <a:t>833 984,6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</a:rPr>
            <a:t>тыс. руб.</a:t>
          </a:r>
          <a:endParaRPr lang="ru-RU" sz="20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0.14394</cdr:x>
      <cdr:y>0.52699</cdr:y>
    </cdr:from>
    <cdr:to>
      <cdr:x>0.44697</cdr:x>
      <cdr:y>0.76653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2376264"/>
          <a:ext cx="2880317" cy="108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2000" b="1" i="0" u="none" strike="noStrike" kern="1200" baseline="0">
              <a:solidFill>
                <a:prstClr val="white"/>
              </a:solidFill>
              <a:latin typeface="+mn-lt"/>
              <a:ea typeface="+mn-ea"/>
              <a:cs typeface="+mn-cs"/>
            </a:defRPr>
          </a:pPr>
          <a:r>
            <a:rPr lang="ru-RU" sz="2800" b="1" dirty="0" smtClean="0"/>
            <a:t>20 847,7</a:t>
          </a:r>
          <a:r>
            <a:rPr lang="ru-RU" sz="2800" b="1" dirty="0"/>
            <a:t> </a:t>
          </a:r>
          <a:r>
            <a:rPr lang="ru-RU" sz="2800" b="1" i="0" u="none" strike="noStrike" baseline="0" dirty="0" smtClean="0"/>
            <a:t>тыс. руб.</a:t>
          </a:r>
          <a:endParaRPr lang="ru-RU" sz="2800" dirty="0" smtClean="0"/>
        </a:p>
        <a:p xmlns:a="http://schemas.openxmlformats.org/drawingml/2006/main">
          <a:pPr algn="ctr" rtl="0">
            <a:defRPr sz="2000" b="1" i="0" u="none" strike="noStrike" kern="1200" baseline="0">
              <a:solidFill>
                <a:prstClr val="white"/>
              </a:solidFill>
              <a:latin typeface="+mn-lt"/>
              <a:ea typeface="+mn-ea"/>
              <a:cs typeface="+mn-cs"/>
            </a:defRPr>
          </a:pPr>
          <a:r>
            <a:rPr lang="ru-RU" sz="2800" dirty="0" smtClean="0"/>
            <a:t>92,9</a:t>
          </a:r>
          <a:r>
            <a:rPr lang="en-US" sz="2800" dirty="0" smtClean="0"/>
            <a:t>%</a:t>
          </a:r>
          <a:endParaRPr lang="en-US" sz="2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0.66719</cdr:x>
      <cdr:y>0.10475</cdr:y>
    </cdr:from>
    <cdr:to>
      <cdr:x>0.82551</cdr:x>
      <cdr:y>0.17562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09184" y="603448"/>
          <a:ext cx="1568318" cy="408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20 847,7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0.1002</cdr:x>
      <cdr:y>0.22975</cdr:y>
    </cdr:from>
    <cdr:to>
      <cdr:x>0.25852</cdr:x>
      <cdr:y>0.30064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92560" y="1323528"/>
          <a:ext cx="1568318" cy="408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16 140,7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0.20197</cdr:x>
      <cdr:y>0.50475</cdr:y>
    </cdr:from>
    <cdr:to>
      <cdr:x>0.36029</cdr:x>
      <cdr:y>0.57562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000672" y="2907704"/>
          <a:ext cx="1568318" cy="408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6 708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 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0.75442</cdr:x>
      <cdr:y>0.64225</cdr:y>
    </cdr:from>
    <cdr:to>
      <cdr:x>0.91274</cdr:x>
      <cdr:y>0.71312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473280" y="3699792"/>
          <a:ext cx="1568318" cy="408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1 593,7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 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0.38369</cdr:x>
      <cdr:y>0.16725</cdr:y>
    </cdr:from>
    <cdr:to>
      <cdr:x>0.54201</cdr:x>
      <cdr:y>0.23814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800872" y="963488"/>
          <a:ext cx="1568318" cy="408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18 386,3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0.47819</cdr:x>
      <cdr:y>0.52975</cdr:y>
    </cdr:from>
    <cdr:to>
      <cdr:x>0.63651</cdr:x>
      <cdr:y>0.60062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736976" y="3051720"/>
          <a:ext cx="1568318" cy="408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/>
            <a:t>5</a:t>
          </a:r>
          <a:r>
            <a:rPr lang="ru-RU" sz="1800" b="1" dirty="0" smtClean="0">
              <a:solidFill>
                <a:sysClr val="windowText" lastClr="000000"/>
              </a:solidFill>
            </a:rPr>
            <a:t> 161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 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0.64538</cdr:x>
      <cdr:y>0.05475</cdr:y>
    </cdr:from>
    <cdr:to>
      <cdr:x>0.8037</cdr:x>
      <cdr:y>0.12562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93160" y="315416"/>
          <a:ext cx="1568276" cy="408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27 305,9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0.76802</cdr:x>
      <cdr:y>0.5495</cdr:y>
    </cdr:from>
    <cdr:to>
      <cdr:x>0.80923</cdr:x>
      <cdr:y>0.82174</cdr:y>
    </cdr:to>
    <cdr:sp macro="" textlink="">
      <cdr:nvSpPr>
        <cdr:cNvPr id="5" name="TextBox 1"/>
        <cdr:cNvSpPr txBox="1"/>
      </cdr:nvSpPr>
      <cdr:spPr>
        <a:xfrm xmlns:a="http://schemas.openxmlformats.org/drawingml/2006/main" rot="18365871">
          <a:off x="7028024" y="3745472"/>
          <a:ext cx="1568276" cy="408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1112,1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0.48453</cdr:x>
      <cdr:y>0.537</cdr:y>
    </cdr:from>
    <cdr:to>
      <cdr:x>0.52574</cdr:x>
      <cdr:y>0.80924</cdr:y>
    </cdr:to>
    <cdr:sp macro="" textlink="">
      <cdr:nvSpPr>
        <cdr:cNvPr id="6" name="TextBox 1"/>
        <cdr:cNvSpPr txBox="1"/>
      </cdr:nvSpPr>
      <cdr:spPr>
        <a:xfrm xmlns:a="http://schemas.openxmlformats.org/drawingml/2006/main" rot="18365871">
          <a:off x="4219712" y="3673464"/>
          <a:ext cx="1568276" cy="408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8</a:t>
          </a:r>
          <a:r>
            <a:rPr lang="en-US" sz="1800" b="1" dirty="0" smtClean="0">
              <a:solidFill>
                <a:sysClr val="windowText" lastClr="000000"/>
              </a:solidFill>
            </a:rPr>
            <a:t>85</a:t>
          </a:r>
          <a:r>
            <a:rPr lang="ru-RU" sz="1800" b="1" dirty="0" smtClean="0">
              <a:solidFill>
                <a:sysClr val="windowText" lastClr="000000"/>
              </a:solidFill>
            </a:rPr>
            <a:t>,</a:t>
          </a:r>
          <a:r>
            <a:rPr lang="en-US" sz="1800" b="1" dirty="0" smtClean="0">
              <a:solidFill>
                <a:sysClr val="windowText" lastClr="000000"/>
              </a:solidFill>
            </a:rPr>
            <a:t>9</a:t>
          </a:r>
          <a:endParaRPr lang="ru-RU" sz="1800" b="1" dirty="0" smtClean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0.36189</cdr:x>
      <cdr:y>0.05475</cdr:y>
    </cdr:from>
    <cdr:to>
      <cdr:x>0.52021</cdr:x>
      <cdr:y>0.12565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584848" y="315416"/>
          <a:ext cx="1568318" cy="408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ysClr val="windowText" lastClr="000000"/>
              </a:solidFill>
            </a:rPr>
            <a:t>27 272.1</a:t>
          </a:r>
          <a:endParaRPr lang="ru-RU" sz="1800" b="1" dirty="0" smtClean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0.57903</cdr:x>
      <cdr:y>0.537</cdr:y>
    </cdr:from>
    <cdr:to>
      <cdr:x>0.62024</cdr:x>
      <cdr:y>0.80924</cdr:y>
    </cdr:to>
    <cdr:sp macro="" textlink="">
      <cdr:nvSpPr>
        <cdr:cNvPr id="8" name="TextBox 1"/>
        <cdr:cNvSpPr txBox="1"/>
      </cdr:nvSpPr>
      <cdr:spPr>
        <a:xfrm xmlns:a="http://schemas.openxmlformats.org/drawingml/2006/main" rot="18365871">
          <a:off x="5155814" y="3673464"/>
          <a:ext cx="1568276" cy="408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b="1" dirty="0" smtClean="0"/>
            <a:t>541</a:t>
          </a:r>
          <a:r>
            <a:rPr lang="ru-RU" sz="1800" b="1" dirty="0" smtClean="0">
              <a:solidFill>
                <a:sysClr val="windowText" lastClr="000000"/>
              </a:solidFill>
            </a:rPr>
            <a:t>,</a:t>
          </a:r>
          <a:r>
            <a:rPr lang="en-US" sz="1800" b="1" dirty="0" smtClean="0">
              <a:solidFill>
                <a:sysClr val="windowText" lastClr="000000"/>
              </a:solidFill>
            </a:rPr>
            <a:t>7</a:t>
          </a:r>
          <a:endParaRPr lang="ru-RU" sz="1800" b="1" dirty="0" smtClean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 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0.86252</cdr:x>
      <cdr:y>0.537</cdr:y>
    </cdr:from>
    <cdr:to>
      <cdr:x>0.90373</cdr:x>
      <cdr:y>0.80924</cdr:y>
    </cdr:to>
    <cdr:sp macro="" textlink="">
      <cdr:nvSpPr>
        <cdr:cNvPr id="9" name="TextBox 1"/>
        <cdr:cNvSpPr txBox="1"/>
      </cdr:nvSpPr>
      <cdr:spPr>
        <a:xfrm xmlns:a="http://schemas.openxmlformats.org/drawingml/2006/main" rot="18365871">
          <a:off x="7964128" y="3673464"/>
          <a:ext cx="1568276" cy="408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1480,1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 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0.2083</cdr:x>
      <cdr:y>0.5495</cdr:y>
    </cdr:from>
    <cdr:to>
      <cdr:x>0.24951</cdr:x>
      <cdr:y>0.82174</cdr:y>
    </cdr:to>
    <cdr:sp macro="" textlink="">
      <cdr:nvSpPr>
        <cdr:cNvPr id="10" name="TextBox 1"/>
        <cdr:cNvSpPr txBox="1"/>
      </cdr:nvSpPr>
      <cdr:spPr>
        <a:xfrm xmlns:a="http://schemas.openxmlformats.org/drawingml/2006/main" rot="18365871">
          <a:off x="1483407" y="3745472"/>
          <a:ext cx="1568276" cy="408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868,4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0.07112</cdr:x>
      <cdr:y>0.65475</cdr:y>
    </cdr:from>
    <cdr:to>
      <cdr:x>0.22944</cdr:x>
      <cdr:y>0.72565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04528" y="3771800"/>
          <a:ext cx="1568334" cy="408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1 872,3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0.29553</cdr:x>
      <cdr:y>0.5495</cdr:y>
    </cdr:from>
    <cdr:to>
      <cdr:x>0.33674</cdr:x>
      <cdr:y>0.82174</cdr:y>
    </cdr:to>
    <cdr:sp macro="" textlink="">
      <cdr:nvSpPr>
        <cdr:cNvPr id="12" name="TextBox 1"/>
        <cdr:cNvSpPr txBox="1"/>
      </cdr:nvSpPr>
      <cdr:spPr>
        <a:xfrm xmlns:a="http://schemas.openxmlformats.org/drawingml/2006/main" rot="18365871">
          <a:off x="2347502" y="3745472"/>
          <a:ext cx="1568276" cy="408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398,5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</a:rPr>
            <a:t> тыс. руб.</a:t>
          </a:r>
          <a:endParaRPr lang="ru-RU" sz="1800" b="1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74966-4D04-4095-9EF7-DAE5C44CDB8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69A53-46F6-4C72-9D73-79CB3C9F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20044-4ED0-473C-9AE2-9F3DB2DAB37B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9087E-5518-4C30-BAF1-58E985DE6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58BB-9DAC-4887-8864-DC9A8B06323A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06F-48BD-4BEC-A27A-D3BBF67871F2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7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B062-B658-40E4-A599-9385603CD45B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5227-A863-4663-A756-95CFECF34F64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4EA2-3F26-4AC6-A7C3-6C0954F9A7FB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9071-7A47-4746-AC53-1AB285E18502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BCD1-CD1B-4691-80FA-9C1976B05BC5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0E15-5A8B-4ACB-B62D-A1E6FAFE0D62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553A-B003-42BF-9C15-53B0847AEEAC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E7F-D8A7-434D-A54C-A38BF0294AEE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F573-A886-4E90-B008-52B883ACFC38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4F5D6-E261-4EC3-B05E-644475D05FE5}" type="datetime1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rabel.tomsk.ru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93779" y="2204864"/>
            <a:ext cx="6718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5660" y="2852936"/>
            <a:ext cx="77346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итогам исполнения бюджета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муниципального образования «Парабельский район» за 201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932" y="476672"/>
            <a:ext cx="1224136" cy="158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и по запросу парабе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9906000" cy="260040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84848" y="580526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Парабель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99311" y="982469"/>
            <a:ext cx="9507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Доходы бюджета </a:t>
            </a:r>
            <a:r>
              <a:rPr lang="ru-RU" dirty="0" smtClean="0"/>
              <a:t>– денежные средства, поступающие в безвозмездном и безвозвратном </a:t>
            </a:r>
          </a:p>
          <a:p>
            <a:pPr algn="ctr"/>
            <a:r>
              <a:rPr lang="ru-RU" dirty="0" smtClean="0"/>
              <a:t>порядке в соответствии с действующей классификацией и существующим законодательством.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152800" y="1988840"/>
            <a:ext cx="6408712" cy="11521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dirty="0">
                <a:solidFill>
                  <a:schemeClr val="tx1"/>
                </a:solidFill>
                <a:latin typeface="Segoe" pitchFamily="34" charset="0"/>
              </a:rPr>
              <a:t>Поступления от уплаты налогов, установленных </a:t>
            </a:r>
            <a:endParaRPr lang="ru-RU" dirty="0" smtClean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dirty="0" smtClean="0">
                <a:solidFill>
                  <a:schemeClr val="tx1"/>
                </a:solidFill>
                <a:latin typeface="Segoe" pitchFamily="34" charset="0"/>
              </a:rPr>
              <a:t>Налоговым </a:t>
            </a:r>
            <a:r>
              <a:rPr lang="ru-RU" dirty="0">
                <a:solidFill>
                  <a:schemeClr val="tx1"/>
                </a:solidFill>
                <a:latin typeface="Segoe" pitchFamily="34" charset="0"/>
              </a:rPr>
              <a:t>кодексом Российской Федерации, </a:t>
            </a:r>
          </a:p>
          <a:p>
            <a:pPr algn="ctr" defTabSz="914099">
              <a:defRPr/>
            </a:pPr>
            <a:r>
              <a:rPr lang="ru-RU" dirty="0" smtClean="0">
                <a:solidFill>
                  <a:schemeClr val="tx1"/>
                </a:solidFill>
                <a:latin typeface="Segoe" pitchFamily="34" charset="0"/>
              </a:rPr>
              <a:t>(НДФЛ, акцизы, другие налоги)</a:t>
            </a:r>
            <a:endParaRPr lang="ru-RU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152800" y="3429000"/>
            <a:ext cx="6408712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dirty="0">
                <a:solidFill>
                  <a:schemeClr val="tx1"/>
                </a:solidFill>
                <a:latin typeface="Segoe" pitchFamily="34" charset="0"/>
              </a:rPr>
              <a:t>Поступления от </a:t>
            </a:r>
            <a:r>
              <a:rPr lang="ru-RU" dirty="0" smtClean="0">
                <a:solidFill>
                  <a:schemeClr val="tx1"/>
                </a:solidFill>
                <a:latin typeface="Segoe" pitchFamily="34" charset="0"/>
              </a:rPr>
              <a:t>уплаты пошлин, сборов и штрафов за нарушение законодательства, </a:t>
            </a:r>
            <a:r>
              <a:rPr lang="ru-RU" dirty="0">
                <a:solidFill>
                  <a:schemeClr val="tx1"/>
                </a:solidFill>
                <a:latin typeface="Segoe" pitchFamily="34" charset="0"/>
              </a:rPr>
              <a:t>а </a:t>
            </a:r>
            <a:r>
              <a:rPr lang="ru-RU" dirty="0" smtClean="0">
                <a:solidFill>
                  <a:schemeClr val="tx1"/>
                </a:solidFill>
                <a:latin typeface="Segoe" pitchFamily="34" charset="0"/>
              </a:rPr>
              <a:t>также доходов от использования имущества, платы за </a:t>
            </a:r>
            <a:r>
              <a:rPr lang="ru-RU" dirty="0" err="1" smtClean="0">
                <a:solidFill>
                  <a:schemeClr val="tx1"/>
                </a:solidFill>
                <a:latin typeface="Segoe" pitchFamily="34" charset="0"/>
              </a:rPr>
              <a:t>нагативное</a:t>
            </a:r>
            <a:r>
              <a:rPr lang="ru-RU" dirty="0" smtClean="0">
                <a:solidFill>
                  <a:schemeClr val="tx1"/>
                </a:solidFill>
                <a:latin typeface="Segoe" pitchFamily="34" charset="0"/>
              </a:rPr>
              <a:t> воздействие на окружающую среду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152800" y="4941168"/>
            <a:ext cx="6408712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dirty="0">
                <a:solidFill>
                  <a:schemeClr val="tx1"/>
                </a:solidFill>
                <a:latin typeface="Segoe" pitchFamily="34" charset="0"/>
              </a:rPr>
              <a:t>Поступления от других бюджетов бюджетной системы (межбюджетные трансферты), </a:t>
            </a:r>
            <a:r>
              <a:rPr lang="ru-RU" dirty="0" smtClean="0">
                <a:solidFill>
                  <a:schemeClr val="tx1"/>
                </a:solidFill>
                <a:latin typeface="Segoe" pitchFamily="34" charset="0"/>
              </a:rPr>
              <a:t>организаций</a:t>
            </a:r>
            <a:endParaRPr lang="ru-RU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44488" y="1988840"/>
            <a:ext cx="2880124" cy="11521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Segoe" pitchFamily="34" charset="0"/>
              </a:rPr>
              <a:t>Налоговые </a:t>
            </a:r>
            <a:r>
              <a:rPr lang="ru-RU" sz="2400" b="1" dirty="0">
                <a:solidFill>
                  <a:schemeClr val="tx1"/>
                </a:solidFill>
                <a:latin typeface="Segoe" pitchFamily="34" charset="0"/>
              </a:rPr>
              <a:t>доходы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44488" y="3429000"/>
            <a:ext cx="288032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Segoe" pitchFamily="34" charset="0"/>
              </a:rPr>
              <a:t>Неналоговые </a:t>
            </a:r>
            <a:r>
              <a:rPr lang="ru-RU" sz="2400" b="1" dirty="0">
                <a:solidFill>
                  <a:schemeClr val="tx1"/>
                </a:solidFill>
                <a:latin typeface="Segoe" pitchFamily="34" charset="0"/>
              </a:rPr>
              <a:t>доходы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44488" y="4941168"/>
            <a:ext cx="288032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b="1" dirty="0">
                <a:solidFill>
                  <a:schemeClr val="tx1"/>
                </a:solidFill>
                <a:latin typeface="Segoe" pitchFamily="34" charset="0"/>
              </a:rPr>
              <a:t>Безвозмездные поступления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роста доходов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0" y="1124744"/>
          <a:ext cx="1150572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Налоговые доходы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560512" y="2276872"/>
          <a:ext cx="91450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4685" y="1052736"/>
            <a:ext cx="7836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Всего в 2019 году получено налоговых доходов в размере:</a:t>
            </a:r>
          </a:p>
          <a:p>
            <a:pPr algn="ctr"/>
            <a:r>
              <a:rPr lang="ru-RU" sz="2400" b="1" dirty="0" smtClean="0"/>
              <a:t>172 638,1 тысяч рублей</a:t>
            </a:r>
            <a:endParaRPr lang="ru-RU" sz="24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472" y="179929"/>
            <a:ext cx="8837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за 2017-2019гг.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0" y="620688"/>
          <a:ext cx="9906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 rot="17365128">
            <a:off x="4020141" y="4174063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6 648,4 тыс. руб.</a:t>
            </a:r>
            <a:endParaRPr lang="ru-RU" sz="1600" b="1" dirty="0"/>
          </a:p>
        </p:txBody>
      </p:sp>
      <p:sp>
        <p:nvSpPr>
          <p:cNvPr id="12" name="TextBox 2"/>
          <p:cNvSpPr txBox="1"/>
          <p:nvPr/>
        </p:nvSpPr>
        <p:spPr>
          <a:xfrm rot="17365128">
            <a:off x="4452189" y="4246071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2 789,7 тыс. руб.</a:t>
            </a:r>
            <a:endParaRPr lang="ru-RU" sz="1600" b="1" dirty="0"/>
          </a:p>
        </p:txBody>
      </p:sp>
      <p:sp>
        <p:nvSpPr>
          <p:cNvPr id="13" name="TextBox 3"/>
          <p:cNvSpPr txBox="1"/>
          <p:nvPr/>
        </p:nvSpPr>
        <p:spPr>
          <a:xfrm rot="17365128">
            <a:off x="4884238" y="4318079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7 393,4тыс. руб.</a:t>
            </a:r>
            <a:endParaRPr lang="ru-RU" sz="1600" b="1" dirty="0"/>
          </a:p>
        </p:txBody>
      </p:sp>
      <p:sp>
        <p:nvSpPr>
          <p:cNvPr id="14" name="TextBox 4"/>
          <p:cNvSpPr txBox="1"/>
          <p:nvPr/>
        </p:nvSpPr>
        <p:spPr>
          <a:xfrm rot="17365128">
            <a:off x="5316285" y="4318079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444,5 тыс. руб.</a:t>
            </a:r>
            <a:endParaRPr lang="ru-RU" sz="1600" b="1" dirty="0"/>
          </a:p>
        </p:txBody>
      </p:sp>
      <p:sp>
        <p:nvSpPr>
          <p:cNvPr id="15" name="TextBox 5"/>
          <p:cNvSpPr txBox="1"/>
          <p:nvPr/>
        </p:nvSpPr>
        <p:spPr>
          <a:xfrm rot="17365128">
            <a:off x="5719734" y="4390087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1 066,3 тыс. руб.</a:t>
            </a:r>
            <a:endParaRPr lang="ru-RU" sz="1600" b="1" dirty="0"/>
          </a:p>
        </p:txBody>
      </p:sp>
      <p:sp>
        <p:nvSpPr>
          <p:cNvPr id="16" name="TextBox 1"/>
          <p:cNvSpPr txBox="1"/>
          <p:nvPr/>
        </p:nvSpPr>
        <p:spPr>
          <a:xfrm rot="17365128">
            <a:off x="945501" y="4174063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7 985 тыс. руб.</a:t>
            </a:r>
            <a:endParaRPr lang="ru-RU" sz="1600" b="1" dirty="0"/>
          </a:p>
        </p:txBody>
      </p:sp>
      <p:sp>
        <p:nvSpPr>
          <p:cNvPr id="17" name="TextBox 2"/>
          <p:cNvSpPr txBox="1"/>
          <p:nvPr/>
        </p:nvSpPr>
        <p:spPr>
          <a:xfrm rot="17365128">
            <a:off x="1377549" y="4174063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6 209,5 тыс. руб.</a:t>
            </a:r>
            <a:endParaRPr lang="ru-RU" sz="1600" b="1" dirty="0"/>
          </a:p>
        </p:txBody>
      </p:sp>
      <p:sp>
        <p:nvSpPr>
          <p:cNvPr id="18" name="TextBox 3"/>
          <p:cNvSpPr txBox="1"/>
          <p:nvPr/>
        </p:nvSpPr>
        <p:spPr>
          <a:xfrm rot="17365128">
            <a:off x="1809598" y="4390087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2 122,3 тыс. руб.</a:t>
            </a:r>
            <a:endParaRPr lang="ru-RU" sz="1600" b="1" dirty="0"/>
          </a:p>
        </p:txBody>
      </p:sp>
      <p:sp>
        <p:nvSpPr>
          <p:cNvPr id="19" name="TextBox 4"/>
          <p:cNvSpPr txBox="1"/>
          <p:nvPr/>
        </p:nvSpPr>
        <p:spPr>
          <a:xfrm rot="17365128" flipH="1">
            <a:off x="2425570" y="4428687"/>
            <a:ext cx="64411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156,2 тыс. руб.</a:t>
            </a:r>
            <a:endParaRPr lang="ru-RU" sz="1600" b="1" dirty="0"/>
          </a:p>
        </p:txBody>
      </p:sp>
      <p:sp>
        <p:nvSpPr>
          <p:cNvPr id="20" name="TextBox 5"/>
          <p:cNvSpPr txBox="1"/>
          <p:nvPr/>
        </p:nvSpPr>
        <p:spPr>
          <a:xfrm rot="17365128">
            <a:off x="2673693" y="4318079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969,4 тыс. руб.</a:t>
            </a:r>
            <a:endParaRPr lang="ru-RU" sz="1600" b="1" dirty="0"/>
          </a:p>
        </p:txBody>
      </p:sp>
      <p:sp>
        <p:nvSpPr>
          <p:cNvPr id="21" name="TextBox 1"/>
          <p:cNvSpPr txBox="1"/>
          <p:nvPr/>
        </p:nvSpPr>
        <p:spPr>
          <a:xfrm>
            <a:off x="4088904" y="1628800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154 314,4 тыс. руб.</a:t>
            </a:r>
            <a:endParaRPr lang="ru-RU" sz="16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1064568" y="2060848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145 270,6 тыс. руб.</a:t>
            </a:r>
            <a:endParaRPr lang="ru-RU" sz="1600" b="1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4" name="TextBox 1"/>
          <p:cNvSpPr txBox="1"/>
          <p:nvPr/>
        </p:nvSpPr>
        <p:spPr>
          <a:xfrm rot="17365128">
            <a:off x="6871862" y="4246071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6 648,4 тыс. руб.</a:t>
            </a:r>
            <a:endParaRPr lang="ru-RU" sz="1600" b="1" dirty="0"/>
          </a:p>
        </p:txBody>
      </p:sp>
      <p:sp>
        <p:nvSpPr>
          <p:cNvPr id="26" name="TextBox 2"/>
          <p:cNvSpPr txBox="1"/>
          <p:nvPr/>
        </p:nvSpPr>
        <p:spPr>
          <a:xfrm rot="17365128">
            <a:off x="7375918" y="4318079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8 049,5 тыс. руб.</a:t>
            </a:r>
            <a:endParaRPr lang="ru-RU" sz="1600" b="1" dirty="0"/>
          </a:p>
        </p:txBody>
      </p:sp>
      <p:sp>
        <p:nvSpPr>
          <p:cNvPr id="27" name="TextBox 3"/>
          <p:cNvSpPr txBox="1"/>
          <p:nvPr/>
        </p:nvSpPr>
        <p:spPr>
          <a:xfrm rot="17365128">
            <a:off x="7858270" y="4246071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3 804,9 тыс. руб.</a:t>
            </a:r>
            <a:endParaRPr lang="ru-RU" sz="1600" b="1" dirty="0"/>
          </a:p>
        </p:txBody>
      </p:sp>
      <p:sp>
        <p:nvSpPr>
          <p:cNvPr id="28" name="TextBox 4"/>
          <p:cNvSpPr txBox="1"/>
          <p:nvPr/>
        </p:nvSpPr>
        <p:spPr>
          <a:xfrm rot="17365128">
            <a:off x="8290317" y="4340121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749,4 тыс. руб.</a:t>
            </a:r>
            <a:endParaRPr lang="ru-RU" sz="1600" b="1" dirty="0"/>
          </a:p>
        </p:txBody>
      </p:sp>
      <p:sp>
        <p:nvSpPr>
          <p:cNvPr id="29" name="TextBox 5"/>
          <p:cNvSpPr txBox="1"/>
          <p:nvPr/>
        </p:nvSpPr>
        <p:spPr>
          <a:xfrm rot="17365128">
            <a:off x="8744070" y="4340121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1 286,0 тыс. руб.</a:t>
            </a:r>
            <a:endParaRPr lang="ru-RU" sz="1600" b="1" dirty="0"/>
          </a:p>
        </p:txBody>
      </p:sp>
      <p:sp>
        <p:nvSpPr>
          <p:cNvPr id="30" name="TextBox 1"/>
          <p:cNvSpPr txBox="1"/>
          <p:nvPr/>
        </p:nvSpPr>
        <p:spPr>
          <a:xfrm>
            <a:off x="7041232" y="1412776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151 538,5 тыс. руб.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Неналоговые доходы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0" y="1673424"/>
          <a:ext cx="9906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5186" y="1052736"/>
            <a:ext cx="815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Всего в 2019 году получено неналоговых доходов в размере:</a:t>
            </a:r>
          </a:p>
          <a:p>
            <a:pPr algn="ctr"/>
            <a:r>
              <a:rPr lang="ru-RU" sz="2400" b="1" dirty="0" smtClean="0"/>
              <a:t>35 432,9 тысяч рублей</a:t>
            </a:r>
            <a:endParaRPr lang="ru-RU" sz="24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472" y="179929"/>
            <a:ext cx="8837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за 2017-2019гг.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-159568" y="764704"/>
          <a:ext cx="10369152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920552" y="1268760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25 208,1  тыс. руб.</a:t>
            </a:r>
            <a:endParaRPr lang="ru-RU" sz="1600" b="1" dirty="0"/>
          </a:p>
        </p:txBody>
      </p:sp>
      <p:sp>
        <p:nvSpPr>
          <p:cNvPr id="21" name="TextBox 1"/>
          <p:cNvSpPr txBox="1"/>
          <p:nvPr/>
        </p:nvSpPr>
        <p:spPr>
          <a:xfrm rot="17058568">
            <a:off x="139837" y="2971506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8 582,5  тыс. руб.</a:t>
            </a:r>
            <a:endParaRPr lang="ru-RU" sz="1600" b="1" dirty="0"/>
          </a:p>
        </p:txBody>
      </p:sp>
      <p:sp>
        <p:nvSpPr>
          <p:cNvPr id="22" name="TextBox 1"/>
          <p:cNvSpPr txBox="1"/>
          <p:nvPr/>
        </p:nvSpPr>
        <p:spPr>
          <a:xfrm rot="17365128">
            <a:off x="1543268" y="3404018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4 448,1  тыс. руб.</a:t>
            </a:r>
            <a:endParaRPr lang="ru-RU" sz="1600" b="1" dirty="0"/>
          </a:p>
        </p:txBody>
      </p:sp>
      <p:sp>
        <p:nvSpPr>
          <p:cNvPr id="23" name="TextBox 1"/>
          <p:cNvSpPr txBox="1"/>
          <p:nvPr/>
        </p:nvSpPr>
        <p:spPr>
          <a:xfrm rot="17365128">
            <a:off x="2623389" y="3764056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885,7  тыс. руб.</a:t>
            </a:r>
            <a:endParaRPr lang="ru-RU" sz="1600" b="1" dirty="0"/>
          </a:p>
        </p:txBody>
      </p:sp>
      <p:sp>
        <p:nvSpPr>
          <p:cNvPr id="24" name="TextBox 1"/>
          <p:cNvSpPr txBox="1"/>
          <p:nvPr/>
        </p:nvSpPr>
        <p:spPr>
          <a:xfrm rot="17365128">
            <a:off x="2119334" y="3692049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1 322,3  тыс. руб.</a:t>
            </a:r>
            <a:endParaRPr lang="ru-RU" sz="1600" b="1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5" name="TextBox 1"/>
          <p:cNvSpPr txBox="1"/>
          <p:nvPr/>
        </p:nvSpPr>
        <p:spPr>
          <a:xfrm>
            <a:off x="7113240" y="1844824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20 019,2 тыс. руб.</a:t>
            </a:r>
            <a:endParaRPr lang="ru-RU" sz="1600" b="1" dirty="0"/>
          </a:p>
        </p:txBody>
      </p:sp>
      <p:sp>
        <p:nvSpPr>
          <p:cNvPr id="27" name="TextBox 1"/>
          <p:cNvSpPr txBox="1"/>
          <p:nvPr/>
        </p:nvSpPr>
        <p:spPr>
          <a:xfrm rot="17399860">
            <a:off x="6299655" y="2539732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12 522,9  тыс. руб.</a:t>
            </a:r>
            <a:endParaRPr lang="ru-RU" sz="1600" b="1" dirty="0"/>
          </a:p>
        </p:txBody>
      </p:sp>
      <p:sp>
        <p:nvSpPr>
          <p:cNvPr id="28" name="TextBox 1"/>
          <p:cNvSpPr txBox="1"/>
          <p:nvPr/>
        </p:nvSpPr>
        <p:spPr>
          <a:xfrm rot="17365128">
            <a:off x="7808370" y="3764057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782,2  тыс. руб.</a:t>
            </a:r>
            <a:endParaRPr lang="ru-RU" sz="1600" b="1" dirty="0"/>
          </a:p>
        </p:txBody>
      </p:sp>
      <p:sp>
        <p:nvSpPr>
          <p:cNvPr id="29" name="TextBox 1"/>
          <p:cNvSpPr txBox="1"/>
          <p:nvPr/>
        </p:nvSpPr>
        <p:spPr>
          <a:xfrm rot="17323349">
            <a:off x="8816482" y="3620041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780,6 тыс.руб.</a:t>
            </a:r>
            <a:endParaRPr lang="ru-RU" sz="1600" b="1" dirty="0"/>
          </a:p>
        </p:txBody>
      </p:sp>
      <p:sp>
        <p:nvSpPr>
          <p:cNvPr id="30" name="TextBox 1"/>
          <p:cNvSpPr txBox="1"/>
          <p:nvPr/>
        </p:nvSpPr>
        <p:spPr>
          <a:xfrm rot="17365128">
            <a:off x="8312021" y="3764056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1 328,0  тыс. руб.</a:t>
            </a:r>
            <a:endParaRPr lang="ru-RU" sz="1600" b="1" dirty="0"/>
          </a:p>
        </p:txBody>
      </p:sp>
      <p:sp>
        <p:nvSpPr>
          <p:cNvPr id="31" name="TextBox 1"/>
          <p:cNvSpPr txBox="1"/>
          <p:nvPr/>
        </p:nvSpPr>
        <p:spPr>
          <a:xfrm rot="17399860">
            <a:off x="3347328" y="3259812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6 456,6  тыс. руб.</a:t>
            </a:r>
            <a:endParaRPr lang="ru-RU" sz="1600" b="1" dirty="0"/>
          </a:p>
        </p:txBody>
      </p:sp>
      <p:sp>
        <p:nvSpPr>
          <p:cNvPr id="32" name="TextBox 1"/>
          <p:cNvSpPr txBox="1"/>
          <p:nvPr/>
        </p:nvSpPr>
        <p:spPr>
          <a:xfrm rot="17365128">
            <a:off x="4567605" y="3404017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4 475  тыс. руб.</a:t>
            </a:r>
            <a:endParaRPr lang="ru-RU" sz="1600" b="1" dirty="0"/>
          </a:p>
        </p:txBody>
      </p:sp>
      <p:sp>
        <p:nvSpPr>
          <p:cNvPr id="33" name="TextBox 1"/>
          <p:cNvSpPr txBox="1"/>
          <p:nvPr/>
        </p:nvSpPr>
        <p:spPr>
          <a:xfrm rot="17365128">
            <a:off x="5071660" y="3764056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1 235,4  тыс. руб.</a:t>
            </a:r>
            <a:endParaRPr lang="ru-RU" sz="1600" b="1" dirty="0"/>
          </a:p>
        </p:txBody>
      </p:sp>
      <p:sp>
        <p:nvSpPr>
          <p:cNvPr id="34" name="TextBox 1"/>
          <p:cNvSpPr txBox="1"/>
          <p:nvPr/>
        </p:nvSpPr>
        <p:spPr>
          <a:xfrm rot="17365128">
            <a:off x="5719733" y="3043977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7 757,8 тыс.руб.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0" y="2132856"/>
          <a:ext cx="9906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65029" y="1052736"/>
            <a:ext cx="6775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Всего в 2019 году из бюджета Томской области</a:t>
            </a:r>
          </a:p>
          <a:p>
            <a:pPr algn="ctr"/>
            <a:r>
              <a:rPr lang="ru-RU" sz="2400" dirty="0" smtClean="0"/>
              <a:t>получено безвозмездных поступлений в размере:</a:t>
            </a:r>
          </a:p>
          <a:p>
            <a:pPr algn="ctr"/>
            <a:r>
              <a:rPr lang="ru-RU" sz="2400" b="1" dirty="0" smtClean="0"/>
              <a:t>603 120,7 тысяч рублей</a:t>
            </a:r>
            <a:endParaRPr lang="ru-RU" sz="24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57232"/>
            <a:ext cx="9673075" cy="5693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безвозмездных поступлений за 2017-2019гг.</a:t>
            </a:r>
            <a:endParaRPr lang="ru-RU" sz="3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0" y="1412776"/>
          <a:ext cx="9906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3"/>
          <p:cNvSpPr txBox="1"/>
          <p:nvPr/>
        </p:nvSpPr>
        <p:spPr>
          <a:xfrm rot="17365128">
            <a:off x="2695397" y="4556146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34 709 </a:t>
            </a:r>
            <a:r>
              <a:rPr lang="en-US" sz="1600" b="1" dirty="0" smtClean="0"/>
              <a:t> </a:t>
            </a:r>
            <a:r>
              <a:rPr lang="ru-RU" sz="1600" b="1" dirty="0" smtClean="0"/>
              <a:t>тыс. руб.</a:t>
            </a:r>
            <a:endParaRPr lang="ru-RU" sz="1600" b="1" dirty="0"/>
          </a:p>
        </p:txBody>
      </p:sp>
      <p:sp>
        <p:nvSpPr>
          <p:cNvPr id="19" name="TextBox 1"/>
          <p:cNvSpPr txBox="1"/>
          <p:nvPr/>
        </p:nvSpPr>
        <p:spPr>
          <a:xfrm rot="17507443">
            <a:off x="1198846" y="2466832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241</a:t>
            </a:r>
            <a:r>
              <a:rPr lang="en-US" sz="1600" b="1" dirty="0" smtClean="0"/>
              <a:t> </a:t>
            </a:r>
            <a:r>
              <a:rPr lang="ru-RU" sz="1600" b="1" dirty="0" smtClean="0"/>
              <a:t>670,7 тыс. руб.</a:t>
            </a:r>
            <a:endParaRPr lang="ru-RU" sz="1600" b="1" dirty="0"/>
          </a:p>
        </p:txBody>
      </p:sp>
      <p:sp>
        <p:nvSpPr>
          <p:cNvPr id="20" name="TextBox 1"/>
          <p:cNvSpPr txBox="1"/>
          <p:nvPr/>
        </p:nvSpPr>
        <p:spPr>
          <a:xfrm rot="17365128">
            <a:off x="1615277" y="3620041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121 350,3  тыс. руб.</a:t>
            </a:r>
            <a:endParaRPr lang="ru-RU" sz="1600" b="1" dirty="0"/>
          </a:p>
        </p:txBody>
      </p:sp>
      <p:sp>
        <p:nvSpPr>
          <p:cNvPr id="21" name="TextBox 2"/>
          <p:cNvSpPr txBox="1"/>
          <p:nvPr/>
        </p:nvSpPr>
        <p:spPr>
          <a:xfrm rot="17365128">
            <a:off x="2191341" y="3980081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92 160,9  тыс. руб.</a:t>
            </a:r>
            <a:endParaRPr lang="ru-RU" sz="1600" b="1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2" name="TextBox 3"/>
          <p:cNvSpPr txBox="1"/>
          <p:nvPr/>
        </p:nvSpPr>
        <p:spPr>
          <a:xfrm rot="17365128">
            <a:off x="8312021" y="4628154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23 419,3 </a:t>
            </a:r>
            <a:r>
              <a:rPr lang="en-US" sz="1600" b="1" dirty="0" smtClean="0"/>
              <a:t> </a:t>
            </a:r>
            <a:r>
              <a:rPr lang="ru-RU" sz="1600" b="1" dirty="0" smtClean="0"/>
              <a:t>тыс. руб.</a:t>
            </a:r>
            <a:endParaRPr lang="ru-RU" sz="1600" b="1" dirty="0"/>
          </a:p>
        </p:txBody>
      </p:sp>
      <p:sp>
        <p:nvSpPr>
          <p:cNvPr id="24" name="TextBox 1"/>
          <p:cNvSpPr txBox="1"/>
          <p:nvPr/>
        </p:nvSpPr>
        <p:spPr>
          <a:xfrm>
            <a:off x="6681192" y="1844824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314 141,1  тыс. руб.</a:t>
            </a:r>
            <a:endParaRPr lang="ru-RU" sz="1600" b="1" dirty="0"/>
          </a:p>
        </p:txBody>
      </p:sp>
      <p:sp>
        <p:nvSpPr>
          <p:cNvPr id="25" name="TextBox 1"/>
          <p:cNvSpPr txBox="1"/>
          <p:nvPr/>
        </p:nvSpPr>
        <p:spPr>
          <a:xfrm rot="17365128">
            <a:off x="7303909" y="3404016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139 142,5  тыс. руб.</a:t>
            </a:r>
            <a:endParaRPr lang="ru-RU" sz="1600" b="1" dirty="0"/>
          </a:p>
        </p:txBody>
      </p:sp>
      <p:sp>
        <p:nvSpPr>
          <p:cNvPr id="26" name="TextBox 2"/>
          <p:cNvSpPr txBox="1"/>
          <p:nvPr/>
        </p:nvSpPr>
        <p:spPr>
          <a:xfrm rot="17365128">
            <a:off x="7879973" y="3692048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126 417,8  тыс. руб.</a:t>
            </a:r>
            <a:endParaRPr lang="ru-RU" sz="1600" b="1" dirty="0"/>
          </a:p>
        </p:txBody>
      </p:sp>
      <p:sp>
        <p:nvSpPr>
          <p:cNvPr id="27" name="TextBox 3"/>
          <p:cNvSpPr txBox="1"/>
          <p:nvPr/>
        </p:nvSpPr>
        <p:spPr>
          <a:xfrm rot="17365128">
            <a:off x="5503709" y="4844177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7 262,8 </a:t>
            </a:r>
            <a:r>
              <a:rPr lang="en-US" sz="1600" b="1" dirty="0" smtClean="0"/>
              <a:t> </a:t>
            </a:r>
            <a:r>
              <a:rPr lang="ru-RU" sz="1600" b="1" dirty="0" smtClean="0"/>
              <a:t>тыс. руб.</a:t>
            </a:r>
            <a:endParaRPr lang="ru-RU" sz="1600" b="1" dirty="0"/>
          </a:p>
        </p:txBody>
      </p:sp>
      <p:sp>
        <p:nvSpPr>
          <p:cNvPr id="28" name="TextBox 2"/>
          <p:cNvSpPr txBox="1"/>
          <p:nvPr/>
        </p:nvSpPr>
        <p:spPr>
          <a:xfrm rot="17365128">
            <a:off x="5143669" y="3836065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1033 83,2  тыс. руб.</a:t>
            </a:r>
            <a:endParaRPr lang="ru-RU" sz="1600" b="1" dirty="0"/>
          </a:p>
        </p:txBody>
      </p:sp>
      <p:sp>
        <p:nvSpPr>
          <p:cNvPr id="29" name="TextBox 1"/>
          <p:cNvSpPr txBox="1"/>
          <p:nvPr/>
        </p:nvSpPr>
        <p:spPr>
          <a:xfrm rot="17365128">
            <a:off x="4567606" y="3548032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127 390,7  тыс. руб.</a:t>
            </a:r>
            <a:endParaRPr lang="ru-RU" sz="1600" b="1" dirty="0"/>
          </a:p>
        </p:txBody>
      </p:sp>
      <p:sp>
        <p:nvSpPr>
          <p:cNvPr id="30" name="TextBox 1"/>
          <p:cNvSpPr txBox="1"/>
          <p:nvPr/>
        </p:nvSpPr>
        <p:spPr>
          <a:xfrm>
            <a:off x="3872880" y="2060848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297 303,9  тыс. руб.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4528" y="2341329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Расходы бюджета </a:t>
            </a:r>
            <a:r>
              <a:rPr lang="ru-RU" sz="2000" dirty="0" smtClean="0"/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4528" y="3596823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Формирование расходов бюджета </a:t>
            </a:r>
            <a:r>
              <a:rPr lang="ru-RU" dirty="0" smtClean="0"/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04728" y="5108991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Принципы формирования расходов бюджета: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по разделам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по ведомствам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по муниципальным программам</a:t>
            </a:r>
            <a:endParaRPr lang="ru-RU" dirty="0"/>
          </a:p>
        </p:txBody>
      </p:sp>
      <p:sp>
        <p:nvSpPr>
          <p:cNvPr id="60420" name="AutoShape 4" descr="Картинки по запросу расходы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2" name="Picture 6" descr="Картинки по запросу расходы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8924" y="908720"/>
            <a:ext cx="1368152" cy="136815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по расходам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36576" y="126876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бюджета муниципального образования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«Парабельский район» за 2019 год исполнены в сумме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833 984,6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тысяч рублей,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темп роста расходов к уровню 2018 года составил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103,8%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4274" name="AutoShape 2" descr="ÐÐ°ÑÑÐ¸Ð½ÐºÐ¸ Ð¿Ð¾ Ð·Ð°Ð¿ÑÐ¾ÑÑ Ð¿Ð°ÑÐ°Ð±ÐµÐ»Ñ Ð¿Ð°ÑÐº Ð¾ÑÐ´ÑÑ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ÐÐ°ÑÑÐ¸Ð½ÐºÐ¸ Ð¿Ð¾ Ð·Ð°Ð¿ÑÐ¾ÑÑ Ð¿Ð°ÑÐ°Ð±ÐµÐ»Ñ Ð¿Ð°ÑÐº Ð¾ÑÐ´ÑÑ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Users\Haritonov\Pictures\Screenshots\Снимок экрана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12" y="3501008"/>
            <a:ext cx="4907832" cy="254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Users\Haritonov\Desktop\1567150553_rrxfoymool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3160" y="3140968"/>
            <a:ext cx="2823947" cy="284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100572" y="1178743"/>
            <a:ext cx="77048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Вводная часть…………………………………………………………………………………………………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2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-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7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Основные параметры бюджета </a:t>
            </a: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Парабельского района за 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2019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год…………………………………………………………………..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9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Исполнении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бюджета района по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доходам………………………….............................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10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-1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7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Исполнении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бюджета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района по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расходам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……………………….............................1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8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-3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4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Источники финансирования дефицита бюджета………………...................................3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5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</a:p>
          <a:p>
            <a:pPr marL="342900" indent="-342900" algn="just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Реализация Муниципального дорожного фонда в 201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9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году………………………3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6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-3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7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Реализация муниципальных программ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в 201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9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году…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..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………………………………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38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-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39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</a:p>
          <a:p>
            <a:pPr marL="342900" indent="-342900" algn="just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Информационные ресурсы….……………………………………………………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……………..….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.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4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0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</a:p>
          <a:p>
            <a:pPr marL="342900" indent="-342900" algn="just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Контактная информация……………………………………………………………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……………..….4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1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расходов бюджета за 2017-2019гг.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632520" y="1227666"/>
          <a:ext cx="8928992" cy="479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925" y="0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16632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Диаграмма 34"/>
          <p:cNvGraphicFramePr/>
          <p:nvPr/>
        </p:nvGraphicFramePr>
        <p:xfrm>
          <a:off x="0" y="692696"/>
          <a:ext cx="968456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образование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1928664" y="836712"/>
            <a:ext cx="59553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Оказание услуг в сфере образования </a:t>
            </a:r>
            <a:r>
              <a:rPr lang="ru-RU" sz="2000" b="1" dirty="0" smtClean="0">
                <a:latin typeface="Calibri" pitchFamily="34" charset="0"/>
              </a:rPr>
              <a:t>осуществляют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17 муниципальных образовательных учреждений 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97282" name="Picture 2" descr="Картинки по запросу детский сад парабель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776536" y="1556792"/>
            <a:ext cx="3203743" cy="180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7284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889104" y="1568539"/>
            <a:ext cx="3240360" cy="1788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7286" name="Picture 6" descr="Картинки по запросу школа имени заволокина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3764868" y="4293096"/>
            <a:ext cx="2376264" cy="1584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Скругленный прямоугольник 4"/>
          <p:cNvSpPr/>
          <p:nvPr/>
        </p:nvSpPr>
        <p:spPr>
          <a:xfrm>
            <a:off x="3152800" y="5733256"/>
            <a:ext cx="3881201" cy="6282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2520" y="3429000"/>
            <a:ext cx="345638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/>
              <a:t>4 детских сада,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/>
              <a:t>500 воспитанников</a:t>
            </a:r>
            <a:endParaRPr lang="ru-RU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7096" y="3429000"/>
            <a:ext cx="345638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/>
              <a:t>9 школ, 1 интернат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/>
              <a:t>1747 учащихся</a:t>
            </a:r>
            <a:endParaRPr lang="ru-RU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32720" y="5949280"/>
            <a:ext cx="504056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3 учреждения дополнительного образования, 1000 обучающихся</a:t>
            </a:r>
            <a:endParaRPr lang="ru-RU" b="1" dirty="0"/>
          </a:p>
        </p:txBody>
      </p:sp>
      <p:pic>
        <p:nvPicPr>
          <p:cNvPr id="97288" name="Picture 8" descr="https://i.mycdn.me/image?id=856104126517&amp;t=3&amp;plc=WEB&amp;tkn=*mFTgk0HSJFkjppHnPrHNmDKIN30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632520" y="4293096"/>
            <a:ext cx="2417875" cy="1611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7290" name="Picture 10" descr="https://i.mycdn.me/image?id=563540430389&amp;t=3&amp;plc=WEB&amp;tkn=*RrAH1zAt2upODpLlNDNx7ZfcV3Q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6825208" y="4293096"/>
            <a:ext cx="244135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образование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Диаграмма 19"/>
          <p:cNvGraphicFramePr/>
          <p:nvPr/>
        </p:nvGraphicFramePr>
        <p:xfrm>
          <a:off x="704528" y="1772816"/>
          <a:ext cx="8856984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92560" y="836712"/>
            <a:ext cx="75899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800" dirty="0">
                <a:latin typeface="Calibri" pitchFamily="34" charset="0"/>
              </a:rPr>
              <a:t>Расходы бюджета муниципального образования Парабельский район на </a:t>
            </a:r>
          </a:p>
          <a:p>
            <a:pPr algn="ctr"/>
            <a:r>
              <a:rPr lang="ru-RU" altLang="ru-RU" sz="1800" dirty="0">
                <a:latin typeface="Calibri" pitchFamily="34" charset="0"/>
              </a:rPr>
              <a:t>образование в </a:t>
            </a:r>
            <a:r>
              <a:rPr lang="ru-RU" altLang="ru-RU" sz="1800" dirty="0" smtClean="0">
                <a:latin typeface="Calibri" pitchFamily="34" charset="0"/>
              </a:rPr>
              <a:t>2019 </a:t>
            </a:r>
            <a:r>
              <a:rPr lang="ru-RU" altLang="ru-RU" sz="1800" dirty="0">
                <a:latin typeface="Calibri" pitchFamily="34" charset="0"/>
              </a:rPr>
              <a:t>году </a:t>
            </a:r>
            <a:r>
              <a:rPr lang="ru-RU" altLang="ru-RU" sz="1800" dirty="0" smtClean="0">
                <a:latin typeface="Calibri" pitchFamily="34" charset="0"/>
              </a:rPr>
              <a:t>исполнены в размере </a:t>
            </a:r>
            <a:r>
              <a:rPr lang="ru-RU" sz="1800" b="1" dirty="0" smtClean="0"/>
              <a:t>472 602,8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dirty="0" smtClean="0">
                <a:latin typeface="Calibri" pitchFamily="34" charset="0"/>
              </a:rPr>
              <a:t>тыс. рублей,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ru-RU" altLang="ru-RU" sz="1800" dirty="0" smtClean="0">
                <a:latin typeface="Calibri" pitchFamily="34" charset="0"/>
              </a:rPr>
              <a:t>что составляет </a:t>
            </a:r>
            <a:r>
              <a:rPr lang="ru-RU" altLang="ru-RU" sz="1800" b="1" dirty="0" smtClean="0">
                <a:latin typeface="Calibri" pitchFamily="34" charset="0"/>
              </a:rPr>
              <a:t>99,7% </a:t>
            </a:r>
            <a:r>
              <a:rPr lang="ru-RU" altLang="ru-RU" sz="1800" dirty="0" smtClean="0">
                <a:latin typeface="Calibri" pitchFamily="34" charset="0"/>
              </a:rPr>
              <a:t>от плана</a:t>
            </a: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расходов на образование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416496" y="620688"/>
          <a:ext cx="936104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культуру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80592" y="692696"/>
            <a:ext cx="737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За счет средств местного бюджета финансируются </a:t>
            </a:r>
          </a:p>
          <a:p>
            <a:pPr algn="ctr"/>
            <a:r>
              <a:rPr lang="ru-RU" sz="2000" b="1" dirty="0" smtClean="0"/>
              <a:t>3 муниципальных бюджетных учреждения с филиалами:</a:t>
            </a:r>
            <a:endParaRPr lang="ru-RU" altLang="ru-RU" sz="2000" b="1" dirty="0"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2520" y="3284984"/>
            <a:ext cx="345638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/>
              <a:t>Районный дом культуры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/>
              <a:t>(3 филиала)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17096" y="3284984"/>
            <a:ext cx="345638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/>
              <a:t>Центральная библиотека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/>
              <a:t>(16 филиалов)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24808" y="5949280"/>
            <a:ext cx="34563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Краеведческий музей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(2 филиала)</a:t>
            </a:r>
            <a:endParaRPr lang="ru-RU" b="1" dirty="0"/>
          </a:p>
        </p:txBody>
      </p:sp>
      <p:pic>
        <p:nvPicPr>
          <p:cNvPr id="2052" name="Picture 4" descr="Картинки по запросу библиотека парабель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177136" y="1412776"/>
            <a:ext cx="2664296" cy="177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Картинки по запросу музей парабель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656856" y="4149080"/>
            <a:ext cx="2592288" cy="17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Картинки по запросу музей парабе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520" y="4149080"/>
            <a:ext cx="2592288" cy="171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Картинки по запросу музей парабель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6609184" y="4149080"/>
            <a:ext cx="266429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http://parabel.tom.muzkult.ru/img/upload/1925/image_image_2689793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957875" y="1412776"/>
            <a:ext cx="269898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культуру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20552" y="836712"/>
            <a:ext cx="8280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Calibri" pitchFamily="34" charset="0"/>
              </a:rPr>
              <a:t>Расходы бюджета муниципального образования Парабельский район на </a:t>
            </a:r>
          </a:p>
          <a:p>
            <a:pPr algn="ctr"/>
            <a:r>
              <a:rPr lang="ru-RU" altLang="ru-RU" dirty="0" smtClean="0">
                <a:latin typeface="Calibri" pitchFamily="34" charset="0"/>
              </a:rPr>
              <a:t>культуру </a:t>
            </a:r>
            <a:r>
              <a:rPr lang="ru-RU" altLang="ru-RU" dirty="0">
                <a:latin typeface="Calibri" pitchFamily="34" charset="0"/>
              </a:rPr>
              <a:t>в </a:t>
            </a:r>
            <a:r>
              <a:rPr lang="ru-RU" altLang="ru-RU" dirty="0" smtClean="0">
                <a:latin typeface="Calibri" pitchFamily="34" charset="0"/>
              </a:rPr>
              <a:t>2019 году исполнены в размере </a:t>
            </a:r>
            <a:r>
              <a:rPr lang="ru-RU" altLang="ru-RU" b="1" dirty="0" smtClean="0">
                <a:latin typeface="Calibri" pitchFamily="34" charset="0"/>
              </a:rPr>
              <a:t>76 721,6 тыс. рублей</a:t>
            </a:r>
            <a:r>
              <a:rPr lang="ru-RU" altLang="ru-RU" dirty="0" smtClean="0">
                <a:latin typeface="Calibri" pitchFamily="34" charset="0"/>
              </a:rPr>
              <a:t>, </a:t>
            </a:r>
          </a:p>
          <a:p>
            <a:pPr algn="ctr"/>
            <a:r>
              <a:rPr lang="ru-RU" altLang="ru-RU" dirty="0" smtClean="0">
                <a:latin typeface="Calibri" pitchFamily="34" charset="0"/>
              </a:rPr>
              <a:t>что составляет </a:t>
            </a:r>
            <a:r>
              <a:rPr lang="ru-RU" altLang="ru-RU" b="1" dirty="0" smtClean="0">
                <a:latin typeface="Calibri" pitchFamily="34" charset="0"/>
              </a:rPr>
              <a:t>99,5%</a:t>
            </a:r>
            <a:r>
              <a:rPr lang="ru-RU" altLang="ru-RU" dirty="0" smtClean="0">
                <a:latin typeface="Calibri" pitchFamily="34" charset="0"/>
              </a:rPr>
              <a:t> от плана</a:t>
            </a:r>
            <a:endParaRPr lang="ru-RU" altLang="ru-RU" b="1" dirty="0">
              <a:latin typeface="Calibri" pitchFamily="34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72480" y="1844824"/>
          <a:ext cx="9289032" cy="544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политика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20552" y="1124744"/>
            <a:ext cx="8064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Calibri" pitchFamily="34" charset="0"/>
              </a:rPr>
              <a:t>Общий объем расходов муниципального образования «Парабельский район»</a:t>
            </a:r>
          </a:p>
          <a:p>
            <a:pPr algn="ctr"/>
            <a:r>
              <a:rPr lang="ru-RU" altLang="ru-RU" dirty="0" smtClean="0">
                <a:latin typeface="Calibri" pitchFamily="34" charset="0"/>
              </a:rPr>
              <a:t>в сфере социальной политики в 2019 году составил </a:t>
            </a:r>
          </a:p>
          <a:p>
            <a:pPr algn="ctr"/>
            <a:r>
              <a:rPr lang="ru-RU" b="1" dirty="0" smtClean="0"/>
              <a:t>22 441,4  </a:t>
            </a:r>
            <a:r>
              <a:rPr lang="ru-RU" altLang="ru-RU" dirty="0" smtClean="0">
                <a:latin typeface="Calibri" pitchFamily="34" charset="0"/>
              </a:rPr>
              <a:t>тыс. рублей или </a:t>
            </a:r>
            <a:r>
              <a:rPr lang="ru-RU" altLang="ru-RU" b="1" dirty="0" smtClean="0">
                <a:latin typeface="Calibri" pitchFamily="34" charset="0"/>
              </a:rPr>
              <a:t>94,0%</a:t>
            </a:r>
            <a:r>
              <a:rPr lang="ru-RU" altLang="ru-RU" dirty="0" smtClean="0">
                <a:latin typeface="Calibri" pitchFamily="34" charset="0"/>
              </a:rPr>
              <a:t> от плана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0472" y="2348880"/>
          <a:ext cx="950505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расходов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сфере социальной политики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0" y="1097360"/>
          <a:ext cx="9906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в сфере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жилищно-коммунального хозяйства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20552" y="1268760"/>
            <a:ext cx="806489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Calibri" pitchFamily="34" charset="0"/>
              </a:rPr>
              <a:t>Общий объем расходов муниципального образования «Парабельский район» на реализацию мероприятий в сфере жилищно-коммунального хозяйства в 2019 году составил </a:t>
            </a:r>
            <a:r>
              <a:rPr lang="ru-RU" altLang="ru-RU" b="1" dirty="0" smtClean="0">
                <a:latin typeface="Calibri" pitchFamily="34" charset="0"/>
              </a:rPr>
              <a:t>50 445,3 </a:t>
            </a:r>
            <a:r>
              <a:rPr lang="ru-RU" altLang="ru-RU" dirty="0" smtClean="0">
                <a:latin typeface="Calibri" pitchFamily="34" charset="0"/>
              </a:rPr>
              <a:t>тыс. рублей, что составляет </a:t>
            </a:r>
            <a:r>
              <a:rPr lang="ru-RU" altLang="ru-RU" b="1" dirty="0" smtClean="0">
                <a:latin typeface="Calibri" pitchFamily="34" charset="0"/>
              </a:rPr>
              <a:t>90,6%</a:t>
            </a:r>
            <a:r>
              <a:rPr lang="ru-RU" altLang="ru-RU" dirty="0" smtClean="0">
                <a:latin typeface="Calibri" pitchFamily="34" charset="0"/>
              </a:rPr>
              <a:t> от плана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 них по основным направлениям:</a:t>
            </a:r>
            <a:endParaRPr lang="ru-RU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b="1" dirty="0" smtClean="0">
              <a:latin typeface="Calibri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6928" y="2564904"/>
          <a:ext cx="9649072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6984" y="1142984"/>
            <a:ext cx="7077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Уважаемые жители Парабельского района!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31562" y="5733256"/>
            <a:ext cx="4498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 уважением, Глава Парабельского района</a:t>
            </a:r>
          </a:p>
          <a:p>
            <a:pPr algn="r"/>
            <a:r>
              <a:rPr lang="ru-RU" b="1" dirty="0" smtClean="0"/>
              <a:t>Александр Львович Карлов</a:t>
            </a:r>
            <a:endParaRPr lang="ru-RU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67050" y="1714488"/>
            <a:ext cx="628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 </a:t>
            </a:r>
            <a:r>
              <a:rPr lang="ru-RU" dirty="0" smtClean="0"/>
              <a:t>В целях реализации принципа прозрачности, открытости бюджета и информирования жителей о расходовании средств бюджета разработан информационный ресурс «Бюджет для граждан» по исполнению бюджета за 2019 год.</a:t>
            </a:r>
          </a:p>
          <a:p>
            <a:pPr algn="just"/>
            <a:r>
              <a:rPr lang="ru-RU" dirty="0" smtClean="0"/>
              <a:t>          Бюджет для граждан познакомит вас с основами бюджетного процесса, данными отчета об исполнении основного финансового документа района.</a:t>
            </a:r>
          </a:p>
          <a:p>
            <a:pPr algn="just"/>
            <a:r>
              <a:rPr lang="ru-RU" dirty="0" smtClean="0"/>
              <a:t>          Бюджет для граждан направлен на увеличение степени информированности граждан о проводимой бюджетной политике в Парабельском районе.</a:t>
            </a:r>
          </a:p>
          <a:p>
            <a:pPr algn="just"/>
            <a:r>
              <a:rPr lang="ru-RU" dirty="0" smtClean="0"/>
              <a:t>         Предлагаю </a:t>
            </a:r>
            <a:r>
              <a:rPr lang="ru-RU" dirty="0" smtClean="0"/>
              <a:t>Вам ознакомиться с итогами исполнения бюджета Парабельского района за 2019 год.</a:t>
            </a:r>
            <a:endParaRPr lang="ru-RU" dirty="0"/>
          </a:p>
        </p:txBody>
      </p:sp>
      <p:pic>
        <p:nvPicPr>
          <p:cNvPr id="68610" name="Picture 2" descr="http://tomsk-novosti.ru/wp-content/uploads/2015/07/Karlo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30" y="1643050"/>
            <a:ext cx="2695575" cy="2733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Жилищное хозяйство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0552" y="90872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Расходы по подразделу «Жилищное хозяйство»</a:t>
            </a:r>
          </a:p>
          <a:p>
            <a:pPr algn="ctr"/>
            <a:r>
              <a:rPr lang="ru-RU" sz="2000" dirty="0" smtClean="0"/>
              <a:t>составили </a:t>
            </a:r>
            <a:r>
              <a:rPr lang="ru-RU" sz="2000" b="1" dirty="0" smtClean="0"/>
              <a:t>10,2 </a:t>
            </a:r>
            <a:r>
              <a:rPr lang="ru-RU" sz="2000" dirty="0" smtClean="0"/>
              <a:t>тыс. рублей, или </a:t>
            </a:r>
            <a:r>
              <a:rPr lang="ru-RU" sz="2000" b="1" dirty="0" smtClean="0"/>
              <a:t>100%</a:t>
            </a:r>
            <a:r>
              <a:rPr lang="ru-RU" sz="2000" dirty="0" smtClean="0"/>
              <a:t> от запланированного объема .</a:t>
            </a:r>
          </a:p>
          <a:p>
            <a:pPr algn="ctr"/>
            <a:endParaRPr lang="ru-RU" sz="2000" dirty="0" smtClean="0"/>
          </a:p>
          <a:p>
            <a:pPr algn="just"/>
            <a:r>
              <a:rPr lang="ru-RU" sz="2000" dirty="0" smtClean="0"/>
              <a:t>Расходы направлены на предоставление иных межбюджетных трансфертов </a:t>
            </a:r>
            <a:r>
              <a:rPr lang="ru-RU" sz="2000" dirty="0" err="1" smtClean="0"/>
              <a:t>Парабельскому</a:t>
            </a:r>
            <a:r>
              <a:rPr lang="ru-RU" sz="2000" dirty="0" smtClean="0"/>
              <a:t> сельскому поселению на создание условий для управления многоквартирными домами</a:t>
            </a:r>
            <a:endParaRPr lang="ru-RU" sz="2000" dirty="0"/>
          </a:p>
        </p:txBody>
      </p:sp>
      <p:pic>
        <p:nvPicPr>
          <p:cNvPr id="31746" name="Picture 2" descr="https://i.mycdn.me/image?id=817270033717&amp;t=3&amp;plc=WEB&amp;tkn=*sFxEk7gRUl7-mhHrc6SdwRppspE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136576" y="371703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s://i.mycdn.me/image?id=817270048053&amp;t=3&amp;plc=WEB&amp;tkn=*ofZy5Og-nU9QgoveyU55t0WyjOc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033120" y="371703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Коммунальное хозяйство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2480" y="1988840"/>
            <a:ext cx="9361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оплату государственной экспертизы по объектам капитального строительства (газификация с. Толмачево Парабельского района Томской области (</a:t>
            </a:r>
            <a:r>
              <a:rPr lang="ru-RU" sz="1600" dirty="0" err="1" smtClean="0"/>
              <a:t>закольцовка</a:t>
            </a:r>
            <a:r>
              <a:rPr lang="ru-RU" sz="1600" dirty="0" smtClean="0"/>
              <a:t> газопровода высокого давления), газоснабжение ул. Колхозная) – 9,1 тыс. рублей;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строительство линии электропередач ВЛ-10 кВт  к полигону ТКО – 500,0 тыс. рублей;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предоставление иных межбюджетных трансфертов сельским поселениям на организацию электроснабжения от ДЭС –35 464,2 тыс. рублей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предоставление иных межбюджетных трансфертов сельским поселениям на проведение капитального ремонта объектов коммунальной инфраструктуры в целях подготовки хозяйственного комплекса к безаварийному прохождению отопительного сезона- 1 660,5 тыс. рублей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предоставление иных межбюджетных трансфертов сельским поселениям на финансовое обеспечение передаваемых полномочий по вопросу организации утилизации и переработки бытовых и промышленных отходов – 194,0 тыс. рублей.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6536" y="9807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Расходы по подразделу «Коммунальное хозяйство» в 2019 году</a:t>
            </a:r>
          </a:p>
          <a:p>
            <a:pPr algn="ctr"/>
            <a:r>
              <a:rPr lang="ru-RU" dirty="0" smtClean="0"/>
              <a:t>составили </a:t>
            </a:r>
            <a:r>
              <a:rPr lang="ru-RU" b="1" dirty="0" smtClean="0"/>
              <a:t>37 827,8</a:t>
            </a:r>
            <a:r>
              <a:rPr lang="ru-RU" dirty="0" smtClean="0"/>
              <a:t> тыс.рублей, или </a:t>
            </a:r>
            <a:r>
              <a:rPr lang="ru-RU" b="1" dirty="0" smtClean="0"/>
              <a:t>87,9%</a:t>
            </a:r>
            <a:r>
              <a:rPr lang="ru-RU" dirty="0" smtClean="0"/>
              <a:t> от плановых назначений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том числе: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Благоустройство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60512" y="570166"/>
            <a:ext cx="912946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Расходы по подразделу 0503 «Благоустройство»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профинансированы в сумме </a:t>
            </a:r>
            <a:r>
              <a:rPr lang="ru-RU" b="1" dirty="0" smtClean="0">
                <a:latin typeface="+mj-lt"/>
                <a:ea typeface="Times New Roman" pitchFamily="18" charset="0"/>
                <a:cs typeface="Arial" pitchFamily="34" charset="0"/>
              </a:rPr>
              <a:t>12 607,3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тыс. рублей,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что составило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99,8%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плана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в том числе: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ремонт и обустройство памятников воинам погибшим в годы Великой отечественной войны – 2631,7 тыс. рублей;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создание мест накопления ТКО (приобретение контейнеров) – 842,0 тыс. рублей;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обустройство мест массового отдыха населения – 8 125,7 тыс. рублей (из них в рамках реализации регионального проекта «Формирование комфортной городской среды» профинансировано 5 125,3 тыс. рублей направлены на обустройство парка Победы с. Парабель);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реализацию мероприятий муниципальной программы по организации занятости несовершеннолетних детей 399,8 тыс. рублей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организацию общественных работ, трудоустройство  безработных граждан в возрасте от 18 до 20 лет из числа выпускников образовательных организаций – 397,6 тыс. 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устранение нарушений надзорных органов – 210,5 тыс. рублей.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24578" name="Picture 2" descr="ÐÐ°ÑÑÐ¸Ð½ÐºÐ¸ Ð¿Ð¾ Ð·Ð°Ð¿ÑÐ¾ÑÑ Ð¿Ð°ÑÐ°Ð±ÐµÐ»Ñ Ð¿Ð°ÑÐº Ð¾ÑÐ´ÑÑÐ°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32520" y="4869160"/>
            <a:ext cx="8568952" cy="15451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Физкультура и спорт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64568" y="83671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Расходы Парабельского район на физическую культуру и спорт </a:t>
            </a:r>
          </a:p>
          <a:p>
            <a:pPr algn="ctr"/>
            <a:r>
              <a:rPr lang="ru-RU" dirty="0" smtClean="0"/>
              <a:t>по итогам 2019 года составили </a:t>
            </a:r>
            <a:r>
              <a:rPr lang="ru-RU" b="1" dirty="0" smtClean="0"/>
              <a:t>29 898,1</a:t>
            </a:r>
            <a:r>
              <a:rPr lang="ru-RU" dirty="0" smtClean="0"/>
              <a:t> тыс. рублей, или </a:t>
            </a:r>
            <a:r>
              <a:rPr lang="ru-RU" b="1" dirty="0" smtClean="0"/>
              <a:t>97,2%</a:t>
            </a:r>
            <a:r>
              <a:rPr lang="ru-RU" dirty="0" smtClean="0"/>
              <a:t> от плана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2050" name="Picture 2" descr="D:\Users\Haritonov\Desktop\scale_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7" y="2060848"/>
            <a:ext cx="2936791" cy="220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Users\Haritonov\Desktop\Opera Снимок_2020-04-07_110638_www.instagram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6816" y="4365104"/>
            <a:ext cx="3441576" cy="197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Users\Haritonov\Desktop\Opera Снимок_2020-04-07_112055_www.instagram.com.png"/>
          <p:cNvPicPr>
            <a:picLocks noChangeAspect="1" noChangeArrowheads="1"/>
          </p:cNvPicPr>
          <p:nvPr/>
        </p:nvPicPr>
        <p:blipFill>
          <a:blip r:embed="rId6" cstate="print"/>
          <a:srcRect b="13337"/>
          <a:stretch>
            <a:fillRect/>
          </a:stretch>
        </p:blipFill>
        <p:spPr bwMode="auto">
          <a:xfrm>
            <a:off x="6825208" y="1988840"/>
            <a:ext cx="2698646" cy="232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расходов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физкультуру и спорт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0" y="1097360"/>
          <a:ext cx="9906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Дефицит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1352600" y="4941168"/>
            <a:ext cx="2898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Профицит </a:t>
            </a:r>
          </a:p>
          <a:p>
            <a:pPr algn="ctr"/>
            <a:r>
              <a:rPr lang="ru-RU" dirty="0">
                <a:latin typeface="Calibri" pitchFamily="34" charset="0"/>
              </a:rPr>
              <a:t>(доходы больше расходов)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654625" y="4941168"/>
            <a:ext cx="2898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Дефицит </a:t>
            </a:r>
          </a:p>
          <a:p>
            <a:pPr algn="ctr"/>
            <a:r>
              <a:rPr lang="ru-RU" dirty="0">
                <a:latin typeface="Calibri" pitchFamily="34" charset="0"/>
              </a:rPr>
              <a:t>(расходы больше доходов)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2600" y="5805264"/>
            <a:ext cx="7191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Бюджет Парабельского района в 2019 году исполнен </a:t>
            </a:r>
          </a:p>
          <a:p>
            <a:pPr algn="ctr"/>
            <a:r>
              <a:rPr lang="ru-RU" sz="2400" dirty="0" smtClean="0"/>
              <a:t>с </a:t>
            </a:r>
            <a:r>
              <a:rPr lang="ru-RU" sz="2400" dirty="0" err="1" smtClean="0"/>
              <a:t>профицитом</a:t>
            </a:r>
            <a:r>
              <a:rPr lang="ru-RU" sz="2400" dirty="0" smtClean="0"/>
              <a:t>  в размере </a:t>
            </a:r>
            <a:r>
              <a:rPr lang="ru-RU" sz="2400" b="1" dirty="0" smtClean="0"/>
              <a:t>9 618 </a:t>
            </a:r>
            <a:r>
              <a:rPr lang="ru-RU" sz="2400" dirty="0" smtClean="0"/>
              <a:t>тысяч рублей</a:t>
            </a:r>
            <a:endParaRPr lang="ru-RU" sz="2400" dirty="0"/>
          </a:p>
        </p:txBody>
      </p:sp>
      <p:pic>
        <p:nvPicPr>
          <p:cNvPr id="17" name="Picture 2" descr="Картинки по запросу весы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360712" y="2204864"/>
            <a:ext cx="5040560" cy="244187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216696" y="1772816"/>
            <a:ext cx="247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843 602,6 тыс.руб.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69024" y="2276872"/>
            <a:ext cx="2478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833 984,6 тыс.руб.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85048" y="1772816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РАСХОДЫ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32720" y="1268760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ДОХОДЫ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Муниципальный дорожный фонд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2520" y="83671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/>
              <a:t>Дорожный фонд </a:t>
            </a:r>
            <a:r>
              <a:rPr lang="ru-RU" sz="1600" dirty="0" smtClean="0"/>
              <a:t>-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2480" y="1973739"/>
            <a:ext cx="9289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Источники формирования дорожного фонда: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dirty="0" smtClean="0"/>
              <a:t>Акцизы на автомобильный бензин, прямогонный бензин, дизельное топливо, моторные масла для дизельных и (или карбюраторных двигателей, производимые на территории Российской Федерации)</a:t>
            </a:r>
            <a:endParaRPr lang="en-US" sz="1600" dirty="0" smtClean="0"/>
          </a:p>
          <a:p>
            <a:pPr algn="ctr"/>
            <a:endParaRPr lang="ru-RU" sz="1600" dirty="0" smtClean="0"/>
          </a:p>
          <a:p>
            <a:pPr lvl="0" algn="ctr">
              <a:buFont typeface="Wingdings" pitchFamily="2" charset="2"/>
              <a:buChar char="ü"/>
            </a:pPr>
            <a:r>
              <a:rPr lang="ru-RU" sz="1600" dirty="0" smtClean="0"/>
              <a:t>Доходы бюджета, получаемые в виде арендной платы за земельные участки</a:t>
            </a:r>
            <a:endParaRPr lang="en-US" sz="1600" dirty="0" smtClean="0"/>
          </a:p>
          <a:p>
            <a:pPr lvl="0" algn="ctr"/>
            <a:endParaRPr lang="ru-RU" sz="1600" dirty="0" smtClean="0"/>
          </a:p>
          <a:p>
            <a:pPr lvl="0" algn="ctr">
              <a:buFont typeface="Wingdings" pitchFamily="2" charset="2"/>
              <a:buChar char="ü"/>
            </a:pPr>
            <a:r>
              <a:rPr lang="ru-RU" sz="1600" dirty="0" smtClean="0"/>
              <a:t>Межбюджетные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</a:t>
            </a:r>
            <a:endParaRPr lang="ru-RU" sz="1600" b="1" dirty="0" smtClean="0"/>
          </a:p>
          <a:p>
            <a:pPr algn="ctr">
              <a:buFont typeface="Arial" pitchFamily="34" charset="0"/>
              <a:buChar char="•"/>
            </a:pPr>
            <a:endParaRPr lang="ru-RU" sz="1600" b="1" dirty="0" smtClean="0"/>
          </a:p>
          <a:p>
            <a:pPr algn="ctr"/>
            <a:endParaRPr lang="ru-RU" sz="1600" dirty="0"/>
          </a:p>
        </p:txBody>
      </p:sp>
      <p:pic>
        <p:nvPicPr>
          <p:cNvPr id="13314" name="Picture 2" descr="https://i.mycdn.me/image?id=595280155957&amp;t=3&amp;plc=WEB&amp;tkn=*atBwg_1-AZbtrBGM_cslOGIdJy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4195913"/>
            <a:ext cx="3600400" cy="240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s://i.mycdn.me/image?id=588352145461&amp;t=0&amp;plc=WEB&amp;tkn=*IfuRo7g3fxB3ZFks8oR0uRcwHz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080" y="4200944"/>
            <a:ext cx="3600400" cy="239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муниципального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дорожного фонда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88504" y="1449651"/>
            <a:ext cx="8928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реализацию дорожной деятельности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201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году израсходовано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41 518,2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тыс.рублей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что составляет 99,9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%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 плана.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28464" y="2492896"/>
          <a:ext cx="96490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муниципальных программ</a:t>
            </a: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60512" y="1052737"/>
            <a:ext cx="8856984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201</a:t>
            </a:r>
            <a:r>
              <a:rPr lang="en-US" sz="2000" b="1" dirty="0" smtClean="0"/>
              <a:t>9</a:t>
            </a:r>
            <a:r>
              <a:rPr lang="ru-RU" sz="2000" b="1" dirty="0" smtClean="0"/>
              <a:t> году в Парабельском районе реализовано </a:t>
            </a:r>
          </a:p>
          <a:p>
            <a:pPr algn="ctr"/>
            <a:r>
              <a:rPr lang="ru-RU" sz="2000" b="1" dirty="0" smtClean="0"/>
              <a:t>11 муниципальных целевых программ</a:t>
            </a:r>
            <a:endParaRPr lang="ru-RU" sz="20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60512" y="1772817"/>
          <a:ext cx="8856984" cy="3654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60640"/>
                <a:gridCol w="882098"/>
                <a:gridCol w="1180931"/>
                <a:gridCol w="1033315"/>
              </a:tblGrid>
              <a:tr h="574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+mn-lt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(руб.)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</a:rPr>
                        <a:t>(руб.)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+mn-lt"/>
                        </a:rPr>
                        <a:t>% </a:t>
                      </a:r>
                      <a:endParaRPr lang="ru-RU" sz="1400" b="1" i="0" u="none" strike="noStrike" dirty="0" smtClean="0">
                        <a:latin typeface="+mn-lt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исполнения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latin typeface="+mj-lt"/>
                        </a:rPr>
                        <a:t>Муниципальная программа «Развитие системы образования Парабельского района»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488 405,4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485 650,3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latin typeface="+mj-lt"/>
                        </a:rPr>
                        <a:t>Муниципальная программа «Развитие культуры и туризма Парабельского района»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88</a:t>
                      </a:r>
                      <a:r>
                        <a:rPr lang="ru-RU" sz="1400" b="1" i="0" u="none" strike="noStrike" baseline="0" dirty="0" smtClean="0">
                          <a:latin typeface="+mj-lt"/>
                        </a:rPr>
                        <a:t> 211,3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87</a:t>
                      </a:r>
                      <a:r>
                        <a:rPr lang="ru-RU" sz="1400" b="1" i="0" u="none" strike="noStrike" baseline="0" dirty="0" smtClean="0">
                          <a:latin typeface="+mj-lt"/>
                        </a:rPr>
                        <a:t> 948,4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latin typeface="+mj-lt"/>
                        </a:rPr>
                        <a:t>Муниципальная программа «Развитие физической культуры, спорта и формирования здорового образа жизни населения Парабельского района»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29 926,8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29 064,1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latin typeface="+mj-lt"/>
                        </a:rPr>
                        <a:t>Муниципальная программа "Реализация молодежной политики в </a:t>
                      </a:r>
                      <a:r>
                        <a:rPr lang="ru-RU" sz="1400" b="0" i="0" u="none" strike="noStrike" dirty="0" err="1" smtClean="0">
                          <a:latin typeface="+mj-lt"/>
                        </a:rPr>
                        <a:t>Парабельском</a:t>
                      </a:r>
                      <a:r>
                        <a:rPr lang="ru-RU" sz="1400" b="0" i="0" u="none" strike="noStrike" dirty="0" smtClean="0">
                          <a:latin typeface="+mj-lt"/>
                        </a:rPr>
                        <a:t> районе"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410,8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410,8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56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latin typeface="+mj-lt"/>
                        </a:rPr>
                        <a:t>Муниципальная программа «Формирование благоприятной и доступной социальной среды в </a:t>
                      </a:r>
                      <a:r>
                        <a:rPr lang="ru-RU" sz="1400" b="0" i="0" u="none" strike="noStrike" dirty="0" err="1" smtClean="0">
                          <a:latin typeface="+mj-lt"/>
                        </a:rPr>
                        <a:t>Парабельском</a:t>
                      </a:r>
                      <a:r>
                        <a:rPr lang="ru-RU" sz="1400" b="0" i="0" u="none" strike="noStrike" dirty="0" smtClean="0">
                          <a:latin typeface="+mj-lt"/>
                        </a:rPr>
                        <a:t> районе»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2 659,0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2 599,9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latin typeface="+mj-lt"/>
                        </a:rPr>
                        <a:t>Муниципальная программа «Поддержка отраслей экономики в </a:t>
                      </a:r>
                      <a:r>
                        <a:rPr lang="ru-RU" sz="1400" b="0" i="0" u="none" strike="noStrike" dirty="0" err="1" smtClean="0">
                          <a:latin typeface="+mj-lt"/>
                        </a:rPr>
                        <a:t>Парабельском</a:t>
                      </a:r>
                      <a:r>
                        <a:rPr lang="ru-RU" sz="1400" b="0" i="0" u="none" strike="noStrike" dirty="0" smtClean="0">
                          <a:latin typeface="+mj-lt"/>
                        </a:rPr>
                        <a:t> районе»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2 238,1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2 153,2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96,2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муниципальных программ</a:t>
            </a: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88504" y="1196752"/>
          <a:ext cx="8928992" cy="35522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32648"/>
                <a:gridCol w="864096"/>
                <a:gridCol w="1190532"/>
                <a:gridCol w="1041716"/>
              </a:tblGrid>
              <a:tr h="666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+mn-lt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(тыс. руб.)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</a:rPr>
                        <a:t>(тыс. руб.)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+mn-lt"/>
                        </a:rPr>
                        <a:t>% </a:t>
                      </a:r>
                      <a:endParaRPr lang="ru-RU" sz="1400" b="1" i="0" u="none" strike="noStrike" dirty="0" smtClean="0">
                        <a:latin typeface="+mn-lt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исполнения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+mj-lt"/>
                        </a:rPr>
                        <a:t>Муниципальная программа «Содействие развитию предпринимательства и занятости населения в </a:t>
                      </a:r>
                      <a:r>
                        <a:rPr lang="ru-RU" sz="1400" b="0" i="0" u="none" strike="noStrike" dirty="0" err="1" smtClean="0">
                          <a:latin typeface="+mj-lt"/>
                        </a:rPr>
                        <a:t>Парабельском</a:t>
                      </a:r>
                      <a:r>
                        <a:rPr lang="ru-RU" sz="1400" b="0" i="0" u="none" strike="noStrike" dirty="0" smtClean="0">
                          <a:latin typeface="+mj-lt"/>
                        </a:rPr>
                        <a:t> районе»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1 253,0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1 131,6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«Устойчивое развитие Парабельского района в сфере благоустройства, строительства, архитектуры, дорожного хозяйства»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48 169,4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47 008,1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+mj-lt"/>
                        </a:rPr>
                        <a:t>Муниципальная программа «Обеспечение транспортной доступности на территории Парабельского района»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5 200,0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5 172,1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3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latin typeface="+mj-lt"/>
                        </a:rPr>
                        <a:t>Муниципальная программа «Развитие муниципального управления в </a:t>
                      </a:r>
                      <a:r>
                        <a:rPr lang="ru-RU" sz="1400" b="0" i="0" u="none" strike="noStrike" dirty="0" err="1" smtClean="0">
                          <a:latin typeface="+mj-lt"/>
                        </a:rPr>
                        <a:t>Парабельском</a:t>
                      </a:r>
                      <a:r>
                        <a:rPr lang="ru-RU" sz="1400" b="0" i="0" u="none" strike="noStrike" dirty="0" smtClean="0">
                          <a:latin typeface="+mj-lt"/>
                        </a:rPr>
                        <a:t> районе»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67 070,4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66 411,7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3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latin typeface="+mj-lt"/>
                        </a:rPr>
                        <a:t>Муниципальная программа "Обеспечение безопасности жизнедеятельности населения Парабельского района"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180,0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j-lt"/>
                        </a:rPr>
                        <a:t>61,9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подготовки отчета об исполнении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45022" y="985664"/>
            <a:ext cx="9415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970213" algn="ctr"/>
                <a:tab pos="5940425" algn="r"/>
              </a:tabLst>
            </a:pPr>
            <a:r>
              <a:rPr lang="ru-RU" dirty="0" smtClean="0">
                <a:latin typeface="+mj-lt"/>
              </a:rPr>
              <a:t>Положение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«О бюджетном процессе в муниципальном образовании «Парабельский район»,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970213" algn="ctr"/>
                <a:tab pos="5940425" algn="r"/>
              </a:tabLst>
            </a:pP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предусматривает следующие этапы составления и утверждения отчета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970213" algn="ctr"/>
                <a:tab pos="5940425" algn="r"/>
              </a:tabLst>
            </a:pP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об исполнении бюджета Парабельского района: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520" y="1988840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1. Составление отчета</a:t>
            </a:r>
          </a:p>
          <a:p>
            <a:pPr algn="just"/>
            <a:r>
              <a:rPr lang="ru-RU" sz="1600" dirty="0" smtClean="0">
                <a:ea typeface="Times New Roman"/>
                <a:cs typeface="Times New Roman" pitchFamily="18" charset="0"/>
              </a:rPr>
              <a:t>Сбор, свод, составление и представление отчетности об исполнении районного бюджета осуществляются Финансовым отделом администрации Парабельского района на основе единой методологии и стандартов бюджетного учета и бюджетной отчетности, устанавливаемой Министерством финансов Российской Федерации.</a:t>
            </a:r>
          </a:p>
          <a:p>
            <a:pPr algn="just"/>
            <a:endParaRPr lang="ru-RU" sz="1600" dirty="0" smtClean="0"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2. Внешняя проверка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Годовой отчет об исполнении районного бюджета за отчетный финансовый год до его рассмотрения в Думе Парабельского района подлежит внешней проверке Контрольно-счетным органом – Ревизионной комиссией муниципального образования «Парабельский район»</a:t>
            </a:r>
          </a:p>
          <a:p>
            <a:pPr lvl="0" algn="just"/>
            <a:endParaRPr lang="ru-RU" sz="16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3. Рассмотрение и утверждение отчета</a:t>
            </a:r>
          </a:p>
          <a:p>
            <a:pPr lvl="0" algn="just"/>
            <a:r>
              <a:rPr lang="ru-RU" sz="1600" dirty="0" smtClean="0">
                <a:cs typeface="Times New Roman" pitchFamily="18" charset="0"/>
              </a:rPr>
              <a:t>Дума Парабельского района рассматривает годовой отчет об исполнении районного  бюджета за отчетный финансовый год в течение 15 календарных дней после получения заключения Контрольно-счетного органа – Ревизионной комиссии муниципального образования «Парабельский район» , после чего своим решением утверждает годовой отчет об исполнении районного бюджета за отчетный финансовый 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ниги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720" y="1556792"/>
            <a:ext cx="4876800" cy="4876801"/>
          </a:xfrm>
          <a:prstGeom prst="rect">
            <a:avLst/>
          </a:prstGeom>
          <a:noFill/>
        </p:spPr>
      </p:pic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Информационные ресурсы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6976" y="1124744"/>
            <a:ext cx="2736304" cy="5544616"/>
          </a:xfrm>
          <a:prstGeom prst="rect">
            <a:avLst/>
          </a:prstGeom>
          <a:gradFill>
            <a:gsLst>
              <a:gs pos="2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0472" y="1557367"/>
            <a:ext cx="6774532" cy="510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www.budget.gov.ru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единый портал бюджетной системы</a:t>
            </a:r>
          </a:p>
          <a:p>
            <a:r>
              <a:rPr lang="ru-RU" sz="1600" dirty="0" smtClean="0">
                <a:cs typeface="Times New Roman" pitchFamily="18" charset="0"/>
              </a:rPr>
              <a:t>Российской Федерации;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www.minfin.ru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официальный сайт Министерства финансов</a:t>
            </a:r>
          </a:p>
          <a:p>
            <a:r>
              <a:rPr lang="ru-RU" sz="1600" dirty="0" smtClean="0">
                <a:cs typeface="Times New Roman" pitchFamily="18" charset="0"/>
              </a:rPr>
              <a:t>Российской Федерации;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www.bus.gov.ru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официальный сайт раскрытия информации о деятельности государственных (муниципальных) учреждений;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www.roskazna.ru</a:t>
            </a: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официальный сайт Федерального казначейства;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findep.org </a:t>
            </a:r>
            <a:r>
              <a:rPr lang="en-US" sz="1600" dirty="0" smtClean="0">
                <a:cs typeface="Times New Roman" pitchFamily="18" charset="0"/>
              </a:rPr>
              <a:t>– </a:t>
            </a:r>
            <a:r>
              <a:rPr lang="ru-RU" sz="1600" dirty="0" smtClean="0">
                <a:cs typeface="Times New Roman" pitchFamily="18" charset="0"/>
              </a:rPr>
              <a:t>официальный сайт Департамента Финансов </a:t>
            </a:r>
          </a:p>
          <a:p>
            <a:r>
              <a:rPr lang="ru-RU" sz="1600" dirty="0" smtClean="0">
                <a:cs typeface="Times New Roman" pitchFamily="18" charset="0"/>
              </a:rPr>
              <a:t>Томской области; 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parabel.tomsk.ru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- официальный  сайт  </a:t>
            </a:r>
            <a:r>
              <a:rPr lang="ru-RU" sz="1600" dirty="0">
                <a:cs typeface="Times New Roman" pitchFamily="18" charset="0"/>
              </a:rPr>
              <a:t>администрации </a:t>
            </a:r>
            <a:endParaRPr lang="ru-RU" sz="1600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Парабельского района.</a:t>
            </a:r>
            <a:endParaRPr lang="en-US" sz="1600" dirty="0" smtClean="0">
              <a:cs typeface="Times New Roman" pitchFamily="18" charset="0"/>
            </a:endParaRPr>
          </a:p>
          <a:p>
            <a:endParaRPr lang="en-US" sz="1600" dirty="0" smtClean="0">
              <a:cs typeface="Times New Roman" pitchFamily="18" charset="0"/>
            </a:endParaRPr>
          </a:p>
          <a:p>
            <a:r>
              <a:rPr lang="ru-RU" sz="1600" dirty="0" smtClean="0"/>
              <a:t>При создании проекта использованы фотоматериалы из личных архивов жителей Парабельского района, размещенных в свободном доступе в социальной сети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odnoklassniki.ru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mage?id=862076435765&amp;t=3&amp;plc=WEB&amp;tkn=*EoVZzoejeHG5XRdsCrEsy8AR0JE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872880" y="2348880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68824" y="2304256"/>
            <a:ext cx="4536504" cy="41490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Уважаемые жители Парабельского района!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61156" y="1124744"/>
            <a:ext cx="84963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 </a:t>
            </a:r>
            <a:r>
              <a:rPr lang="en-US" dirty="0">
                <a:latin typeface="Calibri" pitchFamily="34" charset="0"/>
              </a:rPr>
              <a:t>	</a:t>
            </a:r>
            <a:endParaRPr lang="ru-RU" dirty="0">
              <a:latin typeface="Calibri" pitchFamily="34" charset="0"/>
            </a:endParaRPr>
          </a:p>
          <a:p>
            <a:pPr algn="just"/>
            <a:r>
              <a:rPr lang="ru-RU" sz="2000" dirty="0" smtClean="0">
                <a:latin typeface="Calibri" pitchFamily="34" charset="0"/>
              </a:rPr>
              <a:t>С </a:t>
            </a:r>
            <a:r>
              <a:rPr lang="ru-RU" sz="2000" dirty="0">
                <a:latin typeface="Calibri" pitchFamily="34" charset="0"/>
              </a:rPr>
              <a:t>решением Думы Парабельского района «Об утверждении отчета об исполнении бюджета района за </a:t>
            </a:r>
            <a:r>
              <a:rPr lang="ru-RU" sz="2000" dirty="0" smtClean="0">
                <a:latin typeface="Calibri" pitchFamily="34" charset="0"/>
              </a:rPr>
              <a:t>201</a:t>
            </a:r>
            <a:r>
              <a:rPr lang="en-US" sz="2000" dirty="0" smtClean="0">
                <a:latin typeface="Calibri" pitchFamily="34" charset="0"/>
              </a:rPr>
              <a:t>9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год можно ознакомится на официальном сайте Парабельского района </a:t>
            </a:r>
            <a:r>
              <a:rPr lang="en-US" sz="2000" dirty="0">
                <a:latin typeface="Calibri" pitchFamily="34" charset="0"/>
                <a:hlinkClick r:id="rId5"/>
              </a:rPr>
              <a:t>http://parabel</a:t>
            </a:r>
            <a:r>
              <a:rPr lang="ru-RU" sz="2000" dirty="0">
                <a:latin typeface="Calibri" pitchFamily="34" charset="0"/>
                <a:hlinkClick r:id="rId5"/>
              </a:rPr>
              <a:t>.</a:t>
            </a:r>
            <a:r>
              <a:rPr lang="en-US" sz="2000" dirty="0" err="1">
                <a:latin typeface="Calibri" pitchFamily="34" charset="0"/>
                <a:hlinkClick r:id="rId5"/>
              </a:rPr>
              <a:t>tomsk</a:t>
            </a:r>
            <a:r>
              <a:rPr lang="ru-RU" sz="2000" dirty="0">
                <a:latin typeface="Calibri" pitchFamily="34" charset="0"/>
                <a:hlinkClick r:id="rId5"/>
              </a:rPr>
              <a:t>.</a:t>
            </a:r>
            <a:r>
              <a:rPr lang="ru-RU" sz="2000" dirty="0" err="1">
                <a:latin typeface="Calibri" pitchFamily="34" charset="0"/>
                <a:hlinkClick r:id="rId5"/>
              </a:rPr>
              <a:t>ru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в </a:t>
            </a:r>
            <a:r>
              <a:rPr lang="ru-RU" sz="2000" dirty="0">
                <a:latin typeface="Calibri" pitchFamily="34" charset="0"/>
              </a:rPr>
              <a:t>разделе Экономика и финансы </a:t>
            </a:r>
            <a:r>
              <a:rPr lang="en-US" sz="2000" dirty="0">
                <a:latin typeface="Calibri" pitchFamily="34" charset="0"/>
              </a:rPr>
              <a:t>– </a:t>
            </a:r>
            <a:r>
              <a:rPr lang="ru-RU" sz="2000" dirty="0">
                <a:latin typeface="Calibri" pitchFamily="34" charset="0"/>
              </a:rPr>
              <a:t>Исполнение бюджета.</a:t>
            </a:r>
          </a:p>
          <a:p>
            <a:r>
              <a:rPr lang="ru-RU" b="1" dirty="0">
                <a:latin typeface="Calibri" pitchFamily="34" charset="0"/>
              </a:rPr>
              <a:t> </a:t>
            </a:r>
            <a:endParaRPr lang="ru-RU" b="1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«Бюджет для граждан»   подготовлен Финансовым отделом 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администрации Парабельского </a:t>
            </a:r>
            <a:r>
              <a:rPr lang="ru-RU" sz="1400" b="1" dirty="0" smtClean="0">
                <a:latin typeface="Calibri" pitchFamily="34" charset="0"/>
              </a:rPr>
              <a:t>района 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 </a:t>
            </a:r>
            <a:endParaRPr lang="ru-RU" sz="1400" b="1" dirty="0" smtClean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График работы  Финансового отдела: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с понедельника по четверг - с 9-00 до 17-15</a:t>
            </a:r>
            <a:r>
              <a:rPr lang="ru-RU" sz="1400" dirty="0" smtClean="0">
                <a:latin typeface="Calibri" pitchFamily="34" charset="0"/>
              </a:rPr>
              <a:t>;</a:t>
            </a:r>
          </a:p>
          <a:p>
            <a:r>
              <a:rPr lang="ru-RU" sz="1400" dirty="0" smtClean="0">
                <a:latin typeface="Calibri" pitchFamily="34" charset="0"/>
              </a:rPr>
              <a:t>пятница </a:t>
            </a:r>
            <a:r>
              <a:rPr lang="ru-RU" sz="1400" dirty="0">
                <a:latin typeface="Calibri" pitchFamily="34" charset="0"/>
              </a:rPr>
              <a:t>- с 9-00 до 17-00;</a:t>
            </a:r>
          </a:p>
          <a:p>
            <a:r>
              <a:rPr lang="ru-RU" sz="1400" dirty="0">
                <a:latin typeface="Calibri" pitchFamily="34" charset="0"/>
              </a:rPr>
              <a:t>суббота, воскресенье - выходные дни.</a:t>
            </a:r>
          </a:p>
          <a:p>
            <a:r>
              <a:rPr lang="ru-RU" sz="1400" dirty="0">
                <a:latin typeface="Calibri" pitchFamily="34" charset="0"/>
              </a:rPr>
              <a:t>Обеденный перерыв - с 13-00 до 14-00.</a:t>
            </a:r>
            <a:endParaRPr lang="en-US" sz="1400" dirty="0">
              <a:latin typeface="Calibri" pitchFamily="34" charset="0"/>
            </a:endParaRPr>
          </a:p>
          <a:p>
            <a:endParaRPr lang="ru-RU" sz="1400" b="1" dirty="0">
              <a:latin typeface="Calibri" pitchFamily="34" charset="0"/>
            </a:endParaRPr>
          </a:p>
          <a:p>
            <a:endParaRPr lang="ru-RU" sz="1400" b="1" dirty="0" smtClean="0">
              <a:latin typeface="Calibri" pitchFamily="34" charset="0"/>
            </a:endParaRPr>
          </a:p>
          <a:p>
            <a:endParaRPr lang="ru-RU" sz="1100" b="1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Контактная информация:</a:t>
            </a:r>
            <a:endParaRPr lang="en-US" sz="1400" b="1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тел. 8(38252)2-18-50 </a:t>
            </a:r>
            <a:r>
              <a:rPr lang="ru-RU" sz="1400" b="1" dirty="0">
                <a:latin typeface="Calibri" pitchFamily="34" charset="0"/>
              </a:rPr>
              <a:t>Шибаева Татьяна Михайловна </a:t>
            </a:r>
            <a:r>
              <a:rPr lang="ru-RU" sz="1400" dirty="0">
                <a:latin typeface="Calibri" pitchFamily="34" charset="0"/>
              </a:rPr>
              <a:t>Руководитель</a:t>
            </a:r>
          </a:p>
          <a:p>
            <a:r>
              <a:rPr lang="ru-RU" sz="1400" dirty="0">
                <a:latin typeface="Calibri" pitchFamily="34" charset="0"/>
              </a:rPr>
              <a:t>тел. 8(38252)2-15-59 </a:t>
            </a:r>
            <a:r>
              <a:rPr lang="ru-RU" sz="1400" b="1" dirty="0" smtClean="0">
                <a:latin typeface="Calibri" pitchFamily="34" charset="0"/>
              </a:rPr>
              <a:t>Бут Анастасия Анатольевна </a:t>
            </a:r>
            <a:r>
              <a:rPr lang="ru-RU" sz="1400" dirty="0" smtClean="0">
                <a:latin typeface="Calibri" pitchFamily="34" charset="0"/>
              </a:rPr>
              <a:t>Заместитель </a:t>
            </a:r>
            <a:r>
              <a:rPr lang="ru-RU" sz="1400" dirty="0">
                <a:latin typeface="Calibri" pitchFamily="34" charset="0"/>
              </a:rPr>
              <a:t>руководителя 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бюджетной отчетности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 descr="Картинки по запросу барс груп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872" y="1781456"/>
            <a:ext cx="1944216" cy="855456"/>
          </a:xfrm>
          <a:prstGeom prst="rect">
            <a:avLst/>
          </a:prstGeom>
          <a:noFill/>
        </p:spPr>
      </p:pic>
      <p:pic>
        <p:nvPicPr>
          <p:cNvPr id="8806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208584" y="2708920"/>
            <a:ext cx="1368152" cy="1368152"/>
          </a:xfrm>
          <a:prstGeom prst="rect">
            <a:avLst/>
          </a:prstGeom>
          <a:noFill/>
        </p:spPr>
      </p:pic>
      <p:pic>
        <p:nvPicPr>
          <p:cNvPr id="17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32920" y="2708920"/>
            <a:ext cx="1368152" cy="1368152"/>
          </a:xfrm>
          <a:prstGeom prst="rect">
            <a:avLst/>
          </a:prstGeom>
          <a:noFill/>
        </p:spPr>
      </p:pic>
      <p:pic>
        <p:nvPicPr>
          <p:cNvPr id="1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257256" y="2636912"/>
            <a:ext cx="1368152" cy="136815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40070" y="908720"/>
            <a:ext cx="7825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Главные распорядители средств бюджета формируют бюджетную отчетность</a:t>
            </a:r>
          </a:p>
          <a:p>
            <a:pPr algn="ctr"/>
            <a:r>
              <a:rPr lang="ru-RU" dirty="0" smtClean="0"/>
              <a:t>и передают Финансовому органу Парабельского района посредствам </a:t>
            </a:r>
          </a:p>
          <a:p>
            <a:pPr algn="ctr"/>
            <a:r>
              <a:rPr lang="ru-RU" dirty="0" smtClean="0"/>
              <a:t>программного комплекса «Барс – Бюджетная отчетность»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2540327">
            <a:off x="2244402" y="4077056"/>
            <a:ext cx="792088" cy="389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7956880">
            <a:off x="6840454" y="4089693"/>
            <a:ext cx="792088" cy="389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693011" y="4148147"/>
            <a:ext cx="476948" cy="389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6605" y="2924944"/>
            <a:ext cx="28525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Отдел образования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администрации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Парабельского района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92804" y="2852936"/>
            <a:ext cx="28525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Отдел культуры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администрации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Парабельского района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69656" y="3102059"/>
            <a:ext cx="2852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Администрация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Парабельского района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8070" name="Picture 6" descr="Картинки по запросу здание 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016896" y="5215708"/>
            <a:ext cx="1846040" cy="130963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512840" y="5278478"/>
            <a:ext cx="28525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Финансовый отдел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администрации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Парабельского района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8704" y="4653136"/>
            <a:ext cx="5293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Финансовый отдел администрации Парабельского района</a:t>
            </a:r>
          </a:p>
          <a:p>
            <a:pPr algn="ctr"/>
            <a:r>
              <a:rPr lang="ru-RU" sz="1600" dirty="0" smtClean="0"/>
              <a:t>формирует сводную бюджетную отчетность</a:t>
            </a:r>
            <a:endParaRPr lang="ru-RU" sz="160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бюджетной отчетности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21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872880" y="3212976"/>
            <a:ext cx="21441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64" name="Picture 4" descr="ÐÐ°ÑÑÐ¸Ð½ÐºÐ¸ Ð¿Ð¾ Ð·Ð°Ð¿ÑÐ¾ÑÑ Ð¼Ð¸Ð½ÑÐ¸Ð½ ÑÑ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6681192" y="2420888"/>
            <a:ext cx="2504728" cy="140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C:\Users\Haritonov.FOTDEL\Desktop\Райфо без столба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704528" y="4581128"/>
            <a:ext cx="289341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0472" y="3429000"/>
            <a:ext cx="3826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Финансовый орган</a:t>
            </a:r>
          </a:p>
          <a:p>
            <a:pPr algn="ctr"/>
            <a:r>
              <a:rPr lang="ru-RU" sz="1600" b="1" dirty="0" smtClean="0"/>
              <a:t>Муниципального образования</a:t>
            </a:r>
          </a:p>
          <a:p>
            <a:pPr algn="ctr"/>
            <a:r>
              <a:rPr lang="ru-RU" sz="1600" b="1" dirty="0" smtClean="0"/>
              <a:t>(МКУ ОУФ – ФО администрации</a:t>
            </a:r>
          </a:p>
          <a:p>
            <a:pPr algn="ctr"/>
            <a:r>
              <a:rPr lang="ru-RU" sz="1600" b="1" dirty="0" smtClean="0"/>
              <a:t>Парабельского района Томской области)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6856" y="2348880"/>
            <a:ext cx="2721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Финансовый орган субъекта</a:t>
            </a:r>
          </a:p>
          <a:p>
            <a:pPr algn="ctr"/>
            <a:r>
              <a:rPr lang="ru-RU" sz="1600" b="1" dirty="0" smtClean="0"/>
              <a:t>(Департамент Финансов</a:t>
            </a:r>
          </a:p>
          <a:p>
            <a:pPr algn="ctr"/>
            <a:r>
              <a:rPr lang="ru-RU" sz="1600" b="1" dirty="0" smtClean="0"/>
              <a:t>Томской области)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53200" y="1700808"/>
            <a:ext cx="2382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Министерство финансов</a:t>
            </a:r>
          </a:p>
          <a:p>
            <a:pPr algn="ctr"/>
            <a:r>
              <a:rPr lang="ru-RU" sz="1600" b="1" dirty="0" smtClean="0"/>
              <a:t>российской Федерации</a:t>
            </a:r>
            <a:endParaRPr lang="ru-RU" sz="1600" b="1" dirty="0"/>
          </a:p>
        </p:txBody>
      </p:sp>
      <p:sp>
        <p:nvSpPr>
          <p:cNvPr id="13" name="Стрелка вправо 12"/>
          <p:cNvSpPr/>
          <p:nvPr/>
        </p:nvSpPr>
        <p:spPr>
          <a:xfrm rot="19723708">
            <a:off x="4268351" y="5221183"/>
            <a:ext cx="3829868" cy="37609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9829" y="908720"/>
            <a:ext cx="908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Бюджетная отчетность передается по иерархии из органов местного самоуправления</a:t>
            </a:r>
          </a:p>
          <a:p>
            <a:pPr algn="ctr"/>
            <a:r>
              <a:rPr lang="ru-RU" sz="1600" dirty="0" smtClean="0"/>
              <a:t>в финансовые органы субъектов, и далее поступает в Министерство финансов Российской Федерации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Нормативно-правовая база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2472" y="4000504"/>
            <a:ext cx="821537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Приказы Департамента Финансов Томской области</a:t>
            </a:r>
          </a:p>
          <a:p>
            <a:pPr algn="ctr"/>
            <a:r>
              <a:rPr lang="ru-RU" sz="1600" dirty="0" smtClean="0"/>
              <a:t>от 29.11.2013 №40, 41.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8158" y="4857760"/>
            <a:ext cx="8640960" cy="15870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/>
              <a:t>Бюджетный кодекс Российской Федерации;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/>
              <a:t> Федеральный закон от 06.12.2011 N 402-ФЗ «О бухгалтерском учете»;</a:t>
            </a:r>
          </a:p>
          <a:p>
            <a:pPr marL="266700" indent="-266700" algn="ctr">
              <a:buFont typeface="Wingdings" pitchFamily="2" charset="2"/>
              <a:buChar char="Ø"/>
            </a:pPr>
            <a:r>
              <a:rPr lang="ru-RU" sz="1600" dirty="0" smtClean="0"/>
              <a:t>Приказ Минфина России от 28.12.2010 N 191н</a:t>
            </a:r>
          </a:p>
          <a:p>
            <a:pPr marL="266700" indent="-266700" algn="ctr"/>
            <a:r>
              <a:rPr lang="ru-RU" sz="1600" dirty="0" smtClean="0"/>
              <a:t>«Об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1034" y="785794"/>
            <a:ext cx="8286808" cy="3143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>
              <a:buFont typeface="Wingdings" pitchFamily="2" charset="2"/>
              <a:buChar char="Ø"/>
            </a:pPr>
            <a:r>
              <a:rPr lang="ru-RU" sz="1600" dirty="0" smtClean="0"/>
              <a:t>Положение «О бюджетном процессе в муниципальном образовании «Парабельский район» (утвержден решением Думы Парабельского района от 26.05.2011г. №11);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1600" dirty="0" smtClean="0"/>
              <a:t>Приказ по МКУ ОУФ – ФО администрации Парабельского района                                                 Томской области от 10.12.2012 №43 «О составлении и представлении в МКУ ОУФ-ФО администрации Парабельского района Томской области  бухгалтерской отчетности органами исполнительной власти, осуществляющими в отношении муниципальных бюджетных и автономных учреждений функции и полномочия учредителя»;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1600" dirty="0" smtClean="0"/>
              <a:t> Приказ по МКУ ОУФ – ФО администрации Парабельского района Томской области от 10.12.2012 №44 «О составлении и представлении бюджетной отчетности в МКУ ОУФ-ФО администрации Парабельского района Томской области».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Картинки по запросу заметки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20" y="1690836"/>
            <a:ext cx="4762500" cy="3970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6463" y="179929"/>
            <a:ext cx="9673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Уточнение бюджета Парабельского района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8975" y="836712"/>
            <a:ext cx="8128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Изменения в Решение Думы Парабельского района от 20.12.2018 №44 </a:t>
            </a:r>
          </a:p>
          <a:p>
            <a:pPr algn="ctr"/>
            <a:r>
              <a:rPr lang="ru-RU" sz="1600" dirty="0" smtClean="0"/>
              <a:t>«О бюджете муниципального образования Парабельский район </a:t>
            </a:r>
          </a:p>
          <a:p>
            <a:pPr algn="ctr"/>
            <a:r>
              <a:rPr lang="ru-RU" sz="1600" dirty="0" smtClean="0"/>
              <a:t>на 2019 год и плановый период 2020 и 2021 годов»</a:t>
            </a:r>
            <a:r>
              <a:rPr lang="en-US" sz="1600" dirty="0" smtClean="0"/>
              <a:t> </a:t>
            </a:r>
            <a:r>
              <a:rPr lang="ru-RU" sz="1600" dirty="0" smtClean="0"/>
              <a:t>вносились следующими документами: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20751" y="2492896"/>
            <a:ext cx="41296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Решение Думы Парабельского района</a:t>
            </a:r>
            <a:endParaRPr lang="en-US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от </a:t>
            </a:r>
            <a:r>
              <a:rPr lang="en-US" sz="1600" b="1" i="1" dirty="0" smtClean="0">
                <a:latin typeface="Comic Sans MS" pitchFamily="66" charset="0"/>
                <a:cs typeface="Times New Roman" pitchFamily="18" charset="0"/>
              </a:rPr>
              <a:t>21.03.2019 №02</a:t>
            </a:r>
            <a:endParaRPr lang="ru-RU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Решение Думы Парабельского района</a:t>
            </a:r>
            <a:endParaRPr lang="en-US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от 25.07.2019 №</a:t>
            </a:r>
            <a:r>
              <a:rPr lang="en-US" sz="1600" b="1" i="1" dirty="0" smtClean="0">
                <a:latin typeface="Comic Sans MS" pitchFamily="66" charset="0"/>
                <a:cs typeface="Times New Roman" pitchFamily="18" charset="0"/>
              </a:rPr>
              <a:t>19</a:t>
            </a:r>
            <a:endParaRPr lang="ru-RU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Решение Думы Парабельского района</a:t>
            </a:r>
            <a:endParaRPr lang="en-US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от 21.08.2019 №23</a:t>
            </a:r>
            <a:endParaRPr lang="en-US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Решение Думы Парабельского района</a:t>
            </a:r>
            <a:endParaRPr lang="en-US" sz="1600" b="1" i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от 19</a:t>
            </a:r>
            <a:r>
              <a:rPr lang="en-US" sz="1600" b="1" i="1" dirty="0" smtClean="0">
                <a:latin typeface="Comic Sans MS" pitchFamily="66" charset="0"/>
                <a:cs typeface="Times New Roman" pitchFamily="18" charset="0"/>
              </a:rPr>
              <a:t>.12.201</a:t>
            </a:r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9</a:t>
            </a:r>
            <a:r>
              <a:rPr lang="en-US" sz="1600" b="1" i="1" dirty="0" smtClean="0">
                <a:latin typeface="Comic Sans MS" pitchFamily="66" charset="0"/>
                <a:cs typeface="Times New Roman" pitchFamily="18" charset="0"/>
              </a:rPr>
              <a:t> №4</a:t>
            </a:r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0</a:t>
            </a:r>
          </a:p>
          <a:p>
            <a:pPr algn="ctr"/>
            <a:endParaRPr lang="ru-RU" sz="1600" b="1" i="1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3" y="179929"/>
            <a:ext cx="96730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Парабельского района за 2019 год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54689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27376" y="1731243"/>
          <a:ext cx="8651249" cy="45511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099"/>
                <a:gridCol w="1554825"/>
                <a:gridCol w="1554825"/>
                <a:gridCol w="1761500"/>
              </a:tblGrid>
              <a:tr h="8504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показателей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</a:t>
                      </a:r>
                    </a:p>
                    <a:p>
                      <a:pPr algn="ctr"/>
                      <a:r>
                        <a:rPr lang="ru-RU" sz="1800" dirty="0" smtClean="0"/>
                        <a:t>(тыс. руб.)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</a:t>
                      </a:r>
                    </a:p>
                    <a:p>
                      <a:pPr algn="ctr"/>
                      <a:r>
                        <a:rPr lang="ru-RU" sz="1800" dirty="0" smtClean="0"/>
                        <a:t>(тыс.руб.)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</a:t>
                      </a:r>
                    </a:p>
                    <a:p>
                      <a:pPr algn="ctr"/>
                      <a:r>
                        <a:rPr lang="ru-RU" sz="1800" dirty="0" smtClean="0"/>
                        <a:t>исполнения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73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Доходы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842 714,9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843 602,6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100,1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6977">
                <a:tc gridSpan="4">
                  <a:txBody>
                    <a:bodyPr/>
                    <a:lstStyle/>
                    <a:p>
                      <a:pPr algn="l"/>
                      <a:r>
                        <a:rPr lang="ru-RU" sz="1800" i="1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В том числе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8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201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Налоговые доходы</a:t>
                      </a:r>
                      <a:endParaRPr lang="ru-RU" sz="20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167 951,3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172 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638,1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102,8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201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Неналоговые доходы</a:t>
                      </a:r>
                      <a:endParaRPr lang="ru-RU" sz="20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35 316,7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35 432,9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100,3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733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безвозмездные поступления</a:t>
                      </a:r>
                      <a:endParaRPr lang="ru-RU" sz="20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639 446,9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603 120,7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94,3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73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Расходы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846 223,2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833 984,6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98,6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73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Дефицит</a:t>
                      </a:r>
                      <a:r>
                        <a:rPr lang="ru-RU" sz="2000" b="1" baseline="0" dirty="0" smtClean="0"/>
                        <a:t> (</a:t>
                      </a:r>
                      <a:r>
                        <a:rPr lang="ru-RU" sz="2000" b="1" baseline="0" dirty="0" err="1" smtClean="0"/>
                        <a:t>профицит</a:t>
                      </a:r>
                      <a:r>
                        <a:rPr lang="ru-RU" sz="2000" b="1" baseline="0" dirty="0" smtClean="0"/>
                        <a:t>)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r>
                        <a:rPr lang="ru-RU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508,3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9 618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9179672</TotalTime>
  <Words>2824</Words>
  <Application>Microsoft Office PowerPoint</Application>
  <PresentationFormat>Лист A4 (210x297 мм)</PresentationFormat>
  <Paragraphs>628</Paragraphs>
  <Slides>41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Haritonov</dc:creator>
  <cp:lastModifiedBy>But</cp:lastModifiedBy>
  <cp:revision>1049</cp:revision>
  <dcterms:created xsi:type="dcterms:W3CDTF">2016-04-12T05:33:17Z</dcterms:created>
  <dcterms:modified xsi:type="dcterms:W3CDTF">2020-07-07T04:22:50Z</dcterms:modified>
</cp:coreProperties>
</file>