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7.xml" ContentType="application/vnd.openxmlformats-officedocument.drawingml.chart+xml"/>
  <Override PartName="/ppt/drawings/drawing9.xml" ContentType="application/vnd.openxmlformats-officedocument.drawingml.chartshapes+xml"/>
  <Override PartName="/ppt/charts/chart20.xml" ContentType="application/vnd.openxmlformats-officedocument.drawingml.char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rawings/drawing7.xml" ContentType="application/vnd.openxmlformats-officedocument.drawingml.chartshapes+xml"/>
  <Override PartName="/ppt/drawings/drawing11.xml" ContentType="application/vnd.openxmlformats-officedocument.drawingml.chartshap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drawings/drawing12.xml" ContentType="application/vnd.openxmlformats-officedocument.drawingml.chartshape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ppt/drawings/drawing10.xml" ContentType="application/vnd.openxmlformats-officedocument.drawingml.chartshape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3"/>
  </p:notesMasterIdLst>
  <p:handoutMasterIdLst>
    <p:handoutMasterId r:id="rId44"/>
  </p:handoutMasterIdLst>
  <p:sldIdLst>
    <p:sldId id="261" r:id="rId2"/>
    <p:sldId id="304" r:id="rId3"/>
    <p:sldId id="256" r:id="rId4"/>
    <p:sldId id="257" r:id="rId5"/>
    <p:sldId id="259" r:id="rId6"/>
    <p:sldId id="264" r:id="rId7"/>
    <p:sldId id="285" r:id="rId8"/>
    <p:sldId id="284" r:id="rId9"/>
    <p:sldId id="272" r:id="rId10"/>
    <p:sldId id="268" r:id="rId11"/>
    <p:sldId id="286" r:id="rId12"/>
    <p:sldId id="263" r:id="rId13"/>
    <p:sldId id="265" r:id="rId14"/>
    <p:sldId id="269" r:id="rId15"/>
    <p:sldId id="270" r:id="rId16"/>
    <p:sldId id="291" r:id="rId17"/>
    <p:sldId id="266" r:id="rId18"/>
    <p:sldId id="287" r:id="rId19"/>
    <p:sldId id="288" r:id="rId20"/>
    <p:sldId id="290" r:id="rId21"/>
    <p:sldId id="258" r:id="rId22"/>
    <p:sldId id="274" r:id="rId23"/>
    <p:sldId id="295" r:id="rId24"/>
    <p:sldId id="275" r:id="rId25"/>
    <p:sldId id="296" r:id="rId26"/>
    <p:sldId id="276" r:id="rId27"/>
    <p:sldId id="297" r:id="rId28"/>
    <p:sldId id="305" r:id="rId29"/>
    <p:sldId id="277" r:id="rId30"/>
    <p:sldId id="298" r:id="rId31"/>
    <p:sldId id="278" r:id="rId32"/>
    <p:sldId id="299" r:id="rId33"/>
    <p:sldId id="279" r:id="rId34"/>
    <p:sldId id="280" r:id="rId35"/>
    <p:sldId id="301" r:id="rId36"/>
    <p:sldId id="281" r:id="rId37"/>
    <p:sldId id="282" r:id="rId38"/>
    <p:sldId id="303" r:id="rId39"/>
    <p:sldId id="306" r:id="rId40"/>
    <p:sldId id="294" r:id="rId41"/>
    <p:sldId id="271" r:id="rId42"/>
  </p:sldIdLst>
  <p:sldSz cx="9906000" cy="6858000" type="A4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4" y="-82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____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2.8339906677036019E-2"/>
          <c:y val="9.0350584827806668E-2"/>
          <c:w val="0.94684761053947453"/>
          <c:h val="0.6084252984236349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smtClean="0"/>
                      <a:t>1</a:t>
                    </a:r>
                    <a:r>
                      <a:rPr lang="en-US" smtClean="0"/>
                      <a:t>2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411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12411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dLbls>
            <c:dLbl>
              <c:idx val="0"/>
              <c:layout>
                <c:manualLayout>
                  <c:x val="-2.4160177027514216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1</a:t>
                    </a:r>
                    <a:r>
                      <a:rPr lang="en-US" dirty="0" smtClean="0"/>
                      <a:t>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374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12374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smtClean="0"/>
                      <a:t>1</a:t>
                    </a:r>
                    <a:r>
                      <a:rPr lang="en-US" smtClean="0"/>
                      <a:t>2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368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12368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2019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smtClean="0"/>
                      <a:t>1</a:t>
                    </a:r>
                    <a:r>
                      <a:rPr lang="en-US" smtClean="0"/>
                      <a:t>2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271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12271</c:v>
                </c:pt>
              </c:numCache>
            </c:numRef>
          </c:val>
        </c:ser>
        <c:dLbls>
          <c:showVal val="1"/>
        </c:dLbls>
        <c:gapWidth val="75"/>
        <c:axId val="185084160"/>
        <c:axId val="185118720"/>
      </c:barChart>
      <c:catAx>
        <c:axId val="185084160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85118720"/>
        <c:crosses val="autoZero"/>
        <c:auto val="1"/>
        <c:lblAlgn val="ctr"/>
        <c:lblOffset val="100"/>
      </c:catAx>
      <c:valAx>
        <c:axId val="18511872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850841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0655436432988933E-2"/>
          <c:y val="0.72180405880828324"/>
          <c:w val="0.8995824538014292"/>
          <c:h val="8.0167262117075352E-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Федеральный бюджет</c:v>
                </c:pt>
              </c:strCache>
            </c:strRef>
          </c:tx>
          <c:dLbls>
            <c:dLbl>
              <c:idx val="0"/>
              <c:layout>
                <c:manualLayout>
                  <c:x val="5.8789764100285174E-3"/>
                  <c:y val="-2.6839485085770096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12 103,4</a:t>
                    </a:r>
                    <a:endParaRPr lang="en-US" sz="1600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0"/>
                  <c:y val="-2.6839485085770311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0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1.4697441025071278E-3"/>
                  <c:y val="-2.683971990191265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0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12103.4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Областной бюджет</c:v>
                </c:pt>
              </c:strCache>
            </c:strRef>
          </c:tx>
          <c:dLbls>
            <c:dLbl>
              <c:idx val="0"/>
              <c:layout>
                <c:manualLayout>
                  <c:x val="1.0288208717549902E-2"/>
                  <c:y val="-2.683948508577012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3 </a:t>
                    </a:r>
                    <a:r>
                      <a:rPr lang="ru-RU" sz="1600" dirty="0" smtClean="0"/>
                      <a:t>988</a:t>
                    </a:r>
                    <a:endParaRPr lang="en-US" sz="1600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4.4092323075213867E-3"/>
                  <c:y val="-3.8768145123890173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1 </a:t>
                    </a:r>
                    <a:r>
                      <a:rPr lang="ru-RU" sz="1600" dirty="0" smtClean="0"/>
                      <a:t>509</a:t>
                    </a:r>
                    <a:endParaRPr lang="en-US" sz="1600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5.8789764100285156E-3"/>
                  <c:y val="-3.8768145123890173E-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b="1" i="0" kern="1200" baseline="0" dirty="0" smtClean="0">
                        <a:solidFill>
                          <a:srgbClr val="000000"/>
                        </a:solidFill>
                      </a:rPr>
                      <a:t>1 </a:t>
                    </a:r>
                    <a:r>
                      <a:rPr lang="ru-RU" sz="1600" b="1" i="0" kern="1200" baseline="0" dirty="0" smtClean="0">
                        <a:solidFill>
                          <a:srgbClr val="000000"/>
                        </a:solidFill>
                      </a:rPr>
                      <a:t>509</a:t>
                    </a:r>
                    <a:endParaRPr lang="en-US" sz="1600" b="1" i="0" kern="1200" baseline="0" dirty="0" smtClean="0">
                      <a:solidFill>
                        <a:srgbClr val="000000"/>
                      </a:solidFill>
                    </a:endParaRPr>
                  </a:p>
                </c:rich>
              </c:tx>
              <c:spPr/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3664.4</c:v>
                </c:pt>
                <c:pt idx="1">
                  <c:v>1185.4000000000001</c:v>
                </c:pt>
                <c:pt idx="2">
                  <c:v>1185.4000000000001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Местный бюджет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2.683948508577014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55 862,7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0"/>
                  <c:y val="-2.982165009530013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43 </a:t>
                    </a:r>
                    <a:r>
                      <a:rPr lang="ru-RU" dirty="0" smtClean="0"/>
                      <a:t>145,5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9394882050142578E-3"/>
                  <c:y val="-2.982165009530013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43</a:t>
                    </a:r>
                    <a:r>
                      <a:rPr lang="ru-RU" dirty="0" smtClean="0"/>
                      <a:t> </a:t>
                    </a:r>
                    <a:r>
                      <a:rPr lang="ru-RU" dirty="0" smtClean="0"/>
                      <a:t>145,5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56186.3</c:v>
                </c:pt>
                <c:pt idx="1">
                  <c:v>43469.1</c:v>
                </c:pt>
                <c:pt idx="2">
                  <c:v>43469.1</c:v>
                </c:pt>
              </c:numCache>
            </c:numRef>
          </c:val>
        </c:ser>
        <c:dLbls>
          <c:showVal val="1"/>
        </c:dLbls>
        <c:shape val="cylinder"/>
        <c:axId val="209116160"/>
        <c:axId val="209404672"/>
        <c:axId val="0"/>
      </c:bar3DChart>
      <c:catAx>
        <c:axId val="20911616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09404672"/>
        <c:crosses val="autoZero"/>
        <c:auto val="1"/>
        <c:lblAlgn val="ctr"/>
        <c:lblOffset val="100"/>
      </c:catAx>
      <c:valAx>
        <c:axId val="20940467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20911616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8.3630406806651264E-2"/>
          <c:y val="1.7892990057180081E-2"/>
          <c:w val="0.90000000000000013"/>
          <c:h val="8.1752179269914349E-2"/>
        </c:manualLayout>
      </c:layout>
      <c:txPr>
        <a:bodyPr/>
        <a:lstStyle/>
        <a:p>
          <a:pPr>
            <a:defRPr sz="18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4985649742621192E-2"/>
          <c:y val="0.30102155880816484"/>
          <c:w val="0.65052054401362813"/>
          <c:h val="0.6989784411918356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46"/>
          <c:dPt>
            <c:idx val="0"/>
            <c:explosion val="2"/>
          </c:dPt>
          <c:dPt>
            <c:idx val="1"/>
            <c:explosion val="10"/>
          </c:dPt>
          <c:dPt>
            <c:idx val="2"/>
            <c:explosion val="12"/>
          </c:dPt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 formatCode="#,##0.00">
                  <c:v>5010</c:v>
                </c:pt>
                <c:pt idx="1">
                  <c:v>5586.9</c:v>
                </c:pt>
                <c:pt idx="2" formatCode="General">
                  <c:v>3290.4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65594216383367"/>
          <c:y val="0.18773178194863696"/>
          <c:w val="0.1168262554160651"/>
          <c:h val="0.79047970223197961"/>
        </c:manualLayout>
      </c:layout>
      <c:txPr>
        <a:bodyPr/>
        <a:lstStyle/>
        <a:p>
          <a:pPr>
            <a:defRPr sz="1800"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Федеральный бюджет</c:v>
                </c:pt>
              </c:strCache>
            </c:strRef>
          </c:tx>
          <c:dLbls>
            <c:dLbl>
              <c:idx val="0"/>
              <c:delete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800" baseline="0" dirty="0" smtClean="0"/>
                      <a:t>2 227,6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delete val="1"/>
            </c:dLbl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2227.6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Областной бюджет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800" dirty="0" smtClean="0">
                        <a:solidFill>
                          <a:schemeClr val="bg1"/>
                        </a:solidFill>
                      </a:rPr>
                      <a:t>2</a:t>
                    </a:r>
                    <a:r>
                      <a:rPr lang="ru-RU" sz="1800" baseline="0" dirty="0" smtClean="0">
                        <a:solidFill>
                          <a:schemeClr val="bg1"/>
                        </a:solidFill>
                      </a:rPr>
                      <a:t> 766,1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800" dirty="0" smtClean="0"/>
                      <a:t>2 835,0</a:t>
                    </a:r>
                    <a:r>
                      <a:rPr lang="ru-RU" dirty="0" smtClean="0"/>
                      <a:t> 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1.4697441025071278E-3"/>
                  <c:y val="-5.7692303324326007E-3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/>
                      <a:t>2 766,1</a:t>
                    </a:r>
                    <a:r>
                      <a:rPr lang="ru-RU" dirty="0" smtClean="0"/>
                      <a:t> 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2766.1</c:v>
                </c:pt>
                <c:pt idx="1">
                  <c:v>2835</c:v>
                </c:pt>
                <c:pt idx="2">
                  <c:v>2766.1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Местный бюджет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243,9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2243.9</c:v>
                </c:pt>
                <c:pt idx="1">
                  <c:v>524.29999999999995</c:v>
                </c:pt>
                <c:pt idx="2">
                  <c:v>524.29999999999995</c:v>
                </c:pt>
              </c:numCache>
            </c:numRef>
          </c:val>
        </c:ser>
        <c:dLbls>
          <c:showVal val="1"/>
        </c:dLbls>
        <c:gapWidth val="95"/>
        <c:gapDepth val="95"/>
        <c:shape val="box"/>
        <c:axId val="209561088"/>
        <c:axId val="209562624"/>
        <c:axId val="0"/>
      </c:bar3DChart>
      <c:catAx>
        <c:axId val="20956108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09562624"/>
        <c:crosses val="autoZero"/>
        <c:auto val="1"/>
        <c:lblAlgn val="ctr"/>
        <c:lblOffset val="100"/>
      </c:catAx>
      <c:valAx>
        <c:axId val="20956262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20956108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8.2523816798133545E-2"/>
          <c:y val="8.3177991885373226E-2"/>
          <c:w val="0.90000000000000013"/>
          <c:h val="7.9077977053454193E-2"/>
        </c:manualLayout>
      </c:layout>
      <c:txPr>
        <a:bodyPr/>
        <a:lstStyle/>
        <a:p>
          <a:pPr>
            <a:defRPr sz="18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4985649742621192E-2"/>
          <c:y val="0.30102155880816484"/>
          <c:w val="0.65052054401362813"/>
          <c:h val="0.6989784411918356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46"/>
          <c:dPt>
            <c:idx val="0"/>
            <c:explosion val="2"/>
          </c:dPt>
          <c:dPt>
            <c:idx val="1"/>
            <c:explosion val="10"/>
          </c:dPt>
          <c:dPt>
            <c:idx val="2"/>
            <c:explosion val="12"/>
          </c:dPt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 formatCode="#,##0.00">
                  <c:v>2410</c:v>
                </c:pt>
                <c:pt idx="1">
                  <c:v>400</c:v>
                </c:pt>
                <c:pt idx="2">
                  <c:v>400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65594216383367"/>
          <c:y val="0.18773178194863696"/>
          <c:w val="0.1168262554160651"/>
          <c:h val="0.79047970223197961"/>
        </c:manualLayout>
      </c:layout>
      <c:txPr>
        <a:bodyPr/>
        <a:lstStyle/>
        <a:p>
          <a:pPr>
            <a:defRPr sz="1800"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Областной бюджет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400</a:t>
                    </a:r>
                    <a:r>
                      <a:rPr lang="ru-RU" dirty="0" smtClean="0"/>
                      <a:t> 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400</c:v>
                </c:pt>
                <c:pt idx="1">
                  <c:v>400</c:v>
                </c:pt>
                <c:pt idx="2">
                  <c:v>400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Районый бюджет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10</a:t>
                    </a:r>
                    <a:r>
                      <a:rPr lang="ru-RU" dirty="0" smtClean="0"/>
                      <a:t>0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2.6455393845128367E-2"/>
                  <c:y val="-3.7586898359198706E-2"/>
                </c:manualLayout>
              </c:layout>
              <c:showVal val="1"/>
            </c:dLbl>
            <c:dLbl>
              <c:idx val="2"/>
              <c:layout>
                <c:manualLayout>
                  <c:x val="2.3515905640114097E-2"/>
                  <c:y val="-3.7586898359198706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2100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Val val="1"/>
        </c:dLbls>
        <c:gapWidth val="95"/>
        <c:gapDepth val="95"/>
        <c:shape val="cylinder"/>
        <c:axId val="209673216"/>
        <c:axId val="209695488"/>
        <c:axId val="0"/>
      </c:bar3DChart>
      <c:catAx>
        <c:axId val="20967321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09695488"/>
        <c:crosses val="autoZero"/>
        <c:auto val="1"/>
        <c:lblAlgn val="ctr"/>
        <c:lblOffset val="100"/>
      </c:catAx>
      <c:valAx>
        <c:axId val="20969548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209673216"/>
        <c:crosses val="autoZero"/>
        <c:crossBetween val="between"/>
      </c:valAx>
    </c:plotArea>
    <c:legend>
      <c:legendPos val="t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4985649742621192E-2"/>
          <c:y val="0.30102155880816484"/>
          <c:w val="0.65052054401362813"/>
          <c:h val="0.6989784411918356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46"/>
          <c:dPt>
            <c:idx val="0"/>
            <c:explosion val="2"/>
          </c:dPt>
          <c:dPt>
            <c:idx val="1"/>
            <c:explosion val="10"/>
          </c:dPt>
          <c:dPt>
            <c:idx val="2"/>
            <c:explosion val="12"/>
          </c:dPt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 formatCode="#,##0.00">
                  <c:v>2550.9</c:v>
                </c:pt>
                <c:pt idx="1">
                  <c:v>1292.7</c:v>
                </c:pt>
                <c:pt idx="2">
                  <c:v>1291.5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65594216383367"/>
          <c:y val="0.18773178194863696"/>
          <c:w val="0.1168262554160651"/>
          <c:h val="0.79047970223197961"/>
        </c:manualLayout>
      </c:layout>
      <c:txPr>
        <a:bodyPr/>
        <a:lstStyle/>
        <a:p>
          <a:pPr>
            <a:defRPr sz="1800"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Федеральный бюджет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5,</a:t>
                    </a:r>
                    <a:r>
                      <a:rPr lang="ru-RU" dirty="0" smtClean="0"/>
                      <a:t>1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600" dirty="0" smtClean="0"/>
                      <a:t>0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600" dirty="0" smtClean="0"/>
                      <a:t>0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5.0999999999999996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Областной бюджет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295,8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292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291,5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1295.8</c:v>
                </c:pt>
                <c:pt idx="1">
                  <c:v>1292</c:v>
                </c:pt>
                <c:pt idx="2">
                  <c:v>1291.5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Местный бюджет 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250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1250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Val val="1"/>
        </c:dLbls>
        <c:overlap val="-25"/>
        <c:axId val="209962112"/>
        <c:axId val="209963648"/>
      </c:barChart>
      <c:catAx>
        <c:axId val="20996211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09963648"/>
        <c:crosses val="autoZero"/>
        <c:auto val="1"/>
        <c:lblAlgn val="ctr"/>
        <c:lblOffset val="100"/>
      </c:catAx>
      <c:valAx>
        <c:axId val="20996364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20996211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1.558414805762324E-2"/>
          <c:y val="1.7307690997297773E-2"/>
          <c:w val="0.90000000000000013"/>
          <c:h val="7.9077977053454193E-2"/>
        </c:manualLayout>
      </c:layout>
      <c:txPr>
        <a:bodyPr/>
        <a:lstStyle/>
        <a:p>
          <a:pPr>
            <a:defRPr sz="18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4985649742621192E-2"/>
          <c:y val="0.30102155880816484"/>
          <c:w val="0.65052054401362813"/>
          <c:h val="0.6989784411918356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46"/>
          <c:dPt>
            <c:idx val="0"/>
            <c:explosion val="2"/>
          </c:dPt>
          <c:dPt>
            <c:idx val="1"/>
            <c:explosion val="10"/>
          </c:dPt>
          <c:dPt>
            <c:idx val="2"/>
            <c:explosion val="12"/>
          </c:dPt>
          <c:cat>
            <c:strRef>
              <c:f>Лист1!$A$2:$A$3</c:f>
              <c:strCache>
                <c:ptCount val="2"/>
                <c:pt idx="0">
                  <c:v>Местный бюджет</c:v>
                </c:pt>
                <c:pt idx="1">
                  <c:v>Областной бюджет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#,##0.00">
                  <c:v>1190</c:v>
                </c:pt>
                <c:pt idx="1">
                  <c:v>810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1887998187025439"/>
          <c:y val="0.18773178194863696"/>
          <c:w val="0.33533687997302186"/>
          <c:h val="0.79047970223197961"/>
        </c:manualLayout>
      </c:layout>
      <c:txPr>
        <a:bodyPr/>
        <a:lstStyle/>
        <a:p>
          <a:pPr>
            <a:defRPr sz="1400"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4985649742621192E-2"/>
          <c:y val="0.30102155880816484"/>
          <c:w val="0.65052054401362813"/>
          <c:h val="0.6989784411918356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46"/>
          <c:dPt>
            <c:idx val="0"/>
            <c:explosion val="2"/>
          </c:dPt>
          <c:dPt>
            <c:idx val="1"/>
            <c:explosion val="10"/>
          </c:dPt>
          <c:dPt>
            <c:idx val="2"/>
            <c:explosion val="12"/>
          </c:dPt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 formatCode="#,##0.00">
                  <c:v>50410.2</c:v>
                </c:pt>
                <c:pt idx="1">
                  <c:v>37525</c:v>
                </c:pt>
                <c:pt idx="2">
                  <c:v>38504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6559421638336744"/>
          <c:y val="0.18773178194863696"/>
          <c:w val="0.11682625541606513"/>
          <c:h val="0.79047970223197961"/>
        </c:manualLayout>
      </c:layout>
      <c:txPr>
        <a:bodyPr/>
        <a:lstStyle/>
        <a:p>
          <a:pPr>
            <a:defRPr sz="1800"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Федеральный бюджет</c:v>
                </c:pt>
              </c:strCache>
            </c:strRef>
          </c:tx>
          <c:dLbls>
            <c:dLbl>
              <c:idx val="0"/>
              <c:layout>
                <c:manualLayout>
                  <c:x val="-7.3487205125356324E-3"/>
                  <c:y val="-4.4092323075213886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 </a:t>
                    </a:r>
                    <a:r>
                      <a:rPr lang="ru-RU" dirty="0" smtClean="0"/>
                      <a:t>233,2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1.6167185127578396E-2"/>
                  <c:y val="-4.4092323075214011E-2"/>
                </c:manualLayout>
              </c:layout>
              <c:showVal val="1"/>
            </c:dLbl>
            <c:dLbl>
              <c:idx val="2"/>
              <c:layout>
                <c:manualLayout>
                  <c:x val="1.1757952820057031E-2"/>
                  <c:y val="-2.8345064834066038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800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Областной бюджет</c:v>
                </c:pt>
              </c:strCache>
            </c:strRef>
          </c:tx>
          <c:dLbls>
            <c:dLbl>
              <c:idx val="0"/>
              <c:layout>
                <c:manualLayout>
                  <c:x val="1.1757837092174941E-2"/>
                  <c:y val="-2.2046409525925695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3</a:t>
                    </a:r>
                    <a:r>
                      <a:rPr lang="ru-RU" dirty="0" smtClean="0"/>
                      <a:t>8 452,1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1.3227696922564158E-2"/>
                  <c:y val="-3.1494516482295669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2</a:t>
                    </a:r>
                    <a:r>
                      <a:rPr lang="ru-RU" dirty="0" smtClean="0"/>
                      <a:t>8 800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8.8184646150429122E-3"/>
                  <c:y val="-2.8345064834066038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2</a:t>
                    </a:r>
                    <a:r>
                      <a:rPr lang="ru-RU" dirty="0" smtClean="0"/>
                      <a:t>8 800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38452.1</c:v>
                </c:pt>
                <c:pt idx="1">
                  <c:v>28800</c:v>
                </c:pt>
                <c:pt idx="2">
                  <c:v>28800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Местный бюджет</c:v>
                </c:pt>
              </c:strCache>
            </c:strRef>
          </c:tx>
          <c:dLbls>
            <c:dLbl>
              <c:idx val="0"/>
              <c:layout>
                <c:manualLayout>
                  <c:x val="3.8213346665185353E-2"/>
                  <c:y val="-1.5747258241147814E-2"/>
                </c:manualLayout>
              </c:layout>
              <c:tx>
                <c:rich>
                  <a:bodyPr/>
                  <a:lstStyle/>
                  <a:p>
                    <a:pPr>
                      <a:defRPr sz="1600" b="1"/>
                    </a:pPr>
                    <a:r>
                      <a:rPr lang="ru-RU" sz="1600" b="1" dirty="0" smtClean="0"/>
                      <a:t> </a:t>
                    </a:r>
                    <a:r>
                      <a:rPr lang="en-US" sz="1600" b="1" dirty="0" smtClean="0"/>
                      <a:t>11</a:t>
                    </a:r>
                    <a:r>
                      <a:rPr lang="ru-RU" sz="1600" b="1" dirty="0" smtClean="0"/>
                      <a:t> </a:t>
                    </a:r>
                    <a:r>
                      <a:rPr lang="en-US" sz="1600" b="1" dirty="0" smtClean="0"/>
                      <a:t>724,9</a:t>
                    </a:r>
                    <a:endParaRPr lang="en-US" sz="1600" b="1" dirty="0"/>
                  </a:p>
                </c:rich>
              </c:tx>
              <c:spPr/>
              <c:showVal val="1"/>
            </c:dLbl>
            <c:dLbl>
              <c:idx val="1"/>
              <c:layout>
                <c:manualLayout>
                  <c:x val="2.4985649742621192E-2"/>
                  <c:y val="-2.8345064834066052E-2"/>
                </c:manualLayout>
              </c:layout>
              <c:tx>
                <c:rich>
                  <a:bodyPr/>
                  <a:lstStyle/>
                  <a:p>
                    <a:pPr>
                      <a:defRPr sz="1600" b="1"/>
                    </a:pPr>
                    <a:r>
                      <a:rPr lang="en-US" sz="1600" b="1" dirty="0" smtClean="0"/>
                      <a:t>8</a:t>
                    </a:r>
                    <a:r>
                      <a:rPr lang="ru-RU" sz="1600" b="1" dirty="0" smtClean="0"/>
                      <a:t> </a:t>
                    </a:r>
                    <a:r>
                      <a:rPr lang="en-US" sz="1600" b="1" dirty="0" smtClean="0"/>
                      <a:t>725</a:t>
                    </a:r>
                    <a:endParaRPr lang="en-US" sz="1600" b="1" dirty="0"/>
                  </a:p>
                </c:rich>
              </c:tx>
              <c:spPr/>
              <c:showVal val="1"/>
            </c:dLbl>
            <c:dLbl>
              <c:idx val="2"/>
              <c:layout>
                <c:manualLayout>
                  <c:x val="2.0576417435099807E-2"/>
                  <c:y val="-2.8345064834066052E-2"/>
                </c:manualLayout>
              </c:layout>
              <c:tx>
                <c:rich>
                  <a:bodyPr/>
                  <a:lstStyle/>
                  <a:p>
                    <a:pPr>
                      <a:defRPr sz="1600" b="1"/>
                    </a:pPr>
                    <a:r>
                      <a:rPr lang="en-US" sz="1600" b="1" dirty="0" smtClean="0"/>
                      <a:t>9</a:t>
                    </a:r>
                    <a:r>
                      <a:rPr lang="ru-RU" sz="1600" b="1" dirty="0" smtClean="0"/>
                      <a:t> </a:t>
                    </a:r>
                    <a:r>
                      <a:rPr lang="en-US" sz="1600" b="1" dirty="0" smtClean="0"/>
                      <a:t>704</a:t>
                    </a:r>
                    <a:endParaRPr lang="en-US" sz="1600" b="1" dirty="0"/>
                  </a:p>
                </c:rich>
              </c:tx>
              <c:spPr/>
              <c:showVal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11724.9</c:v>
                </c:pt>
                <c:pt idx="1">
                  <c:v>8725</c:v>
                </c:pt>
                <c:pt idx="2">
                  <c:v>9704</c:v>
                </c:pt>
              </c:numCache>
            </c:numRef>
          </c:val>
        </c:ser>
        <c:dLbls>
          <c:showVal val="1"/>
        </c:dLbls>
        <c:shape val="cylinder"/>
        <c:axId val="210210176"/>
        <c:axId val="210318464"/>
        <c:axId val="0"/>
      </c:bar3DChart>
      <c:catAx>
        <c:axId val="21021017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210318464"/>
        <c:crosses val="autoZero"/>
        <c:auto val="1"/>
        <c:lblAlgn val="ctr"/>
        <c:lblOffset val="100"/>
      </c:catAx>
      <c:valAx>
        <c:axId val="21031846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21021017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"/>
          <c:y val="1.8896709889377406E-2"/>
          <c:w val="0.90000000000000013"/>
          <c:h val="8.633812512895396E-2"/>
        </c:manualLayout>
      </c:layout>
      <c:txPr>
        <a:bodyPr/>
        <a:lstStyle/>
        <a:p>
          <a:pPr>
            <a:defRPr sz="18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plotArea>
      <c:layout>
        <c:manualLayout>
          <c:layoutTarget val="inner"/>
          <c:xMode val="edge"/>
          <c:yMode val="edge"/>
          <c:x val="8.8222612362067659E-2"/>
          <c:y val="7.6712854197631741E-2"/>
          <c:w val="0.85533215843400912"/>
          <c:h val="0.67940520356277068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457 547,3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521 390,6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662 705,7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424560.7</c:v>
                </c:pt>
                <c:pt idx="1">
                  <c:v>474123.5</c:v>
                </c:pt>
                <c:pt idx="2">
                  <c:v>494864.9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18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055,6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18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063,1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22 582,2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18055.59999999994</c:v>
                </c:pt>
                <c:pt idx="1">
                  <c:v>18063.09999999994</c:v>
                </c:pt>
                <c:pt idx="2">
                  <c:v>18082.2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Налоговые доходы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212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514,2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175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417,5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168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106,7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212514.2</c:v>
                </c:pt>
                <c:pt idx="1">
                  <c:v>175417.5</c:v>
                </c:pt>
                <c:pt idx="2">
                  <c:v>168106.7</c:v>
                </c:pt>
              </c:numCache>
            </c:numRef>
          </c:val>
        </c:ser>
        <c:dLbls>
          <c:showVal val="1"/>
        </c:dLbls>
        <c:gapWidth val="75"/>
        <c:axId val="208102528"/>
        <c:axId val="208104064"/>
      </c:barChart>
      <c:catAx>
        <c:axId val="208102528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208104064"/>
        <c:crosses val="autoZero"/>
        <c:auto val="1"/>
        <c:lblAlgn val="ctr"/>
        <c:lblOffset val="100"/>
      </c:catAx>
      <c:valAx>
        <c:axId val="20810406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081025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5689376807594858E-2"/>
          <c:y val="0.85209708857352473"/>
          <c:w val="0.89999991040422223"/>
          <c:h val="5.6806397066790394E-2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4985649742621192E-2"/>
          <c:y val="0.30102155880816484"/>
          <c:w val="0.65052054401362813"/>
          <c:h val="0.6989784411918356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46"/>
          <c:dPt>
            <c:idx val="0"/>
            <c:explosion val="2"/>
          </c:dPt>
          <c:dPt>
            <c:idx val="1"/>
            <c:explosion val="10"/>
          </c:dPt>
          <c:dPt>
            <c:idx val="2"/>
            <c:explosion val="12"/>
          </c:dPt>
          <c:cat>
            <c:strRef>
              <c:f>Лист1!$A$2:$A$3</c:f>
              <c:strCache>
                <c:ptCount val="2"/>
                <c:pt idx="0">
                  <c:v>Местный бюджет</c:v>
                </c:pt>
                <c:pt idx="1">
                  <c:v>Областной бюджет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#,##0.00">
                  <c:v>6826</c:v>
                </c:pt>
                <c:pt idx="1">
                  <c:v>7490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1887998187025439"/>
          <c:y val="0.18773178194863696"/>
          <c:w val="0.33533687997302208"/>
          <c:h val="0.79047970223197961"/>
        </c:manualLayout>
      </c:layout>
      <c:txPr>
        <a:bodyPr/>
        <a:lstStyle/>
        <a:p>
          <a:pPr>
            <a:defRPr sz="1400"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4985649742621192E-2"/>
          <c:y val="0.30102155880816484"/>
          <c:w val="0.65052054401362813"/>
          <c:h val="0.6989784411918356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46"/>
          <c:dPt>
            <c:idx val="0"/>
            <c:explosion val="2"/>
          </c:dPt>
          <c:dPt>
            <c:idx val="1"/>
            <c:explosion val="10"/>
          </c:dPt>
          <c:dPt>
            <c:idx val="2"/>
            <c:explosion val="12"/>
          </c:dPt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 formatCode="#,##0.00">
                  <c:v>63498.3</c:v>
                </c:pt>
                <c:pt idx="1">
                  <c:v>62398.6</c:v>
                </c:pt>
                <c:pt idx="2">
                  <c:v>62015.3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6559421638336789"/>
          <c:y val="0.18773178194863696"/>
          <c:w val="0.11682625541606516"/>
          <c:h val="0.79047970223197961"/>
        </c:manualLayout>
      </c:layout>
      <c:txPr>
        <a:bodyPr/>
        <a:lstStyle/>
        <a:p>
          <a:pPr>
            <a:defRPr sz="1800"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1.6167185127578441E-2"/>
          <c:y val="0.21962446880902145"/>
          <c:w val="0.9676656297448436"/>
          <c:h val="0.675481804105100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Областной бюджет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15 673,6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16 082,8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15 902,7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15673.6</c:v>
                </c:pt>
                <c:pt idx="1">
                  <c:v>16082.8</c:v>
                </c:pt>
                <c:pt idx="2">
                  <c:v>15902.7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Местный бюджет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47 824,8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46 315,8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46 112,6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47824.7</c:v>
                </c:pt>
                <c:pt idx="1">
                  <c:v>46315.8</c:v>
                </c:pt>
                <c:pt idx="2">
                  <c:v>46112.6</c:v>
                </c:pt>
              </c:numCache>
            </c:numRef>
          </c:val>
        </c:ser>
        <c:dLbls>
          <c:showVal val="1"/>
        </c:dLbls>
        <c:overlap val="-25"/>
        <c:axId val="210522880"/>
        <c:axId val="210524416"/>
      </c:barChart>
      <c:catAx>
        <c:axId val="21052288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10524416"/>
        <c:crosses val="autoZero"/>
        <c:auto val="1"/>
        <c:lblAlgn val="ctr"/>
        <c:lblOffset val="100"/>
      </c:catAx>
      <c:valAx>
        <c:axId val="21052441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21052288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"/>
          <c:y val="7.5935356140984331E-2"/>
          <c:w val="0.98426528996778129"/>
          <c:h val="6.8997975919342314E-2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autoTitleDeleted val="1"/>
    <c:plotArea>
      <c:layout>
        <c:manualLayout>
          <c:layoutTarget val="inner"/>
          <c:xMode val="edge"/>
          <c:yMode val="edge"/>
          <c:x val="8.6138613644853104E-2"/>
          <c:y val="2.7491049174146933E-2"/>
          <c:w val="0.84299076130648665"/>
          <c:h val="0.78385998734376661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Госпошлина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 b="1" smtClean="0"/>
                      <a:t>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404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 b="1" smtClean="0"/>
                      <a:t>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350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400" b="1" smtClean="0"/>
                      <a:t>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299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1404</c:v>
                </c:pt>
                <c:pt idx="1">
                  <c:v>1350</c:v>
                </c:pt>
                <c:pt idx="2">
                  <c:v>1299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 на добычу полезных ископаемых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273</c:v>
                </c:pt>
                <c:pt idx="1">
                  <c:v>263</c:v>
                </c:pt>
                <c:pt idx="2">
                  <c:v>253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Земельный налог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 b="1" smtClean="0"/>
                      <a:t>8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724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 b="1" smtClean="0"/>
                      <a:t>8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397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400" b="1" smtClean="0"/>
                      <a:t>8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985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8724</c:v>
                </c:pt>
                <c:pt idx="1">
                  <c:v>8397</c:v>
                </c:pt>
                <c:pt idx="2">
                  <c:v>8985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Акцизы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 b="1" smtClean="0"/>
                      <a:t>9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704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 b="1" smtClean="0"/>
                      <a:t>8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725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400" b="1" smtClean="0"/>
                      <a:t>8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349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</c:numCache>
            </c:num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9704</c:v>
                </c:pt>
                <c:pt idx="1">
                  <c:v>8725</c:v>
                </c:pt>
                <c:pt idx="2">
                  <c:v>8349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dirty="0" smtClean="0"/>
                      <a:t>1</a:t>
                    </a:r>
                    <a:r>
                      <a:rPr lang="en-US" dirty="0" smtClean="0"/>
                      <a:t>92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404,2*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smtClean="0"/>
                      <a:t>1</a:t>
                    </a:r>
                    <a:r>
                      <a:rPr lang="en-US" smtClean="0"/>
                      <a:t>56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677,5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 smtClean="0"/>
                      <a:t>1</a:t>
                    </a:r>
                    <a:r>
                      <a:rPr lang="en-US" smtClean="0"/>
                      <a:t>49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216,7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</c:numCache>
            </c:num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92404.2</c:v>
                </c:pt>
                <c:pt idx="1">
                  <c:v>56677.5</c:v>
                </c:pt>
                <c:pt idx="2">
                  <c:v>49216.7</c:v>
                </c:pt>
              </c:numCache>
            </c:numRef>
          </c:val>
        </c:ser>
        <c:dLbls>
          <c:showVal val="1"/>
        </c:dLbls>
        <c:gapWidth val="75"/>
        <c:axId val="208171776"/>
        <c:axId val="208173312"/>
      </c:barChart>
      <c:catAx>
        <c:axId val="208171776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08173312"/>
        <c:crosses val="autoZero"/>
        <c:auto val="1"/>
        <c:lblAlgn val="ctr"/>
        <c:lblOffset val="100"/>
      </c:catAx>
      <c:valAx>
        <c:axId val="208173312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2081717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7942155596009893"/>
          <c:y val="0.84155074342482683"/>
          <c:w val="0.81909326347816236"/>
          <c:h val="0.14345405603550171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1.5772863539100897E-2"/>
          <c:y val="2.7106938716586402E-2"/>
          <c:w val="0.96845427292179864"/>
          <c:h val="0.6157815549409332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использования имущества (аренда земельных участков и муниципального имущества)</c:v>
                </c:pt>
              </c:strCache>
            </c:strRef>
          </c:tx>
          <c:dLbls>
            <c:dLbl>
              <c:idx val="0"/>
              <c:layout>
                <c:manualLayout>
                  <c:x val="-1.8416652892226066E-2"/>
                  <c:y val="-2.383368814876428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1382,2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8.2673105766026267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370,1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1.102308076880351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370,1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1382.2</c:v>
                </c:pt>
                <c:pt idx="1">
                  <c:v>1370.1</c:v>
                </c:pt>
                <c:pt idx="2">
                  <c:v>1370.1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Плата за негативное воздействие на окружающую среду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15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829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15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829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15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829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15829</c:v>
                </c:pt>
                <c:pt idx="1">
                  <c:v>15829</c:v>
                </c:pt>
                <c:pt idx="2">
                  <c:v>15829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оказания платных услуг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680</c:v>
                </c:pt>
                <c:pt idx="1">
                  <c:v>680</c:v>
                </c:pt>
                <c:pt idx="2">
                  <c:v>680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Доходы от продажи активов (земельных участков)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169</c:v>
                </c:pt>
                <c:pt idx="1">
                  <c:v>161</c:v>
                </c:pt>
                <c:pt idx="2">
                  <c:v>153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Штрафы и санкции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22</c:v>
                </c:pt>
                <c:pt idx="1">
                  <c:v>23</c:v>
                </c:pt>
                <c:pt idx="2">
                  <c:v>23.5</c:v>
                </c:pt>
              </c:numCache>
            </c:numRef>
          </c:val>
        </c:ser>
        <c:dLbls>
          <c:showVal val="1"/>
        </c:dLbls>
        <c:gapWidth val="75"/>
        <c:axId val="208444800"/>
        <c:axId val="208458880"/>
      </c:barChart>
      <c:catAx>
        <c:axId val="20844480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08458880"/>
        <c:crosses val="autoZero"/>
        <c:auto val="1"/>
        <c:lblAlgn val="ctr"/>
        <c:lblOffset val="100"/>
      </c:catAx>
      <c:valAx>
        <c:axId val="20845888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2084448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8231767063475805E-3"/>
          <c:y val="0.74145374686970167"/>
          <c:w val="0.98497577128021696"/>
          <c:h val="0.25781820038013792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dLbls>
            <c:dLbl>
              <c:idx val="0"/>
              <c:layout>
                <c:manualLayout>
                  <c:x val="1.3118377113286769E-2"/>
                  <c:y val="-4.832035405502901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11 565,4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8.745584742191179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565,4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7.287987285159332E-3"/>
                  <c:y val="-7.3203816260118872E-3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i="0" u="none" strike="noStrike" baseline="0" dirty="0" smtClean="0"/>
                      <a:t> 14 944,8 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11565.4</c:v>
                </c:pt>
                <c:pt idx="1">
                  <c:v>11565.4</c:v>
                </c:pt>
                <c:pt idx="2">
                  <c:v>14944.8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dLbls>
            <c:dLbl>
              <c:idx val="0"/>
              <c:layout>
                <c:manualLayout>
                  <c:x val="-0.4606007964220688"/>
                  <c:y val="-1.8533335126267394E-3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bg1"/>
                        </a:solidFill>
                      </a:defRPr>
                    </a:pP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ru-RU" sz="1600" b="1" i="0" u="none" strike="noStrike" baseline="0" dirty="0" smtClean="0"/>
                      <a:t>315 252,3 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showVal val="1"/>
            </c:dLbl>
            <c:dLbl>
              <c:idx val="1"/>
              <c:layout>
                <c:manualLayout>
                  <c:x val="-0.46351622087903932"/>
                  <c:y val="-9.3828160718608163E-3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bg1"/>
                        </a:solidFill>
                      </a:defRPr>
                    </a:pPr>
                    <a:r>
                      <a:rPr lang="ru-RU" sz="1600" b="1" i="0" u="none" strike="noStrike" baseline="0" dirty="0" smtClean="0"/>
                      <a:t>316 213,0 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showVal val="1"/>
            </c:dLbl>
            <c:dLbl>
              <c:idx val="2"/>
              <c:layout>
                <c:manualLayout>
                  <c:x val="-0.45477063613684798"/>
                  <c:y val="-6.0296371997956124E-3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bg1"/>
                        </a:solidFill>
                      </a:defRPr>
                    </a:pPr>
                    <a:r>
                      <a:rPr lang="ru-RU" sz="1600" b="1" i="0" u="none" strike="noStrike" baseline="0" dirty="0" smtClean="0"/>
                      <a:t>316 335,0 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315252.3</c:v>
                </c:pt>
                <c:pt idx="1">
                  <c:v>316213</c:v>
                </c:pt>
                <c:pt idx="2">
                  <c:v>316335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Субcидии</c:v>
                </c:pt>
              </c:strCache>
            </c:strRef>
          </c:tx>
          <c:dLbls>
            <c:dLbl>
              <c:idx val="0"/>
              <c:layout>
                <c:manualLayout>
                  <c:x val="-0.12695627942166204"/>
                  <c:y val="4.4728101551784434E-4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bg1"/>
                        </a:solidFill>
                      </a:defRPr>
                    </a:pPr>
                    <a:r>
                      <a:rPr lang="ru-RU" sz="1600" b="1" i="0" u="none" strike="noStrike" baseline="0" dirty="0" smtClean="0">
                        <a:solidFill>
                          <a:schemeClr val="bg1"/>
                        </a:solidFill>
                      </a:rPr>
                      <a:t>64 389,2 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showVal val="1"/>
            </c:dLbl>
            <c:dLbl>
              <c:idx val="1"/>
              <c:layout>
                <c:manualLayout>
                  <c:x val="-0.14315695868503134"/>
                  <c:y val="3.8006279751499369E-3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bg1"/>
                        </a:solidFill>
                      </a:defRPr>
                    </a:pPr>
                    <a:r>
                      <a:rPr lang="ru-RU" sz="1600" b="1" i="0" u="none" strike="noStrike" baseline="0" dirty="0" smtClean="0">
                        <a:solidFill>
                          <a:schemeClr val="bg1"/>
                        </a:solidFill>
                      </a:rPr>
                      <a:t>77 958,4 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showVal val="1"/>
            </c:dLbl>
            <c:dLbl>
              <c:idx val="2"/>
              <c:layout>
                <c:manualLayout>
                  <c:x val="-0.23321582266800475"/>
                  <c:y val="5.2796304762929361E-3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bg1"/>
                        </a:solidFill>
                      </a:defRPr>
                    </a:pPr>
                    <a:r>
                      <a:rPr lang="ru-RU" sz="1600" b="1" i="0" u="none" strike="noStrike" baseline="0" dirty="0" smtClean="0">
                        <a:solidFill>
                          <a:schemeClr val="bg1"/>
                        </a:solidFill>
                      </a:rPr>
                      <a:t>142 213,8 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64389.2</c:v>
                </c:pt>
                <c:pt idx="1">
                  <c:v>77958.399999999994</c:v>
                </c:pt>
                <c:pt idx="2" formatCode="#,##0.0">
                  <c:v>142213.79999999999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Дотации</c:v>
                </c:pt>
              </c:strCache>
            </c:strRef>
          </c:tx>
          <c:dLbls>
            <c:dLbl>
              <c:idx val="0"/>
              <c:layout>
                <c:manualLayout>
                  <c:x val="-0.13118388590432101"/>
                  <c:y val="-6.310942619769797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66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340,4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0.20260604652742986"/>
                  <c:y val="-2.8846151662162956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115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653,8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0.26236754226573539"/>
                  <c:y val="-3.8218070085791916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161 462,1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66340.399999999994</c:v>
                </c:pt>
                <c:pt idx="1">
                  <c:v>115653.8</c:v>
                </c:pt>
                <c:pt idx="2">
                  <c:v>161462.1</c:v>
                </c:pt>
              </c:numCache>
            </c:numRef>
          </c:val>
        </c:ser>
        <c:dLbls>
          <c:showVal val="1"/>
        </c:dLbls>
        <c:shape val="box"/>
        <c:axId val="208563584"/>
        <c:axId val="208573568"/>
        <c:axId val="0"/>
      </c:bar3DChart>
      <c:catAx>
        <c:axId val="208563584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08573568"/>
        <c:crosses val="autoZero"/>
        <c:auto val="1"/>
        <c:lblAlgn val="ctr"/>
        <c:lblOffset val="100"/>
      </c:catAx>
      <c:valAx>
        <c:axId val="208573568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20856358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1.5926719804319263E-2"/>
          <c:y val="4.6516721351155227E-2"/>
          <c:w val="0.97543454767652082"/>
          <c:h val="5.1904811185362866E-2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Администрация Парабельского района</c:v>
                </c:pt>
                <c:pt idx="1">
                  <c:v>МКУ ОУФ - ФО администрации Парабельского района</c:v>
                </c:pt>
                <c:pt idx="2">
                  <c:v>МКУ Отдел культуры</c:v>
                </c:pt>
                <c:pt idx="3">
                  <c:v>МКУ Отдел образования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#,##0.00">
                  <c:v>119157.2</c:v>
                </c:pt>
                <c:pt idx="1">
                  <c:v>74639.7</c:v>
                </c:pt>
                <c:pt idx="2">
                  <c:v>44904.5</c:v>
                </c:pt>
                <c:pt idx="3">
                  <c:v>237352.4</c:v>
                </c:pt>
              </c:numCache>
            </c:numRef>
          </c:val>
        </c:ser>
        <c:shape val="box"/>
        <c:axId val="208945152"/>
        <c:axId val="208946688"/>
        <c:axId val="0"/>
      </c:bar3DChart>
      <c:catAx>
        <c:axId val="20894515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208946688"/>
        <c:crosses val="autoZero"/>
        <c:auto val="1"/>
        <c:lblAlgn val="ctr"/>
        <c:lblOffset val="100"/>
      </c:catAx>
      <c:valAx>
        <c:axId val="208946688"/>
        <c:scaling>
          <c:orientation val="minMax"/>
        </c:scaling>
        <c:delete val="1"/>
        <c:axPos val="l"/>
        <c:numFmt formatCode="#,##0.00" sourceLinked="1"/>
        <c:tickLblPos val="none"/>
        <c:crossAx val="20894515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4985649742621192E-2"/>
          <c:y val="0.30102155880816484"/>
          <c:w val="0.65052054401362813"/>
          <c:h val="0.6989784411918356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46"/>
          <c:dPt>
            <c:idx val="0"/>
            <c:explosion val="2"/>
          </c:dPt>
          <c:dPt>
            <c:idx val="1"/>
            <c:explosion val="10"/>
          </c:dPt>
          <c:dPt>
            <c:idx val="2"/>
            <c:explosion val="12"/>
          </c:dPt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 formatCode="#,##0.00">
                  <c:v>458811.1</c:v>
                </c:pt>
                <c:pt idx="1">
                  <c:v>451995.2</c:v>
                </c:pt>
                <c:pt idx="2">
                  <c:v>439917.7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6559421638336655"/>
          <c:y val="0.18773178194863696"/>
          <c:w val="0.11682625541606505"/>
          <c:h val="0.79047970223197961"/>
        </c:manualLayout>
      </c:layout>
      <c:txPr>
        <a:bodyPr/>
        <a:lstStyle/>
        <a:p>
          <a:pPr>
            <a:defRPr sz="1800"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Федеральный бюджет </c:v>
                </c:pt>
              </c:strCache>
            </c:strRef>
          </c:tx>
          <c:dLbls>
            <c:dLbl>
              <c:idx val="0"/>
              <c:layout>
                <c:manualLayout>
                  <c:x val="-1.6167185127578421E-2"/>
                  <c:y val="2.8912998737845156E-3"/>
                </c:manualLayout>
              </c:layout>
              <c:tx>
                <c:rich>
                  <a:bodyPr/>
                  <a:lstStyle/>
                  <a:p>
                    <a:pPr>
                      <a:defRPr sz="1600" b="1"/>
                    </a:pPr>
                    <a:r>
                      <a:rPr lang="ru-RU" sz="1600" b="1" dirty="0" smtClean="0"/>
                      <a:t>6 777,4</a:t>
                    </a:r>
                    <a:endParaRPr lang="en-US" sz="1600" b="1" dirty="0"/>
                  </a:p>
                </c:rich>
              </c:tx>
              <c:spPr/>
              <c:showVal val="1"/>
            </c:dLbl>
            <c:dLbl>
              <c:idx val="1"/>
              <c:layout>
                <c:manualLayout>
                  <c:x val="-1.3227696922564158E-2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1600" b="1"/>
                    </a:pPr>
                    <a:r>
                      <a:rPr lang="ru-RU" sz="1600" dirty="0" smtClean="0"/>
                      <a:t>13</a:t>
                    </a:r>
                    <a:r>
                      <a:rPr lang="ru-RU" sz="1600" baseline="0" dirty="0" smtClean="0"/>
                      <a:t> 090</a:t>
                    </a:r>
                    <a:r>
                      <a:rPr lang="ru-RU" dirty="0" smtClean="0"/>
                      <a:t>,2</a:t>
                    </a:r>
                    <a:endParaRPr lang="en-US" dirty="0"/>
                  </a:p>
                </c:rich>
              </c:tx>
              <c:spPr/>
              <c:showVal val="1"/>
            </c:dLbl>
            <c:dLbl>
              <c:idx val="2"/>
              <c:layout>
                <c:manualLayout>
                  <c:x val="-1.9106673332592677E-2"/>
                  <c:y val="8.673899621353549E-3"/>
                </c:manualLayout>
              </c:layout>
              <c:tx>
                <c:rich>
                  <a:bodyPr/>
                  <a:lstStyle/>
                  <a:p>
                    <a:pPr>
                      <a:defRPr sz="1600" b="1"/>
                    </a:pPr>
                    <a:r>
                      <a:rPr lang="ru-RU" sz="1600" dirty="0" smtClean="0"/>
                      <a:t>1 350,8</a:t>
                    </a:r>
                    <a:endParaRPr lang="en-US" dirty="0"/>
                  </a:p>
                </c:rich>
              </c:tx>
              <c:spPr/>
              <c:showVal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6777.4</c:v>
                </c:pt>
                <c:pt idx="1">
                  <c:v>13090.2</c:v>
                </c:pt>
                <c:pt idx="2">
                  <c:v>1350.8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Областной бюджет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600" b="1" dirty="0" smtClean="0"/>
                      <a:t>304 300,4</a:t>
                    </a:r>
                    <a:endParaRPr lang="en-US" sz="1600" b="1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600" dirty="0" smtClean="0"/>
                      <a:t>299 979,3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600" dirty="0" smtClean="0"/>
                      <a:t>299 641,1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298026.59999999998</c:v>
                </c:pt>
                <c:pt idx="1">
                  <c:v>298026.59999999998</c:v>
                </c:pt>
                <c:pt idx="2">
                  <c:v>298026.59999999998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Местный бюджет</c:v>
                </c:pt>
              </c:strCache>
            </c:strRef>
          </c:tx>
          <c:dLbls>
            <c:dLbl>
              <c:idx val="0"/>
              <c:layout>
                <c:manualLayout>
                  <c:x val="1.6167185127578448E-2"/>
                  <c:y val="-2.8912998737845156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147 733,3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1.763692923008555E-2"/>
                  <c:y val="-2.8912998737845156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138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925,8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0576417435099807E-2"/>
                  <c:y val="-2.8912998737845156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138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925,8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169325.8</c:v>
                </c:pt>
                <c:pt idx="1">
                  <c:v>138925.79999999999</c:v>
                </c:pt>
                <c:pt idx="2">
                  <c:v>138925.79999999999</c:v>
                </c:pt>
              </c:numCache>
            </c:numRef>
          </c:val>
        </c:ser>
        <c:dLbls>
          <c:showVal val="1"/>
        </c:dLbls>
        <c:gapWidth val="75"/>
        <c:axId val="209146240"/>
        <c:axId val="209147776"/>
      </c:barChart>
      <c:catAx>
        <c:axId val="20914624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09147776"/>
        <c:crosses val="autoZero"/>
        <c:auto val="1"/>
        <c:lblAlgn val="ctr"/>
        <c:lblOffset val="100"/>
      </c:catAx>
      <c:valAx>
        <c:axId val="20914777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209146240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6167185127578441E-2"/>
          <c:y val="0.30102155880816484"/>
          <c:w val="0.65052054401362813"/>
          <c:h val="0.6989784411918356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46"/>
          <c:dPt>
            <c:idx val="0"/>
            <c:explosion val="2"/>
          </c:dPt>
          <c:dPt>
            <c:idx val="1"/>
            <c:explosion val="10"/>
          </c:dPt>
          <c:dPt>
            <c:idx val="2"/>
            <c:explosion val="12"/>
          </c:dPt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 formatCode="#,##0.00">
                  <c:v>71954.100000000006</c:v>
                </c:pt>
                <c:pt idx="1">
                  <c:v>44654.5</c:v>
                </c:pt>
                <c:pt idx="2">
                  <c:v>44654.5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65594216383367"/>
          <c:y val="0.18773178194863696"/>
          <c:w val="0.1168262554160651"/>
          <c:h val="0.79047970223197961"/>
        </c:manualLayout>
      </c:layout>
      <c:txPr>
        <a:bodyPr/>
        <a:lstStyle/>
        <a:p>
          <a:pPr>
            <a:defRPr sz="1800"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3088C4-FBA8-4D0D-989A-E169673FFC2C}" type="doc">
      <dgm:prSet loTypeId="urn:microsoft.com/office/officeart/2005/8/layout/vList3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697F1A3-F3C0-4865-AF04-8C8D868654BC}">
      <dgm:prSet phldrT="[Текст]" custT="1"/>
      <dgm:spPr/>
      <dgm:t>
        <a:bodyPr/>
        <a:lstStyle/>
        <a:p>
          <a:r>
            <a:rPr lang="ru-RU" sz="2000" b="1" dirty="0" smtClean="0"/>
            <a:t>Составление</a:t>
          </a:r>
          <a:r>
            <a:rPr lang="ru-RU" sz="2000" b="1" baseline="0" dirty="0" smtClean="0"/>
            <a:t> проекта бюджета</a:t>
          </a:r>
          <a:endParaRPr lang="ru-RU" sz="2000" b="1" dirty="0"/>
        </a:p>
      </dgm:t>
    </dgm:pt>
    <dgm:pt modelId="{6611164D-4E2C-42FF-BD03-A3E004B1B80A}" type="parTrans" cxnId="{BD0E48D9-5D25-4895-826C-8925803EDF37}">
      <dgm:prSet/>
      <dgm:spPr/>
      <dgm:t>
        <a:bodyPr/>
        <a:lstStyle/>
        <a:p>
          <a:endParaRPr lang="ru-RU"/>
        </a:p>
      </dgm:t>
    </dgm:pt>
    <dgm:pt modelId="{37FB68C9-476F-44A6-BF7E-30535CBC906A}" type="sibTrans" cxnId="{BD0E48D9-5D25-4895-826C-8925803EDF37}">
      <dgm:prSet/>
      <dgm:spPr/>
      <dgm:t>
        <a:bodyPr/>
        <a:lstStyle/>
        <a:p>
          <a:endParaRPr lang="ru-RU"/>
        </a:p>
      </dgm:t>
    </dgm:pt>
    <dgm:pt modelId="{FF9E4786-E11B-44D0-AE9C-2B877733BF80}">
      <dgm:prSet phldrT="[Текст]" custT="1"/>
      <dgm:spPr/>
      <dgm:t>
        <a:bodyPr/>
        <a:lstStyle/>
        <a:p>
          <a:r>
            <a:rPr lang="ru-RU" sz="1800" b="1" dirty="0" smtClean="0"/>
            <a:t>Рассмотрение</a:t>
          </a:r>
          <a:r>
            <a:rPr lang="ru-RU" sz="1800" b="1" baseline="0" dirty="0" smtClean="0"/>
            <a:t> и утверждение бюджета</a:t>
          </a:r>
          <a:endParaRPr lang="ru-RU" sz="1800" b="1" dirty="0"/>
        </a:p>
      </dgm:t>
    </dgm:pt>
    <dgm:pt modelId="{2E84B7EA-FFFF-4B1E-9B47-D9BED1F02ADF}" type="parTrans" cxnId="{3F497D74-3345-4D82-BCDC-5A8DD437A0EA}">
      <dgm:prSet/>
      <dgm:spPr/>
      <dgm:t>
        <a:bodyPr/>
        <a:lstStyle/>
        <a:p>
          <a:endParaRPr lang="ru-RU"/>
        </a:p>
      </dgm:t>
    </dgm:pt>
    <dgm:pt modelId="{87C38456-D9F4-411E-8282-97E42A0DF5F8}" type="sibTrans" cxnId="{3F497D74-3345-4D82-BCDC-5A8DD437A0EA}">
      <dgm:prSet/>
      <dgm:spPr/>
      <dgm:t>
        <a:bodyPr/>
        <a:lstStyle/>
        <a:p>
          <a:endParaRPr lang="ru-RU"/>
        </a:p>
      </dgm:t>
    </dgm:pt>
    <dgm:pt modelId="{F07B40EE-83F0-44DF-B497-152EFF0CF7B6}">
      <dgm:prSet phldrT="[Текст]" custT="1"/>
      <dgm:spPr/>
      <dgm:t>
        <a:bodyPr/>
        <a:lstStyle/>
        <a:p>
          <a:r>
            <a:rPr lang="ru-RU" sz="2000" b="1" dirty="0" smtClean="0"/>
            <a:t>Составление, внешняя проверка и </a:t>
          </a:r>
        </a:p>
        <a:p>
          <a:r>
            <a:rPr lang="ru-RU" sz="2000" b="1" dirty="0" smtClean="0"/>
            <a:t>утверждение бюджетной</a:t>
          </a:r>
          <a:r>
            <a:rPr lang="ru-RU" sz="2000" b="1" baseline="0" dirty="0" smtClean="0"/>
            <a:t> отчетности</a:t>
          </a:r>
          <a:endParaRPr lang="ru-RU" sz="2000" b="1" dirty="0"/>
        </a:p>
      </dgm:t>
    </dgm:pt>
    <dgm:pt modelId="{C8EAD9EB-3735-4A28-B437-9C4247FF398C}" type="parTrans" cxnId="{37B97983-5783-4694-A40E-60544C24A2D2}">
      <dgm:prSet/>
      <dgm:spPr/>
      <dgm:t>
        <a:bodyPr/>
        <a:lstStyle/>
        <a:p>
          <a:endParaRPr lang="ru-RU"/>
        </a:p>
      </dgm:t>
    </dgm:pt>
    <dgm:pt modelId="{3A3C266D-2B70-481C-B3C0-B5F416B018FF}" type="sibTrans" cxnId="{37B97983-5783-4694-A40E-60544C24A2D2}">
      <dgm:prSet/>
      <dgm:spPr/>
      <dgm:t>
        <a:bodyPr/>
        <a:lstStyle/>
        <a:p>
          <a:endParaRPr lang="ru-RU"/>
        </a:p>
      </dgm:t>
    </dgm:pt>
    <dgm:pt modelId="{1FEE32D5-F8B0-486A-95F2-E904544C68D0}">
      <dgm:prSet phldrT="[Текст]" custT="1"/>
      <dgm:spPr/>
      <dgm:t>
        <a:bodyPr/>
        <a:lstStyle/>
        <a:p>
          <a:r>
            <a:rPr lang="ru-RU" sz="1800" b="1" dirty="0" smtClean="0"/>
            <a:t>Муниципальный финансовый контроль</a:t>
          </a:r>
          <a:endParaRPr lang="ru-RU" sz="1800" b="1" dirty="0"/>
        </a:p>
      </dgm:t>
    </dgm:pt>
    <dgm:pt modelId="{05F8C40E-57F1-4822-A189-C24CEDCC07CD}" type="parTrans" cxnId="{A2A72623-5874-4E15-9C7D-6030E0FE9002}">
      <dgm:prSet/>
      <dgm:spPr/>
      <dgm:t>
        <a:bodyPr/>
        <a:lstStyle/>
        <a:p>
          <a:endParaRPr lang="ru-RU"/>
        </a:p>
      </dgm:t>
    </dgm:pt>
    <dgm:pt modelId="{20705B05-76FE-41D7-BFF1-4CBCDAE078FC}" type="sibTrans" cxnId="{A2A72623-5874-4E15-9C7D-6030E0FE9002}">
      <dgm:prSet/>
      <dgm:spPr/>
      <dgm:t>
        <a:bodyPr/>
        <a:lstStyle/>
        <a:p>
          <a:endParaRPr lang="ru-RU"/>
        </a:p>
      </dgm:t>
    </dgm:pt>
    <dgm:pt modelId="{366BC211-3AFF-46F5-B3A5-CC4CE14B6487}">
      <dgm:prSet custT="1"/>
      <dgm:spPr/>
      <dgm:t>
        <a:bodyPr/>
        <a:lstStyle/>
        <a:p>
          <a:r>
            <a:rPr lang="ru-RU" sz="2000" b="1" dirty="0" smtClean="0"/>
            <a:t>Исполнение бюджета</a:t>
          </a:r>
          <a:endParaRPr lang="ru-RU" sz="2000" b="1" dirty="0"/>
        </a:p>
      </dgm:t>
    </dgm:pt>
    <dgm:pt modelId="{DD0D6391-7CC9-4B0C-AC18-58EEFCEB046B}" type="parTrans" cxnId="{271A5EAA-914C-4794-93BE-039601163037}">
      <dgm:prSet/>
      <dgm:spPr/>
      <dgm:t>
        <a:bodyPr/>
        <a:lstStyle/>
        <a:p>
          <a:endParaRPr lang="ru-RU"/>
        </a:p>
      </dgm:t>
    </dgm:pt>
    <dgm:pt modelId="{5672F8A2-94B5-4EA8-9DF4-434832897700}" type="sibTrans" cxnId="{271A5EAA-914C-4794-93BE-039601163037}">
      <dgm:prSet/>
      <dgm:spPr/>
      <dgm:t>
        <a:bodyPr/>
        <a:lstStyle/>
        <a:p>
          <a:endParaRPr lang="ru-RU"/>
        </a:p>
      </dgm:t>
    </dgm:pt>
    <dgm:pt modelId="{FA0DFA07-9D4C-4A80-ADE4-CFA5AC3F7743}" type="pres">
      <dgm:prSet presAssocID="{323088C4-FBA8-4D0D-989A-E169673FFC2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427EC0-E680-4A06-8FDE-AD68556B1377}" type="pres">
      <dgm:prSet presAssocID="{8697F1A3-F3C0-4865-AF04-8C8D868654BC}" presName="composite" presStyleCnt="0"/>
      <dgm:spPr/>
      <dgm:t>
        <a:bodyPr/>
        <a:lstStyle/>
        <a:p>
          <a:endParaRPr lang="ru-RU"/>
        </a:p>
      </dgm:t>
    </dgm:pt>
    <dgm:pt modelId="{C67878A6-EE19-4D9C-B877-8D600EB07AEC}" type="pres">
      <dgm:prSet presAssocID="{8697F1A3-F3C0-4865-AF04-8C8D868654BC}" presName="imgShp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82A7D2C-AF82-44E6-87D0-43DFFBF41AD3}" type="pres">
      <dgm:prSet presAssocID="{8697F1A3-F3C0-4865-AF04-8C8D868654BC}" presName="txShp" presStyleLbl="node1" presStyleIdx="0" presStyleCnt="5" custScaleX="129434" custLinFactNeighborX="-807" custLinFactNeighborY="-4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26132F-82B8-45DB-BA7C-0BC8B550F67A}" type="pres">
      <dgm:prSet presAssocID="{37FB68C9-476F-44A6-BF7E-30535CBC906A}" presName="spacing" presStyleCnt="0"/>
      <dgm:spPr/>
      <dgm:t>
        <a:bodyPr/>
        <a:lstStyle/>
        <a:p>
          <a:endParaRPr lang="ru-RU"/>
        </a:p>
      </dgm:t>
    </dgm:pt>
    <dgm:pt modelId="{118D6E62-8868-450C-8936-A9DFBA6D7E7A}" type="pres">
      <dgm:prSet presAssocID="{FF9E4786-E11B-44D0-AE9C-2B877733BF80}" presName="composite" presStyleCnt="0"/>
      <dgm:spPr/>
      <dgm:t>
        <a:bodyPr/>
        <a:lstStyle/>
        <a:p>
          <a:endParaRPr lang="ru-RU"/>
        </a:p>
      </dgm:t>
    </dgm:pt>
    <dgm:pt modelId="{ABA6FE47-8655-4EAE-BE98-C1B99F9639A5}" type="pres">
      <dgm:prSet presAssocID="{FF9E4786-E11B-44D0-AE9C-2B877733BF80}" presName="imgShp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36BFE4-E141-41F8-8887-6B1FBF98697B}" type="pres">
      <dgm:prSet presAssocID="{FF9E4786-E11B-44D0-AE9C-2B877733BF80}" presName="txShp" presStyleLbl="node1" presStyleIdx="1" presStyleCnt="5" custScaleX="1278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93339B-A765-418A-8756-39D88770D87F}" type="pres">
      <dgm:prSet presAssocID="{87C38456-D9F4-411E-8282-97E42A0DF5F8}" presName="spacing" presStyleCnt="0"/>
      <dgm:spPr/>
      <dgm:t>
        <a:bodyPr/>
        <a:lstStyle/>
        <a:p>
          <a:endParaRPr lang="ru-RU"/>
        </a:p>
      </dgm:t>
    </dgm:pt>
    <dgm:pt modelId="{8F48A4C0-E1C4-4403-926D-943903413031}" type="pres">
      <dgm:prSet presAssocID="{366BC211-3AFF-46F5-B3A5-CC4CE14B6487}" presName="composite" presStyleCnt="0"/>
      <dgm:spPr/>
      <dgm:t>
        <a:bodyPr/>
        <a:lstStyle/>
        <a:p>
          <a:endParaRPr lang="ru-RU"/>
        </a:p>
      </dgm:t>
    </dgm:pt>
    <dgm:pt modelId="{862B6A97-044F-4BDE-A8FE-99BC6077D973}" type="pres">
      <dgm:prSet presAssocID="{366BC211-3AFF-46F5-B3A5-CC4CE14B6487}" presName="imgShp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E8E68FE-0BFC-4C08-BE0A-14DE7531FC93}" type="pres">
      <dgm:prSet presAssocID="{366BC211-3AFF-46F5-B3A5-CC4CE14B6487}" presName="txShp" presStyleLbl="node1" presStyleIdx="2" presStyleCnt="5" custScaleX="1278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98B3C4-211B-4CA5-AB66-8C40A17416DB}" type="pres">
      <dgm:prSet presAssocID="{5672F8A2-94B5-4EA8-9DF4-434832897700}" presName="spacing" presStyleCnt="0"/>
      <dgm:spPr/>
      <dgm:t>
        <a:bodyPr/>
        <a:lstStyle/>
        <a:p>
          <a:endParaRPr lang="ru-RU"/>
        </a:p>
      </dgm:t>
    </dgm:pt>
    <dgm:pt modelId="{344D697B-FFE7-4858-BA90-54DEDD61F70C}" type="pres">
      <dgm:prSet presAssocID="{F07B40EE-83F0-44DF-B497-152EFF0CF7B6}" presName="composite" presStyleCnt="0"/>
      <dgm:spPr/>
      <dgm:t>
        <a:bodyPr/>
        <a:lstStyle/>
        <a:p>
          <a:endParaRPr lang="ru-RU"/>
        </a:p>
      </dgm:t>
    </dgm:pt>
    <dgm:pt modelId="{381EBC5D-19D8-444E-BA05-7E89F0C96006}" type="pres">
      <dgm:prSet presAssocID="{F07B40EE-83F0-44DF-B497-152EFF0CF7B6}" presName="imgShp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2B28B3A-B306-45EA-AE97-1E37605E61AB}" type="pres">
      <dgm:prSet presAssocID="{F07B40EE-83F0-44DF-B497-152EFF0CF7B6}" presName="txShp" presStyleLbl="node1" presStyleIdx="3" presStyleCnt="5" custScaleX="1278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D6B81D-F533-4F25-B10D-3F192FE0E9EA}" type="pres">
      <dgm:prSet presAssocID="{3A3C266D-2B70-481C-B3C0-B5F416B018FF}" presName="spacing" presStyleCnt="0"/>
      <dgm:spPr/>
      <dgm:t>
        <a:bodyPr/>
        <a:lstStyle/>
        <a:p>
          <a:endParaRPr lang="ru-RU"/>
        </a:p>
      </dgm:t>
    </dgm:pt>
    <dgm:pt modelId="{6C6D6A5A-DB52-4994-865B-A332C5EC5519}" type="pres">
      <dgm:prSet presAssocID="{1FEE32D5-F8B0-486A-95F2-E904544C68D0}" presName="composite" presStyleCnt="0"/>
      <dgm:spPr/>
      <dgm:t>
        <a:bodyPr/>
        <a:lstStyle/>
        <a:p>
          <a:endParaRPr lang="ru-RU"/>
        </a:p>
      </dgm:t>
    </dgm:pt>
    <dgm:pt modelId="{5AB1F1D9-D685-4B30-B5C4-DD613126F68B}" type="pres">
      <dgm:prSet presAssocID="{1FEE32D5-F8B0-486A-95F2-E904544C68D0}" presName="imgShp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687C771-2E44-4845-AD6A-3CC2D8F4CD03}" type="pres">
      <dgm:prSet presAssocID="{1FEE32D5-F8B0-486A-95F2-E904544C68D0}" presName="txShp" presStyleLbl="node1" presStyleIdx="4" presStyleCnt="5" custScaleX="129434" custLinFactNeighborX="-807" custLinFactNeighborY="77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59092F-F998-4071-82C2-AF9B3E265233}" type="presOf" srcId="{8697F1A3-F3C0-4865-AF04-8C8D868654BC}" destId="{682A7D2C-AF82-44E6-87D0-43DFFBF41AD3}" srcOrd="0" destOrd="0" presId="urn:microsoft.com/office/officeart/2005/8/layout/vList3"/>
    <dgm:cxn modelId="{37B97983-5783-4694-A40E-60544C24A2D2}" srcId="{323088C4-FBA8-4D0D-989A-E169673FFC2C}" destId="{F07B40EE-83F0-44DF-B497-152EFF0CF7B6}" srcOrd="3" destOrd="0" parTransId="{C8EAD9EB-3735-4A28-B437-9C4247FF398C}" sibTransId="{3A3C266D-2B70-481C-B3C0-B5F416B018FF}"/>
    <dgm:cxn modelId="{67B1D687-6530-4000-B15A-352AE549E508}" type="presOf" srcId="{366BC211-3AFF-46F5-B3A5-CC4CE14B6487}" destId="{7E8E68FE-0BFC-4C08-BE0A-14DE7531FC93}" srcOrd="0" destOrd="0" presId="urn:microsoft.com/office/officeart/2005/8/layout/vList3"/>
    <dgm:cxn modelId="{37DC5D71-05C1-4203-A1AB-2923947629D2}" type="presOf" srcId="{F07B40EE-83F0-44DF-B497-152EFF0CF7B6}" destId="{B2B28B3A-B306-45EA-AE97-1E37605E61AB}" srcOrd="0" destOrd="0" presId="urn:microsoft.com/office/officeart/2005/8/layout/vList3"/>
    <dgm:cxn modelId="{A2A72623-5874-4E15-9C7D-6030E0FE9002}" srcId="{323088C4-FBA8-4D0D-989A-E169673FFC2C}" destId="{1FEE32D5-F8B0-486A-95F2-E904544C68D0}" srcOrd="4" destOrd="0" parTransId="{05F8C40E-57F1-4822-A189-C24CEDCC07CD}" sibTransId="{20705B05-76FE-41D7-BFF1-4CBCDAE078FC}"/>
    <dgm:cxn modelId="{271A5EAA-914C-4794-93BE-039601163037}" srcId="{323088C4-FBA8-4D0D-989A-E169673FFC2C}" destId="{366BC211-3AFF-46F5-B3A5-CC4CE14B6487}" srcOrd="2" destOrd="0" parTransId="{DD0D6391-7CC9-4B0C-AC18-58EEFCEB046B}" sibTransId="{5672F8A2-94B5-4EA8-9DF4-434832897700}"/>
    <dgm:cxn modelId="{BD0E48D9-5D25-4895-826C-8925803EDF37}" srcId="{323088C4-FBA8-4D0D-989A-E169673FFC2C}" destId="{8697F1A3-F3C0-4865-AF04-8C8D868654BC}" srcOrd="0" destOrd="0" parTransId="{6611164D-4E2C-42FF-BD03-A3E004B1B80A}" sibTransId="{37FB68C9-476F-44A6-BF7E-30535CBC906A}"/>
    <dgm:cxn modelId="{CCFF6A8B-5C42-4C29-88E6-3D06B2DA8C43}" type="presOf" srcId="{323088C4-FBA8-4D0D-989A-E169673FFC2C}" destId="{FA0DFA07-9D4C-4A80-ADE4-CFA5AC3F7743}" srcOrd="0" destOrd="0" presId="urn:microsoft.com/office/officeart/2005/8/layout/vList3"/>
    <dgm:cxn modelId="{C9225599-2EF3-4F11-A4E5-144672EDBC83}" type="presOf" srcId="{1FEE32D5-F8B0-486A-95F2-E904544C68D0}" destId="{A687C771-2E44-4845-AD6A-3CC2D8F4CD03}" srcOrd="0" destOrd="0" presId="urn:microsoft.com/office/officeart/2005/8/layout/vList3"/>
    <dgm:cxn modelId="{3F497D74-3345-4D82-BCDC-5A8DD437A0EA}" srcId="{323088C4-FBA8-4D0D-989A-E169673FFC2C}" destId="{FF9E4786-E11B-44D0-AE9C-2B877733BF80}" srcOrd="1" destOrd="0" parTransId="{2E84B7EA-FFFF-4B1E-9B47-D9BED1F02ADF}" sibTransId="{87C38456-D9F4-411E-8282-97E42A0DF5F8}"/>
    <dgm:cxn modelId="{271595AB-BF40-4D6D-A572-D7B89ADD3E2C}" type="presOf" srcId="{FF9E4786-E11B-44D0-AE9C-2B877733BF80}" destId="{4C36BFE4-E141-41F8-8887-6B1FBF98697B}" srcOrd="0" destOrd="0" presId="urn:microsoft.com/office/officeart/2005/8/layout/vList3"/>
    <dgm:cxn modelId="{7A4AAAA6-CDF4-4C51-8297-18CB6B62EEB1}" type="presParOf" srcId="{FA0DFA07-9D4C-4A80-ADE4-CFA5AC3F7743}" destId="{62427EC0-E680-4A06-8FDE-AD68556B1377}" srcOrd="0" destOrd="0" presId="urn:microsoft.com/office/officeart/2005/8/layout/vList3"/>
    <dgm:cxn modelId="{ADBE684B-35C1-4BB2-8FC3-20DDBFF9ED7E}" type="presParOf" srcId="{62427EC0-E680-4A06-8FDE-AD68556B1377}" destId="{C67878A6-EE19-4D9C-B877-8D600EB07AEC}" srcOrd="0" destOrd="0" presId="urn:microsoft.com/office/officeart/2005/8/layout/vList3"/>
    <dgm:cxn modelId="{F968630F-4860-40E7-BC33-37EA925D2194}" type="presParOf" srcId="{62427EC0-E680-4A06-8FDE-AD68556B1377}" destId="{682A7D2C-AF82-44E6-87D0-43DFFBF41AD3}" srcOrd="1" destOrd="0" presId="urn:microsoft.com/office/officeart/2005/8/layout/vList3"/>
    <dgm:cxn modelId="{912B2FD2-1D3F-496D-8287-55A0F32D081A}" type="presParOf" srcId="{FA0DFA07-9D4C-4A80-ADE4-CFA5AC3F7743}" destId="{C926132F-82B8-45DB-BA7C-0BC8B550F67A}" srcOrd="1" destOrd="0" presId="urn:microsoft.com/office/officeart/2005/8/layout/vList3"/>
    <dgm:cxn modelId="{BA5C1421-C67E-4FC8-AACA-989426F96891}" type="presParOf" srcId="{FA0DFA07-9D4C-4A80-ADE4-CFA5AC3F7743}" destId="{118D6E62-8868-450C-8936-A9DFBA6D7E7A}" srcOrd="2" destOrd="0" presId="urn:microsoft.com/office/officeart/2005/8/layout/vList3"/>
    <dgm:cxn modelId="{7D3832B3-8529-4599-A59A-B26781C9177C}" type="presParOf" srcId="{118D6E62-8868-450C-8936-A9DFBA6D7E7A}" destId="{ABA6FE47-8655-4EAE-BE98-C1B99F9639A5}" srcOrd="0" destOrd="0" presId="urn:microsoft.com/office/officeart/2005/8/layout/vList3"/>
    <dgm:cxn modelId="{B75CB692-4399-40FD-B03B-76EA302C1B65}" type="presParOf" srcId="{118D6E62-8868-450C-8936-A9DFBA6D7E7A}" destId="{4C36BFE4-E141-41F8-8887-6B1FBF98697B}" srcOrd="1" destOrd="0" presId="urn:microsoft.com/office/officeart/2005/8/layout/vList3"/>
    <dgm:cxn modelId="{A2C0924F-6488-4031-8AA3-7E80FC20DE57}" type="presParOf" srcId="{FA0DFA07-9D4C-4A80-ADE4-CFA5AC3F7743}" destId="{A293339B-A765-418A-8756-39D88770D87F}" srcOrd="3" destOrd="0" presId="urn:microsoft.com/office/officeart/2005/8/layout/vList3"/>
    <dgm:cxn modelId="{2E34038A-5604-4B21-9FF1-B8A6FFB02B7B}" type="presParOf" srcId="{FA0DFA07-9D4C-4A80-ADE4-CFA5AC3F7743}" destId="{8F48A4C0-E1C4-4403-926D-943903413031}" srcOrd="4" destOrd="0" presId="urn:microsoft.com/office/officeart/2005/8/layout/vList3"/>
    <dgm:cxn modelId="{E6F9F9B2-EA70-4591-ABDB-C97A309B0A56}" type="presParOf" srcId="{8F48A4C0-E1C4-4403-926D-943903413031}" destId="{862B6A97-044F-4BDE-A8FE-99BC6077D973}" srcOrd="0" destOrd="0" presId="urn:microsoft.com/office/officeart/2005/8/layout/vList3"/>
    <dgm:cxn modelId="{A9277FBA-C00D-41B3-962C-593DE182B38F}" type="presParOf" srcId="{8F48A4C0-E1C4-4403-926D-943903413031}" destId="{7E8E68FE-0BFC-4C08-BE0A-14DE7531FC93}" srcOrd="1" destOrd="0" presId="urn:microsoft.com/office/officeart/2005/8/layout/vList3"/>
    <dgm:cxn modelId="{33A68C6E-5176-4E2B-B8AA-A6425C5E5542}" type="presParOf" srcId="{FA0DFA07-9D4C-4A80-ADE4-CFA5AC3F7743}" destId="{F298B3C4-211B-4CA5-AB66-8C40A17416DB}" srcOrd="5" destOrd="0" presId="urn:microsoft.com/office/officeart/2005/8/layout/vList3"/>
    <dgm:cxn modelId="{9FA6805D-ACD5-40A3-BA12-F99C5718631D}" type="presParOf" srcId="{FA0DFA07-9D4C-4A80-ADE4-CFA5AC3F7743}" destId="{344D697B-FFE7-4858-BA90-54DEDD61F70C}" srcOrd="6" destOrd="0" presId="urn:microsoft.com/office/officeart/2005/8/layout/vList3"/>
    <dgm:cxn modelId="{214B6EE5-C451-40E8-9735-5AC9C5B114CF}" type="presParOf" srcId="{344D697B-FFE7-4858-BA90-54DEDD61F70C}" destId="{381EBC5D-19D8-444E-BA05-7E89F0C96006}" srcOrd="0" destOrd="0" presId="urn:microsoft.com/office/officeart/2005/8/layout/vList3"/>
    <dgm:cxn modelId="{E9BF2C5B-6CF2-42A0-81AD-51A15228D8F6}" type="presParOf" srcId="{344D697B-FFE7-4858-BA90-54DEDD61F70C}" destId="{B2B28B3A-B306-45EA-AE97-1E37605E61AB}" srcOrd="1" destOrd="0" presId="urn:microsoft.com/office/officeart/2005/8/layout/vList3"/>
    <dgm:cxn modelId="{7381D340-DF80-4E12-A92A-99F7A664BD97}" type="presParOf" srcId="{FA0DFA07-9D4C-4A80-ADE4-CFA5AC3F7743}" destId="{40D6B81D-F533-4F25-B10D-3F192FE0E9EA}" srcOrd="7" destOrd="0" presId="urn:microsoft.com/office/officeart/2005/8/layout/vList3"/>
    <dgm:cxn modelId="{2C52B500-D813-4D61-9C9D-050139B63E36}" type="presParOf" srcId="{FA0DFA07-9D4C-4A80-ADE4-CFA5AC3F7743}" destId="{6C6D6A5A-DB52-4994-865B-A332C5EC5519}" srcOrd="8" destOrd="0" presId="urn:microsoft.com/office/officeart/2005/8/layout/vList3"/>
    <dgm:cxn modelId="{39A724AB-CE0E-4119-9F49-C170C282CB85}" type="presParOf" srcId="{6C6D6A5A-DB52-4994-865B-A332C5EC5519}" destId="{5AB1F1D9-D685-4B30-B5C4-DD613126F68B}" srcOrd="0" destOrd="0" presId="urn:microsoft.com/office/officeart/2005/8/layout/vList3"/>
    <dgm:cxn modelId="{E5A1FB0A-2947-44B6-8CF7-9A699FDCF05B}" type="presParOf" srcId="{6C6D6A5A-DB52-4994-865B-A332C5EC5519}" destId="{A687C771-2E44-4845-AD6A-3CC2D8F4CD0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2A7D2C-AF82-44E6-87D0-43DFFBF41AD3}">
      <dsp:nvSpPr>
        <dsp:cNvPr id="0" name=""/>
        <dsp:cNvSpPr/>
      </dsp:nvSpPr>
      <dsp:spPr>
        <a:xfrm rot="10800000">
          <a:off x="504410" y="0"/>
          <a:ext cx="6755807" cy="754917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2898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Составление</a:t>
          </a:r>
          <a:r>
            <a:rPr lang="ru-RU" sz="2000" b="1" kern="1200" baseline="0" dirty="0" smtClean="0"/>
            <a:t> проекта бюджета</a:t>
          </a:r>
          <a:endParaRPr lang="ru-RU" sz="2000" b="1" kern="1200" dirty="0"/>
        </a:p>
      </dsp:txBody>
      <dsp:txXfrm rot="10800000">
        <a:off x="504410" y="0"/>
        <a:ext cx="6755807" cy="754917"/>
      </dsp:txXfrm>
    </dsp:sp>
    <dsp:sp modelId="{C67878A6-EE19-4D9C-B877-8D600EB07AEC}">
      <dsp:nvSpPr>
        <dsp:cNvPr id="0" name=""/>
        <dsp:cNvSpPr/>
      </dsp:nvSpPr>
      <dsp:spPr>
        <a:xfrm>
          <a:off x="937227" y="2269"/>
          <a:ext cx="754917" cy="7549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C36BFE4-E141-41F8-8887-6B1FBF98697B}">
      <dsp:nvSpPr>
        <dsp:cNvPr id="0" name=""/>
        <dsp:cNvSpPr/>
      </dsp:nvSpPr>
      <dsp:spPr>
        <a:xfrm rot="10800000">
          <a:off x="588653" y="982535"/>
          <a:ext cx="6671564" cy="754917"/>
        </a:xfrm>
        <a:prstGeom prst="homePlate">
          <a:avLst/>
        </a:prstGeom>
        <a:solidFill>
          <a:schemeClr val="accent2">
            <a:hueOff val="-3158839"/>
            <a:satOff val="5324"/>
            <a:lumOff val="-652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2898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Рассмотрение</a:t>
          </a:r>
          <a:r>
            <a:rPr lang="ru-RU" sz="1800" b="1" kern="1200" baseline="0" dirty="0" smtClean="0"/>
            <a:t> и утверждение бюджета</a:t>
          </a:r>
          <a:endParaRPr lang="ru-RU" sz="1800" b="1" kern="1200" dirty="0"/>
        </a:p>
      </dsp:txBody>
      <dsp:txXfrm rot="10800000">
        <a:off x="588653" y="982535"/>
        <a:ext cx="6671564" cy="754917"/>
      </dsp:txXfrm>
    </dsp:sp>
    <dsp:sp modelId="{ABA6FE47-8655-4EAE-BE98-C1B99F9639A5}">
      <dsp:nvSpPr>
        <dsp:cNvPr id="0" name=""/>
        <dsp:cNvSpPr/>
      </dsp:nvSpPr>
      <dsp:spPr>
        <a:xfrm>
          <a:off x="937227" y="982535"/>
          <a:ext cx="754917" cy="7549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E8E68FE-0BFC-4C08-BE0A-14DE7531FC93}">
      <dsp:nvSpPr>
        <dsp:cNvPr id="0" name=""/>
        <dsp:cNvSpPr/>
      </dsp:nvSpPr>
      <dsp:spPr>
        <a:xfrm rot="10800000">
          <a:off x="588653" y="1962801"/>
          <a:ext cx="6671564" cy="754917"/>
        </a:xfrm>
        <a:prstGeom prst="homePlate">
          <a:avLst/>
        </a:prstGeom>
        <a:solidFill>
          <a:schemeClr val="accent2">
            <a:hueOff val="-6317677"/>
            <a:satOff val="10648"/>
            <a:lumOff val="-1304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2898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Исполнение бюджета</a:t>
          </a:r>
          <a:endParaRPr lang="ru-RU" sz="2000" b="1" kern="1200" dirty="0"/>
        </a:p>
      </dsp:txBody>
      <dsp:txXfrm rot="10800000">
        <a:off x="588653" y="1962801"/>
        <a:ext cx="6671564" cy="754917"/>
      </dsp:txXfrm>
    </dsp:sp>
    <dsp:sp modelId="{862B6A97-044F-4BDE-A8FE-99BC6077D973}">
      <dsp:nvSpPr>
        <dsp:cNvPr id="0" name=""/>
        <dsp:cNvSpPr/>
      </dsp:nvSpPr>
      <dsp:spPr>
        <a:xfrm>
          <a:off x="937227" y="1962801"/>
          <a:ext cx="754917" cy="7549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2B28B3A-B306-45EA-AE97-1E37605E61AB}">
      <dsp:nvSpPr>
        <dsp:cNvPr id="0" name=""/>
        <dsp:cNvSpPr/>
      </dsp:nvSpPr>
      <dsp:spPr>
        <a:xfrm rot="10800000">
          <a:off x="588653" y="2943067"/>
          <a:ext cx="6671564" cy="754917"/>
        </a:xfrm>
        <a:prstGeom prst="homePlate">
          <a:avLst/>
        </a:prstGeom>
        <a:solidFill>
          <a:schemeClr val="accent2">
            <a:hueOff val="-9476516"/>
            <a:satOff val="15973"/>
            <a:lumOff val="-19559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2898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Составление, внешняя проверка и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утверждение бюджетной</a:t>
          </a:r>
          <a:r>
            <a:rPr lang="ru-RU" sz="2000" b="1" kern="1200" baseline="0" dirty="0" smtClean="0"/>
            <a:t> отчетности</a:t>
          </a:r>
          <a:endParaRPr lang="ru-RU" sz="2000" b="1" kern="1200" dirty="0"/>
        </a:p>
      </dsp:txBody>
      <dsp:txXfrm rot="10800000">
        <a:off x="588653" y="2943067"/>
        <a:ext cx="6671564" cy="754917"/>
      </dsp:txXfrm>
    </dsp:sp>
    <dsp:sp modelId="{381EBC5D-19D8-444E-BA05-7E89F0C96006}">
      <dsp:nvSpPr>
        <dsp:cNvPr id="0" name=""/>
        <dsp:cNvSpPr/>
      </dsp:nvSpPr>
      <dsp:spPr>
        <a:xfrm>
          <a:off x="937227" y="2943067"/>
          <a:ext cx="754917" cy="754917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687C771-2E44-4845-AD6A-3CC2D8F4CD03}">
      <dsp:nvSpPr>
        <dsp:cNvPr id="0" name=""/>
        <dsp:cNvSpPr/>
      </dsp:nvSpPr>
      <dsp:spPr>
        <a:xfrm rot="10800000">
          <a:off x="504410" y="3925602"/>
          <a:ext cx="6755807" cy="754917"/>
        </a:xfrm>
        <a:prstGeom prst="homePlate">
          <a:avLst/>
        </a:prstGeom>
        <a:solidFill>
          <a:schemeClr val="accent2">
            <a:hueOff val="-12635355"/>
            <a:satOff val="21297"/>
            <a:lumOff val="-26079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2898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Муниципальный финансовый контроль</a:t>
          </a:r>
          <a:endParaRPr lang="ru-RU" sz="1800" b="1" kern="1200" dirty="0"/>
        </a:p>
      </dsp:txBody>
      <dsp:txXfrm rot="10800000">
        <a:off x="504410" y="3925602"/>
        <a:ext cx="6755807" cy="754917"/>
      </dsp:txXfrm>
    </dsp:sp>
    <dsp:sp modelId="{5AB1F1D9-D685-4B30-B5C4-DD613126F68B}">
      <dsp:nvSpPr>
        <dsp:cNvPr id="0" name=""/>
        <dsp:cNvSpPr/>
      </dsp:nvSpPr>
      <dsp:spPr>
        <a:xfrm>
          <a:off x="937227" y="3923333"/>
          <a:ext cx="754917" cy="754917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0.82258</cdr:x>
      <cdr:y>0.00776</cdr:y>
    </cdr:from>
    <cdr:to>
      <cdr:x>0.93548</cdr:x>
      <cdr:y>0.06213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344816" y="41094"/>
          <a:ext cx="100811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/>
            <a:t>т</a:t>
          </a:r>
          <a:r>
            <a:rPr lang="ru-RU" sz="1400" b="1" dirty="0" smtClean="0"/>
            <a:t>ысяч рублей</a:t>
          </a:r>
          <a:endParaRPr lang="ru-RU" sz="1400" b="1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0.35</cdr:x>
      <cdr:y>0.43281</cdr:y>
    </cdr:from>
    <cdr:to>
      <cdr:x>0.525</cdr:x>
      <cdr:y>0.60216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24336" y="1656184"/>
          <a:ext cx="1512168" cy="6480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chemeClr val="bg1"/>
              </a:solidFill>
            </a:rPr>
            <a:t>50 410,2</a:t>
          </a:r>
          <a:endParaRPr lang="ru-RU" sz="1600" b="1" dirty="0">
            <a:solidFill>
              <a:schemeClr val="bg1"/>
            </a:solidFill>
          </a:endParaRPr>
        </a:p>
        <a:p xmlns:a="http://schemas.openxmlformats.org/drawingml/2006/main">
          <a:pPr algn="ctr"/>
          <a:r>
            <a:rPr lang="ru-RU" sz="1600" b="1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тыс. руб.</a:t>
          </a:r>
        </a:p>
      </cdr:txBody>
    </cdr:sp>
  </cdr:relSizeAnchor>
  <cdr:relSizeAnchor xmlns:cdr="http://schemas.openxmlformats.org/drawingml/2006/chartDrawing">
    <cdr:from>
      <cdr:x>0.175</cdr:x>
      <cdr:y>0.39517</cdr:y>
    </cdr:from>
    <cdr:to>
      <cdr:x>0.35</cdr:x>
      <cdr:y>0.56453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512168" y="1512168"/>
          <a:ext cx="1512168" cy="6480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38 504</a:t>
          </a:r>
        </a:p>
        <a:p xmlns:a="http://schemas.openxmlformats.org/drawingml/2006/main">
          <a:pPr algn="ctr"/>
          <a:r>
            <a:rPr lang="ru-RU" sz="1600" b="1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тыс. руб.</a:t>
          </a:r>
        </a:p>
      </cdr:txBody>
    </cdr:sp>
  </cdr:relSizeAnchor>
  <cdr:relSizeAnchor xmlns:cdr="http://schemas.openxmlformats.org/drawingml/2006/chartDrawing">
    <cdr:from>
      <cdr:x>0.225</cdr:x>
      <cdr:y>0.62099</cdr:y>
    </cdr:from>
    <cdr:to>
      <cdr:x>0.4</cdr:x>
      <cdr:y>0.80916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944216" y="2376264"/>
          <a:ext cx="1512168" cy="7200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37 525</a:t>
          </a:r>
        </a:p>
        <a:p xmlns:a="http://schemas.openxmlformats.org/drawingml/2006/main">
          <a:pPr algn="ctr"/>
          <a:r>
            <a:rPr lang="ru-RU" sz="1600" b="1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тыс. руб.</a:t>
          </a:r>
        </a:p>
        <a:p xmlns:a="http://schemas.openxmlformats.org/drawingml/2006/main">
          <a:pPr algn="ctr"/>
          <a:endParaRPr lang="ru-RU" sz="16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0.08333</cdr:x>
      <cdr:y>0.05645</cdr:y>
    </cdr:from>
    <cdr:to>
      <cdr:x>0.91667</cdr:x>
      <cdr:y>0.207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20080" y="216024"/>
          <a:ext cx="7200800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/>
            <a:t>Общий объем финансирования муниципальной программы</a:t>
          </a:r>
        </a:p>
        <a:p xmlns:a="http://schemas.openxmlformats.org/drawingml/2006/main">
          <a:pPr algn="ctr"/>
          <a:r>
            <a:rPr lang="ru-RU" sz="1400" b="1" dirty="0" smtClean="0"/>
            <a:t>на 2020 год и плановый период 2021 и 2022 годов</a:t>
          </a:r>
          <a:endParaRPr lang="ru-RU" sz="1400" b="1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0.31858</cdr:x>
      <cdr:y>0.43902</cdr:y>
    </cdr:from>
    <cdr:to>
      <cdr:x>0.49358</cdr:x>
      <cdr:y>0.64036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92288" y="1296144"/>
          <a:ext cx="1423959" cy="5944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chemeClr val="bg1"/>
              </a:solidFill>
            </a:rPr>
            <a:t>6 826</a:t>
          </a:r>
          <a:endParaRPr lang="ru-RU" sz="1600" b="1" dirty="0">
            <a:solidFill>
              <a:schemeClr val="bg1"/>
            </a:solidFill>
          </a:endParaRPr>
        </a:p>
        <a:p xmlns:a="http://schemas.openxmlformats.org/drawingml/2006/main">
          <a:pPr algn="ctr"/>
          <a:r>
            <a:rPr lang="ru-RU" sz="1600" b="1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тыс. руб.</a:t>
          </a:r>
        </a:p>
      </cdr:txBody>
    </cdr:sp>
  </cdr:relSizeAnchor>
  <cdr:relSizeAnchor xmlns:cdr="http://schemas.openxmlformats.org/drawingml/2006/chartDrawing">
    <cdr:from>
      <cdr:x>0.17699</cdr:x>
      <cdr:y>0.43902</cdr:y>
    </cdr:from>
    <cdr:to>
      <cdr:x>0.35199</cdr:x>
      <cdr:y>0.65854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440160" y="1296144"/>
          <a:ext cx="1423958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7 490</a:t>
          </a:r>
          <a:endParaRPr lang="ru-RU" sz="1600" b="1" dirty="0" smtClean="0">
            <a:solidFill>
              <a:schemeClr val="bg1"/>
            </a:solidFill>
            <a:latin typeface="+mn-lt"/>
            <a:ea typeface="+mn-ea"/>
            <a:cs typeface="+mn-cs"/>
          </a:endParaRPr>
        </a:p>
        <a:p xmlns:a="http://schemas.openxmlformats.org/drawingml/2006/main">
          <a:pPr algn="ctr"/>
          <a:r>
            <a:rPr lang="ru-RU" sz="1600" b="1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тыс. руб.</a:t>
          </a:r>
        </a:p>
      </cdr:txBody>
    </cdr:sp>
  </cdr:relSizeAnchor>
  <cdr:relSizeAnchor xmlns:cdr="http://schemas.openxmlformats.org/drawingml/2006/chartDrawing">
    <cdr:from>
      <cdr:x>0.08333</cdr:x>
      <cdr:y>0.05645</cdr:y>
    </cdr:from>
    <cdr:to>
      <cdr:x>0.91667</cdr:x>
      <cdr:y>0.14634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78048" y="166659"/>
          <a:ext cx="6780808" cy="2653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/>
            <a:t>Источники финансирования муниципальной программы</a:t>
          </a:r>
          <a:endParaRPr lang="ru-RU" sz="1400" b="1" dirty="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0.35</cdr:x>
      <cdr:y>0.41399</cdr:y>
    </cdr:from>
    <cdr:to>
      <cdr:x>0.525</cdr:x>
      <cdr:y>0.58334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24336" y="1584176"/>
          <a:ext cx="1512168" cy="6480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chemeClr val="bg1"/>
              </a:solidFill>
            </a:rPr>
            <a:t>63 498,3</a:t>
          </a:r>
          <a:endParaRPr lang="ru-RU" sz="1600" b="1" dirty="0">
            <a:solidFill>
              <a:schemeClr val="bg1"/>
            </a:solidFill>
          </a:endParaRPr>
        </a:p>
        <a:p xmlns:a="http://schemas.openxmlformats.org/drawingml/2006/main">
          <a:pPr algn="ctr"/>
          <a:r>
            <a:rPr lang="ru-RU" sz="1600" b="1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тыс. руб.</a:t>
          </a:r>
        </a:p>
      </cdr:txBody>
    </cdr:sp>
  </cdr:relSizeAnchor>
  <cdr:relSizeAnchor xmlns:cdr="http://schemas.openxmlformats.org/drawingml/2006/chartDrawing">
    <cdr:from>
      <cdr:x>0.16667</cdr:x>
      <cdr:y>0.41399</cdr:y>
    </cdr:from>
    <cdr:to>
      <cdr:x>0.34167</cdr:x>
      <cdr:y>0.58335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440160" y="1584176"/>
          <a:ext cx="1512168" cy="6480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62 015,3</a:t>
          </a:r>
        </a:p>
        <a:p xmlns:a="http://schemas.openxmlformats.org/drawingml/2006/main">
          <a:pPr algn="ctr"/>
          <a:r>
            <a:rPr lang="ru-RU" sz="1600" b="1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тыс. руб.</a:t>
          </a:r>
        </a:p>
      </cdr:txBody>
    </cdr:sp>
  </cdr:relSizeAnchor>
  <cdr:relSizeAnchor xmlns:cdr="http://schemas.openxmlformats.org/drawingml/2006/chartDrawing">
    <cdr:from>
      <cdr:x>0.25833</cdr:x>
      <cdr:y>0.60217</cdr:y>
    </cdr:from>
    <cdr:to>
      <cdr:x>0.43333</cdr:x>
      <cdr:y>0.79034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232248" y="2304256"/>
          <a:ext cx="1512168" cy="7200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62 398,6</a:t>
          </a:r>
        </a:p>
        <a:p xmlns:a="http://schemas.openxmlformats.org/drawingml/2006/main">
          <a:pPr algn="ctr"/>
          <a:r>
            <a:rPr lang="ru-RU" sz="1600" b="1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тыс. руб.</a:t>
          </a:r>
        </a:p>
        <a:p xmlns:a="http://schemas.openxmlformats.org/drawingml/2006/main">
          <a:pPr algn="ctr"/>
          <a:endParaRPr lang="ru-RU" sz="16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0.08333</cdr:x>
      <cdr:y>0.05645</cdr:y>
    </cdr:from>
    <cdr:to>
      <cdr:x>0.91667</cdr:x>
      <cdr:y>0.207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20080" y="216024"/>
          <a:ext cx="7200800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/>
            <a:t>Общий объем финансирования муниципальной программы</a:t>
          </a:r>
        </a:p>
        <a:p xmlns:a="http://schemas.openxmlformats.org/drawingml/2006/main">
          <a:pPr algn="ctr"/>
          <a:r>
            <a:rPr lang="ru-RU" sz="1400" b="1" dirty="0" smtClean="0"/>
            <a:t>на 2020 год и плановый период 2021 и 2022 годов</a:t>
          </a:r>
          <a:endParaRPr lang="ru-RU" sz="14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0.80315</cdr:x>
      <cdr:y>0</cdr:y>
    </cdr:from>
    <cdr:to>
      <cdr:x>0.91339</cdr:x>
      <cdr:y>0.05364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344816" y="-30914"/>
          <a:ext cx="100811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entury Schoolbook"/>
            </a:defRPr>
          </a:lvl1pPr>
          <a:lvl2pPr marL="457200" indent="0">
            <a:defRPr sz="1100">
              <a:latin typeface="Century Schoolbook"/>
            </a:defRPr>
          </a:lvl2pPr>
          <a:lvl3pPr marL="914400" indent="0">
            <a:defRPr sz="1100">
              <a:latin typeface="Century Schoolbook"/>
            </a:defRPr>
          </a:lvl3pPr>
          <a:lvl4pPr marL="1371600" indent="0">
            <a:defRPr sz="1100">
              <a:latin typeface="Century Schoolbook"/>
            </a:defRPr>
          </a:lvl4pPr>
          <a:lvl5pPr marL="1828800" indent="0">
            <a:defRPr sz="1100">
              <a:latin typeface="Century Schoolbook"/>
            </a:defRPr>
          </a:lvl5pPr>
          <a:lvl6pPr marL="2286000" indent="0">
            <a:defRPr sz="1100">
              <a:latin typeface="Century Schoolbook"/>
            </a:defRPr>
          </a:lvl6pPr>
          <a:lvl7pPr marL="2743200" indent="0">
            <a:defRPr sz="1100">
              <a:latin typeface="Century Schoolbook"/>
            </a:defRPr>
          </a:lvl7pPr>
          <a:lvl8pPr marL="3200400" indent="0">
            <a:defRPr sz="1100">
              <a:latin typeface="Century Schoolbook"/>
            </a:defRPr>
          </a:lvl8pPr>
          <a:lvl9pPr marL="3657600" indent="0">
            <a:defRPr sz="1100">
              <a:latin typeface="Century Schoolbook"/>
            </a:defRPr>
          </a:lvl9pPr>
        </a:lstStyle>
        <a:p xmlns:a="http://schemas.openxmlformats.org/drawingml/2006/main">
          <a:r>
            <a:rPr lang="ru-RU" sz="1400" b="1" dirty="0"/>
            <a:t>т</a:t>
          </a:r>
          <a:r>
            <a:rPr lang="ru-RU" sz="1400" b="1" dirty="0" smtClean="0"/>
            <a:t>ысяч рублей</a:t>
          </a:r>
          <a:endParaRPr lang="ru-RU" sz="14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0.82031</cdr:x>
      <cdr:y>0</cdr:y>
    </cdr:from>
    <cdr:to>
      <cdr:x>0.92969</cdr:x>
      <cdr:y>0.05589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560840" y="-288032"/>
          <a:ext cx="100811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entury Schoolbook"/>
            </a:defRPr>
          </a:lvl1pPr>
          <a:lvl2pPr marL="457200" indent="0">
            <a:defRPr sz="1100">
              <a:latin typeface="Century Schoolbook"/>
            </a:defRPr>
          </a:lvl2pPr>
          <a:lvl3pPr marL="914400" indent="0">
            <a:defRPr sz="1100">
              <a:latin typeface="Century Schoolbook"/>
            </a:defRPr>
          </a:lvl3pPr>
          <a:lvl4pPr marL="1371600" indent="0">
            <a:defRPr sz="1100">
              <a:latin typeface="Century Schoolbook"/>
            </a:defRPr>
          </a:lvl4pPr>
          <a:lvl5pPr marL="1828800" indent="0">
            <a:defRPr sz="1100">
              <a:latin typeface="Century Schoolbook"/>
            </a:defRPr>
          </a:lvl5pPr>
          <a:lvl6pPr marL="2286000" indent="0">
            <a:defRPr sz="1100">
              <a:latin typeface="Century Schoolbook"/>
            </a:defRPr>
          </a:lvl6pPr>
          <a:lvl7pPr marL="2743200" indent="0">
            <a:defRPr sz="1100">
              <a:latin typeface="Century Schoolbook"/>
            </a:defRPr>
          </a:lvl7pPr>
          <a:lvl8pPr marL="3200400" indent="0">
            <a:defRPr sz="1100">
              <a:latin typeface="Century Schoolbook"/>
            </a:defRPr>
          </a:lvl8pPr>
          <a:lvl9pPr marL="3657600" indent="0">
            <a:defRPr sz="1100">
              <a:latin typeface="Century Schoolbook"/>
            </a:defRPr>
          </a:lvl9pPr>
        </a:lstStyle>
        <a:p xmlns:a="http://schemas.openxmlformats.org/drawingml/2006/main">
          <a:r>
            <a:rPr lang="ru-RU" sz="1400" b="1" dirty="0"/>
            <a:t>т</a:t>
          </a:r>
          <a:r>
            <a:rPr lang="ru-RU" sz="1400" b="1" dirty="0" smtClean="0"/>
            <a:t>ысяч рублей</a:t>
          </a:r>
          <a:endParaRPr lang="ru-RU" sz="14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0.35</cdr:x>
      <cdr:y>0.43281</cdr:y>
    </cdr:from>
    <cdr:to>
      <cdr:x>0.525</cdr:x>
      <cdr:y>0.60216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24336" y="1656184"/>
          <a:ext cx="1512168" cy="6480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chemeClr val="bg1"/>
              </a:solidFill>
            </a:rPr>
            <a:t>458 811,1</a:t>
          </a:r>
        </a:p>
        <a:p xmlns:a="http://schemas.openxmlformats.org/drawingml/2006/main">
          <a:pPr algn="ctr"/>
          <a:r>
            <a:rPr lang="ru-RU" sz="1600" b="1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тыс. руб.</a:t>
          </a:r>
        </a:p>
      </cdr:txBody>
    </cdr:sp>
  </cdr:relSizeAnchor>
  <cdr:relSizeAnchor xmlns:cdr="http://schemas.openxmlformats.org/drawingml/2006/chartDrawing">
    <cdr:from>
      <cdr:x>0.16667</cdr:x>
      <cdr:y>0.41399</cdr:y>
    </cdr:from>
    <cdr:to>
      <cdr:x>0.34167</cdr:x>
      <cdr:y>0.58335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440160" y="1584176"/>
          <a:ext cx="1512168" cy="6480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439 917,7</a:t>
          </a:r>
        </a:p>
        <a:p xmlns:a="http://schemas.openxmlformats.org/drawingml/2006/main">
          <a:pPr algn="ctr"/>
          <a:r>
            <a:rPr lang="ru-RU" sz="1600" b="1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тыс. руб.</a:t>
          </a:r>
        </a:p>
      </cdr:txBody>
    </cdr:sp>
  </cdr:relSizeAnchor>
  <cdr:relSizeAnchor xmlns:cdr="http://schemas.openxmlformats.org/drawingml/2006/chartDrawing">
    <cdr:from>
      <cdr:x>0.25</cdr:x>
      <cdr:y>0.60217</cdr:y>
    </cdr:from>
    <cdr:to>
      <cdr:x>0.425</cdr:x>
      <cdr:y>0.79034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160240" y="2304256"/>
          <a:ext cx="1512168" cy="7200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451 995,2</a:t>
          </a:r>
        </a:p>
        <a:p xmlns:a="http://schemas.openxmlformats.org/drawingml/2006/main">
          <a:pPr algn="ctr"/>
          <a:r>
            <a:rPr lang="ru-RU" sz="1600" b="1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тыс. руб.</a:t>
          </a:r>
        </a:p>
        <a:p xmlns:a="http://schemas.openxmlformats.org/drawingml/2006/main">
          <a:pPr algn="ctr"/>
          <a:endParaRPr lang="ru-RU" sz="16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0.08333</cdr:x>
      <cdr:y>0.05645</cdr:y>
    </cdr:from>
    <cdr:to>
      <cdr:x>0.91667</cdr:x>
      <cdr:y>0.207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20080" y="216024"/>
          <a:ext cx="7200800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/>
            <a:t>Общий объем финансирования муниципальной программы</a:t>
          </a:r>
        </a:p>
        <a:p xmlns:a="http://schemas.openxmlformats.org/drawingml/2006/main">
          <a:pPr algn="ctr"/>
          <a:r>
            <a:rPr lang="ru-RU" sz="1400" b="1" dirty="0" smtClean="0"/>
            <a:t>на 2020 год и плановый период 2021 и 2022 годов</a:t>
          </a:r>
          <a:endParaRPr lang="ru-RU" sz="1400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0.34167</cdr:x>
      <cdr:y>0.43281</cdr:y>
    </cdr:from>
    <cdr:to>
      <cdr:x>0.51667</cdr:x>
      <cdr:y>0.60216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952328" y="1656184"/>
          <a:ext cx="1512168" cy="6480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chemeClr val="bg1"/>
              </a:solidFill>
            </a:rPr>
            <a:t>71 954,1</a:t>
          </a:r>
          <a:endParaRPr lang="ru-RU" sz="1600" b="1" dirty="0">
            <a:solidFill>
              <a:schemeClr val="bg1"/>
            </a:solidFill>
          </a:endParaRPr>
        </a:p>
        <a:p xmlns:a="http://schemas.openxmlformats.org/drawingml/2006/main">
          <a:pPr algn="ctr"/>
          <a:r>
            <a:rPr lang="ru-RU" sz="1600" b="1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тыс. руб.</a:t>
          </a:r>
        </a:p>
      </cdr:txBody>
    </cdr:sp>
  </cdr:relSizeAnchor>
  <cdr:relSizeAnchor xmlns:cdr="http://schemas.openxmlformats.org/drawingml/2006/chartDrawing">
    <cdr:from>
      <cdr:x>0.15</cdr:x>
      <cdr:y>0.41399</cdr:y>
    </cdr:from>
    <cdr:to>
      <cdr:x>0.325</cdr:x>
      <cdr:y>0.58335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96144" y="1584176"/>
          <a:ext cx="1512168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44 654,5</a:t>
          </a:r>
        </a:p>
        <a:p xmlns:a="http://schemas.openxmlformats.org/drawingml/2006/main">
          <a:pPr algn="ctr"/>
          <a:r>
            <a:rPr lang="ru-RU" sz="1600" b="1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тыс. руб.</a:t>
          </a:r>
        </a:p>
      </cdr:txBody>
    </cdr:sp>
  </cdr:relSizeAnchor>
  <cdr:relSizeAnchor xmlns:cdr="http://schemas.openxmlformats.org/drawingml/2006/chartDrawing">
    <cdr:from>
      <cdr:x>0.19167</cdr:x>
      <cdr:y>0.60217</cdr:y>
    </cdr:from>
    <cdr:to>
      <cdr:x>0.36667</cdr:x>
      <cdr:y>0.79034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656184" y="2304256"/>
          <a:ext cx="1512168" cy="7200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44 654,5</a:t>
          </a:r>
        </a:p>
        <a:p xmlns:a="http://schemas.openxmlformats.org/drawingml/2006/main">
          <a:pPr algn="ctr"/>
          <a:r>
            <a:rPr lang="ru-RU" sz="1600" b="1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тыс. руб.</a:t>
          </a:r>
        </a:p>
        <a:p xmlns:a="http://schemas.openxmlformats.org/drawingml/2006/main">
          <a:pPr algn="ctr"/>
          <a:endParaRPr lang="ru-RU" sz="16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0.08333</cdr:x>
      <cdr:y>0.15054</cdr:y>
    </cdr:from>
    <cdr:to>
      <cdr:x>0.91667</cdr:x>
      <cdr:y>0.30109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20080" y="576064"/>
          <a:ext cx="7200858" cy="5760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/>
            <a:t>Общий объем финансирования муниципальной программы</a:t>
          </a:r>
        </a:p>
        <a:p xmlns:a="http://schemas.openxmlformats.org/drawingml/2006/main">
          <a:pPr algn="ctr"/>
          <a:r>
            <a:rPr lang="ru-RU" sz="1400" b="1" dirty="0" smtClean="0"/>
            <a:t>на 2020 год и плановый период 2021 и 2022 годов</a:t>
          </a:r>
          <a:endParaRPr lang="ru-RU" sz="1400" b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0.35833</cdr:x>
      <cdr:y>0.43281</cdr:y>
    </cdr:from>
    <cdr:to>
      <cdr:x>0.53333</cdr:x>
      <cdr:y>0.60216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96344" y="1656184"/>
          <a:ext cx="1512168" cy="6480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chemeClr val="bg1"/>
              </a:solidFill>
            </a:rPr>
            <a:t>5 010</a:t>
          </a:r>
          <a:endParaRPr lang="ru-RU" sz="1600" b="1" dirty="0">
            <a:solidFill>
              <a:schemeClr val="bg1"/>
            </a:solidFill>
          </a:endParaRPr>
        </a:p>
        <a:p xmlns:a="http://schemas.openxmlformats.org/drawingml/2006/main">
          <a:pPr algn="ctr"/>
          <a:r>
            <a:rPr lang="ru-RU" sz="1600" b="1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тыс. руб.</a:t>
          </a:r>
        </a:p>
      </cdr:txBody>
    </cdr:sp>
  </cdr:relSizeAnchor>
  <cdr:relSizeAnchor xmlns:cdr="http://schemas.openxmlformats.org/drawingml/2006/chartDrawing">
    <cdr:from>
      <cdr:x>0.16667</cdr:x>
      <cdr:y>0.39517</cdr:y>
    </cdr:from>
    <cdr:to>
      <cdr:x>0.34167</cdr:x>
      <cdr:y>0.56453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440160" y="1512168"/>
          <a:ext cx="1512168" cy="6480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3 290,4</a:t>
          </a:r>
        </a:p>
        <a:p xmlns:a="http://schemas.openxmlformats.org/drawingml/2006/main">
          <a:pPr algn="ctr"/>
          <a:r>
            <a:rPr lang="ru-RU" sz="1600" b="1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тыс. руб.</a:t>
          </a:r>
        </a:p>
      </cdr:txBody>
    </cdr:sp>
  </cdr:relSizeAnchor>
  <cdr:relSizeAnchor xmlns:cdr="http://schemas.openxmlformats.org/drawingml/2006/chartDrawing">
    <cdr:from>
      <cdr:x>0.225</cdr:x>
      <cdr:y>0.60217</cdr:y>
    </cdr:from>
    <cdr:to>
      <cdr:x>0.4</cdr:x>
      <cdr:y>0.79034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944216" y="2304256"/>
          <a:ext cx="1512168" cy="7200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5 586,9</a:t>
          </a:r>
        </a:p>
        <a:p xmlns:a="http://schemas.openxmlformats.org/drawingml/2006/main">
          <a:pPr algn="ctr"/>
          <a:r>
            <a:rPr lang="ru-RU" sz="1600" b="1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тыс. руб.</a:t>
          </a:r>
        </a:p>
        <a:p xmlns:a="http://schemas.openxmlformats.org/drawingml/2006/main">
          <a:pPr algn="ctr"/>
          <a:endParaRPr lang="ru-RU" sz="16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0.08333</cdr:x>
      <cdr:y>0.05645</cdr:y>
    </cdr:from>
    <cdr:to>
      <cdr:x>0.91667</cdr:x>
      <cdr:y>0.207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20080" y="216024"/>
          <a:ext cx="7200800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/>
            <a:t>Общий объем финансирования муниципальной программы</a:t>
          </a:r>
        </a:p>
        <a:p xmlns:a="http://schemas.openxmlformats.org/drawingml/2006/main">
          <a:pPr algn="ctr"/>
          <a:r>
            <a:rPr lang="ru-RU" sz="1400" b="1" dirty="0" smtClean="0"/>
            <a:t>на 2020 год и плановый период 2021 и 2022 годов</a:t>
          </a:r>
          <a:endParaRPr lang="ru-RU" sz="1400" b="1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0.29167</cdr:x>
      <cdr:y>0.54571</cdr:y>
    </cdr:from>
    <cdr:to>
      <cdr:x>0.46667</cdr:x>
      <cdr:y>0.71506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20280" y="2088232"/>
          <a:ext cx="1512168" cy="6480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>
              <a:solidFill>
                <a:schemeClr val="bg1"/>
              </a:solidFill>
            </a:rPr>
            <a:t>2</a:t>
          </a:r>
          <a:r>
            <a:rPr lang="ru-RU" sz="1600" b="1" dirty="0" smtClean="0">
              <a:solidFill>
                <a:schemeClr val="bg1"/>
              </a:solidFill>
            </a:rPr>
            <a:t> 4</a:t>
          </a:r>
          <a:r>
            <a:rPr lang="ru-RU" sz="1600" b="1" dirty="0">
              <a:solidFill>
                <a:schemeClr val="bg1"/>
              </a:solidFill>
            </a:rPr>
            <a:t>1</a:t>
          </a:r>
          <a:r>
            <a:rPr lang="ru-RU" sz="1600" b="1" dirty="0" smtClean="0">
              <a:solidFill>
                <a:schemeClr val="bg1"/>
              </a:solidFill>
            </a:rPr>
            <a:t>0</a:t>
          </a:r>
          <a:endParaRPr lang="ru-RU" sz="1600" b="1" dirty="0">
            <a:solidFill>
              <a:schemeClr val="bg1"/>
            </a:solidFill>
          </a:endParaRPr>
        </a:p>
        <a:p xmlns:a="http://schemas.openxmlformats.org/drawingml/2006/main">
          <a:pPr algn="ctr"/>
          <a:r>
            <a:rPr lang="ru-RU" sz="1600" b="1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тыс. руб.</a:t>
          </a:r>
        </a:p>
      </cdr:txBody>
    </cdr:sp>
  </cdr:relSizeAnchor>
  <cdr:relSizeAnchor xmlns:cdr="http://schemas.openxmlformats.org/drawingml/2006/chartDrawing">
    <cdr:from>
      <cdr:x>0.19167</cdr:x>
      <cdr:y>0.22581</cdr:y>
    </cdr:from>
    <cdr:to>
      <cdr:x>0.36667</cdr:x>
      <cdr:y>0.39517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56184" y="864096"/>
          <a:ext cx="1512168" cy="6480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chemeClr val="tx1"/>
              </a:solidFill>
            </a:rPr>
            <a:t>400</a:t>
          </a:r>
          <a:endParaRPr lang="ru-RU" sz="1600" b="1" dirty="0" smtClean="0">
            <a:solidFill>
              <a:schemeClr val="tx1"/>
            </a:solidFill>
            <a:latin typeface="+mn-lt"/>
            <a:ea typeface="+mn-ea"/>
            <a:cs typeface="+mn-cs"/>
          </a:endParaRPr>
        </a:p>
        <a:p xmlns:a="http://schemas.openxmlformats.org/drawingml/2006/main">
          <a:pPr algn="ctr"/>
          <a:r>
            <a:rPr lang="ru-RU" sz="1600" b="1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тыс. руб.</a:t>
          </a:r>
        </a:p>
      </cdr:txBody>
    </cdr:sp>
  </cdr:relSizeAnchor>
  <cdr:relSizeAnchor xmlns:cdr="http://schemas.openxmlformats.org/drawingml/2006/chartDrawing">
    <cdr:from>
      <cdr:x>0.03333</cdr:x>
      <cdr:y>0.33872</cdr:y>
    </cdr:from>
    <cdr:to>
      <cdr:x>0.20833</cdr:x>
      <cdr:y>0.52689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88032" y="1296144"/>
          <a:ext cx="1512168" cy="7200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400</a:t>
          </a:r>
        </a:p>
        <a:p xmlns:a="http://schemas.openxmlformats.org/drawingml/2006/main">
          <a:pPr algn="ctr"/>
          <a:r>
            <a:rPr lang="ru-RU" sz="1600" b="1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тыс. руб.</a:t>
          </a:r>
        </a:p>
        <a:p xmlns:a="http://schemas.openxmlformats.org/drawingml/2006/main">
          <a:pPr algn="ctr"/>
          <a:endParaRPr lang="ru-RU" sz="16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0.08333</cdr:x>
      <cdr:y>0.05645</cdr:y>
    </cdr:from>
    <cdr:to>
      <cdr:x>0.91667</cdr:x>
      <cdr:y>0.207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20080" y="216024"/>
          <a:ext cx="7200800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/>
            <a:t>Общий объем финансирования муниципальной программы</a:t>
          </a:r>
        </a:p>
        <a:p xmlns:a="http://schemas.openxmlformats.org/drawingml/2006/main">
          <a:pPr algn="ctr"/>
          <a:r>
            <a:rPr lang="ru-RU" sz="1400" b="1" dirty="0" smtClean="0"/>
            <a:t>на 2020 год и плановый период 2021 и 2022 годов</a:t>
          </a:r>
          <a:endParaRPr lang="ru-RU" sz="1400" b="1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0.35</cdr:x>
      <cdr:y>0.48926</cdr:y>
    </cdr:from>
    <cdr:to>
      <cdr:x>0.525</cdr:x>
      <cdr:y>0.65861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24336" y="1872208"/>
          <a:ext cx="1512168" cy="6480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chemeClr val="bg1"/>
              </a:solidFill>
            </a:rPr>
            <a:t>2550,9</a:t>
          </a:r>
          <a:endParaRPr lang="ru-RU" sz="1600" b="1" dirty="0">
            <a:solidFill>
              <a:schemeClr val="bg1"/>
            </a:solidFill>
          </a:endParaRPr>
        </a:p>
        <a:p xmlns:a="http://schemas.openxmlformats.org/drawingml/2006/main">
          <a:pPr algn="ctr"/>
          <a:r>
            <a:rPr lang="ru-RU" sz="1600" b="1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тыс. руб.</a:t>
          </a:r>
        </a:p>
      </cdr:txBody>
    </cdr:sp>
  </cdr:relSizeAnchor>
  <cdr:relSizeAnchor xmlns:cdr="http://schemas.openxmlformats.org/drawingml/2006/chartDrawing">
    <cdr:from>
      <cdr:x>0.175</cdr:x>
      <cdr:y>0.39517</cdr:y>
    </cdr:from>
    <cdr:to>
      <cdr:x>0.35</cdr:x>
      <cdr:y>0.56453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512168" y="1512168"/>
          <a:ext cx="1512168" cy="6480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1 291,5</a:t>
          </a:r>
        </a:p>
        <a:p xmlns:a="http://schemas.openxmlformats.org/drawingml/2006/main">
          <a:pPr algn="ctr"/>
          <a:r>
            <a:rPr lang="ru-RU" sz="1600" b="1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тыс. руб.</a:t>
          </a:r>
        </a:p>
      </cdr:txBody>
    </cdr:sp>
  </cdr:relSizeAnchor>
  <cdr:relSizeAnchor xmlns:cdr="http://schemas.openxmlformats.org/drawingml/2006/chartDrawing">
    <cdr:from>
      <cdr:x>0.18333</cdr:x>
      <cdr:y>0.58335</cdr:y>
    </cdr:from>
    <cdr:to>
      <cdr:x>0.35833</cdr:x>
      <cdr:y>0.77152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584176" y="2232248"/>
          <a:ext cx="1512168" cy="7200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1 292,7</a:t>
          </a:r>
        </a:p>
        <a:p xmlns:a="http://schemas.openxmlformats.org/drawingml/2006/main">
          <a:pPr algn="ctr"/>
          <a:r>
            <a:rPr lang="ru-RU" sz="1600" b="1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тыс. руб.</a:t>
          </a:r>
        </a:p>
        <a:p xmlns:a="http://schemas.openxmlformats.org/drawingml/2006/main">
          <a:pPr algn="ctr"/>
          <a:endParaRPr lang="ru-RU" sz="16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0.08333</cdr:x>
      <cdr:y>0.05645</cdr:y>
    </cdr:from>
    <cdr:to>
      <cdr:x>0.91667</cdr:x>
      <cdr:y>0.207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20080" y="216024"/>
          <a:ext cx="7200800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/>
            <a:t>Общий объем финансирования муниципальной программы</a:t>
          </a:r>
        </a:p>
        <a:p xmlns:a="http://schemas.openxmlformats.org/drawingml/2006/main">
          <a:pPr algn="ctr"/>
          <a:r>
            <a:rPr lang="ru-RU" sz="1400" b="1" dirty="0" smtClean="0"/>
            <a:t>на 2020 год и плановый период 2021 и 2022 годов</a:t>
          </a:r>
          <a:endParaRPr lang="ru-RU" sz="1400" b="1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0.31858</cdr:x>
      <cdr:y>0.43902</cdr:y>
    </cdr:from>
    <cdr:to>
      <cdr:x>0.49358</cdr:x>
      <cdr:y>0.64036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92288" y="1296144"/>
          <a:ext cx="1423959" cy="5944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chemeClr val="bg1"/>
              </a:solidFill>
            </a:rPr>
            <a:t>1 190</a:t>
          </a:r>
          <a:endParaRPr lang="ru-RU" sz="1600" b="1" dirty="0">
            <a:solidFill>
              <a:schemeClr val="bg1"/>
            </a:solidFill>
          </a:endParaRPr>
        </a:p>
        <a:p xmlns:a="http://schemas.openxmlformats.org/drawingml/2006/main">
          <a:pPr algn="ctr"/>
          <a:r>
            <a:rPr lang="ru-RU" sz="1600" b="1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тыс. руб.</a:t>
          </a:r>
        </a:p>
      </cdr:txBody>
    </cdr:sp>
  </cdr:relSizeAnchor>
  <cdr:relSizeAnchor xmlns:cdr="http://schemas.openxmlformats.org/drawingml/2006/chartDrawing">
    <cdr:from>
      <cdr:x>0.17699</cdr:x>
      <cdr:y>0.43902</cdr:y>
    </cdr:from>
    <cdr:to>
      <cdr:x>0.35199</cdr:x>
      <cdr:y>0.65854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440160" y="1296144"/>
          <a:ext cx="1423958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810</a:t>
          </a:r>
        </a:p>
        <a:p xmlns:a="http://schemas.openxmlformats.org/drawingml/2006/main">
          <a:pPr algn="ctr"/>
          <a:r>
            <a:rPr lang="ru-RU" sz="1600" b="1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тыс. руб.</a:t>
          </a:r>
        </a:p>
      </cdr:txBody>
    </cdr:sp>
  </cdr:relSizeAnchor>
  <cdr:relSizeAnchor xmlns:cdr="http://schemas.openxmlformats.org/drawingml/2006/chartDrawing">
    <cdr:from>
      <cdr:x>0.08333</cdr:x>
      <cdr:y>0.05645</cdr:y>
    </cdr:from>
    <cdr:to>
      <cdr:x>0.91667</cdr:x>
      <cdr:y>0.14634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78048" y="166659"/>
          <a:ext cx="6780808" cy="2653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/>
            <a:t>Источники финансирования муниципальной программы</a:t>
          </a:r>
          <a:endParaRPr lang="ru-RU" sz="14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D409F1-1D50-429D-9F17-223BB1362E97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1827BB-2E34-42E1-9382-0F573B083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66D4D-F36E-4161-9A78-07EA8BD7A9F5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3E38D-5F90-4B67-BC30-570382E08F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476500" y="3124200"/>
            <a:ext cx="668655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476500" y="5003322"/>
            <a:ext cx="668655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8506923" y="1158222"/>
            <a:ext cx="2286000" cy="412750"/>
          </a:xfrm>
        </p:spPr>
        <p:txBody>
          <a:bodyPr/>
          <a:lstStyle/>
          <a:p>
            <a:fld id="{9996CEE9-FC0B-455D-BCA7-94E8F0FDA2E4}" type="datetime1">
              <a:rPr lang="ru-RU" smtClean="0"/>
              <a:pPr/>
              <a:t>22.01.2020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819441" y="4165667"/>
            <a:ext cx="3657600" cy="416052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412750" y="0"/>
            <a:ext cx="6604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99364" y="0"/>
            <a:ext cx="113386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1073150" y="0"/>
            <a:ext cx="197028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236430" y="0"/>
            <a:ext cx="24947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1520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906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925288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87052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1557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8733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320800" y="0"/>
            <a:ext cx="8255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60400" y="3429000"/>
            <a:ext cx="140335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418768" y="4866752"/>
            <a:ext cx="694876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182003" y="5500632"/>
            <a:ext cx="14859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802892" y="5788152"/>
            <a:ext cx="29718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2063750" y="4495800"/>
            <a:ext cx="39624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436006" y="4928702"/>
            <a:ext cx="6604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BAD3A-6A29-4EB2-9464-A2255A3F6C59}" type="datetime1">
              <a:rPr lang="ru-RU" smtClean="0"/>
              <a:pPr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18161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D8AA-0AEB-470B-9A25-D69117D36B39}" type="datetime1">
              <a:rPr lang="ru-RU" smtClean="0"/>
              <a:pPr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95300" y="1600200"/>
            <a:ext cx="80899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5E0D582-394C-438C-A5F6-A065470FDD3A}" type="datetime1">
              <a:rPr lang="ru-RU" smtClean="0"/>
              <a:pPr/>
              <a:t>22.01.2020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6500" y="2895600"/>
            <a:ext cx="668655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76500" y="5010150"/>
            <a:ext cx="668655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8505444" y="1154557"/>
            <a:ext cx="2286000" cy="412750"/>
          </a:xfrm>
        </p:spPr>
        <p:txBody>
          <a:bodyPr/>
          <a:lstStyle/>
          <a:p>
            <a:fld id="{EB64C729-0369-4479-A68F-E096EA3C0530}" type="datetime1">
              <a:rPr lang="ru-RU" smtClean="0"/>
              <a:pPr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819644" y="4162806"/>
            <a:ext cx="3657600" cy="4160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412750" y="0"/>
            <a:ext cx="6604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99364" y="0"/>
            <a:ext cx="113386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073150" y="0"/>
            <a:ext cx="197028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236430" y="0"/>
            <a:ext cx="24947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1520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906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25288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87052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1557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320800" y="0"/>
            <a:ext cx="8255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60400" y="3429000"/>
            <a:ext cx="140335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435096" y="4866752"/>
            <a:ext cx="694876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182003" y="5500632"/>
            <a:ext cx="14859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802892" y="5791200"/>
            <a:ext cx="29718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2035627" y="4479888"/>
            <a:ext cx="39624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85610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452334" y="4928702"/>
            <a:ext cx="6604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D00B2-E04C-4AAC-86A6-E022764DF17C}" type="datetime1">
              <a:rPr lang="ru-RU" smtClean="0"/>
              <a:pPr/>
              <a:t>22.01.2020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95300" y="1600200"/>
            <a:ext cx="39624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26102" y="1600200"/>
            <a:ext cx="39624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817245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011F8-11F4-47E9-9A53-FC0B1E4097CD}" type="datetime1">
              <a:rPr lang="ru-RU" smtClean="0"/>
              <a:pPr/>
              <a:t>22.01.2020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5300" y="2362200"/>
            <a:ext cx="39624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736306" y="2362200"/>
            <a:ext cx="39624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95300" y="1569720"/>
            <a:ext cx="39624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705350" y="1569720"/>
            <a:ext cx="39624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447D6BC-4E3F-4FBC-9CC8-702C043416B5}" type="datetime1">
              <a:rPr lang="ru-RU" smtClean="0"/>
              <a:pPr/>
              <a:t>22.01.2020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4D90B-13D2-4BD5-8AAB-B31432BC12D1}" type="datetime1">
              <a:rPr lang="ru-RU" smtClean="0"/>
              <a:pPr/>
              <a:t>22.01.2020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949325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915728" y="3181350"/>
            <a:ext cx="6309360" cy="4953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79970" y="274320"/>
            <a:ext cx="1654302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7691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708321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7409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9575800" y="0"/>
            <a:ext cx="3302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965835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836152" y="5715000"/>
            <a:ext cx="59436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30200" y="274320"/>
            <a:ext cx="61087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EF31472-98FD-47AC-8242-BFE3D33B057B}" type="datetime1">
              <a:rPr lang="ru-RU" smtClean="0"/>
              <a:pPr/>
              <a:t>22.01.2020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49325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836152" y="5715000"/>
            <a:ext cx="59436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892201" y="3181350"/>
            <a:ext cx="6309360" cy="4953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68655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29615" y="264795"/>
            <a:ext cx="1651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97409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575800" y="0"/>
            <a:ext cx="3302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965835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7691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708321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224F567-7906-4C05-B88F-1630D831A0B9}" type="datetime1">
              <a:rPr lang="ru-RU" smtClean="0"/>
              <a:pPr/>
              <a:t>22.01.2020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949325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0899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0899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8305800" y="1065849"/>
            <a:ext cx="2011680" cy="416052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E839E48-D7F4-4EBD-B2D5-53BA5E543125}" type="datetime1">
              <a:rPr lang="ru-RU" smtClean="0"/>
              <a:pPr/>
              <a:t>22.01.2020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7706052" y="3722000"/>
            <a:ext cx="3200400" cy="39624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255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7409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9575800" y="0"/>
            <a:ext cx="3302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65835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836152" y="5715000"/>
            <a:ext cx="59436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806434" y="5734050"/>
            <a:ext cx="6604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gif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://parabel.tomsk.ru/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ÐÐ°ÑÑÐ¸Ð½ÐºÐ¸ Ð¿Ð¾ Ð·Ð°Ð¿ÑÐ¾ÑÑ &quot;ÐÐ°ÑÐ°Ð±ÐµÐ»Ñ&quot;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6105128" y="332656"/>
            <a:ext cx="3132347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6" name="Picture 4" descr="ÐÐ°ÑÑÐ¸Ð½ÐºÐ¸ Ð¿Ð¾ Ð·Ð°Ð¿ÑÐ¾ÑÑ &quot;ÐÐ°ÑÐ°Ð±ÐµÐ»Ñ&quot;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6609184" y="4005064"/>
            <a:ext cx="2772978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8" name="Picture 6" descr="ÐÐ°ÑÑÐ¸Ð½ÐºÐ¸ Ð¿Ð¾ Ð·Ð°Ð¿ÑÐ¾ÑÑ &quot;ÐÐ°ÑÐ°Ð±ÐµÐ»Ñ&quot;"/>
          <p:cNvPicPr>
            <a:picLocks noChangeAspect="1" noChangeArrowheads="1"/>
          </p:cNvPicPr>
          <p:nvPr/>
        </p:nvPicPr>
        <p:blipFill>
          <a:blip r:embed="rId5" cstate="print">
            <a:lum bright="20000"/>
          </a:blip>
          <a:srcRect/>
          <a:stretch>
            <a:fillRect/>
          </a:stretch>
        </p:blipFill>
        <p:spPr bwMode="auto">
          <a:xfrm>
            <a:off x="594105" y="332656"/>
            <a:ext cx="3134759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63529" y="2492896"/>
            <a:ext cx="8778943" cy="15081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Бюджет для граждан</a:t>
            </a:r>
          </a:p>
          <a:p>
            <a:pPr algn="ctr"/>
            <a:r>
              <a:rPr lang="ru-RU" sz="2000" b="1" cap="none" spc="0" dirty="0" smtClean="0">
                <a:ln/>
                <a:solidFill>
                  <a:schemeClr val="accent3"/>
                </a:solidFill>
                <a:effectLst/>
                <a:latin typeface="Arial" pitchFamily="34" charset="0"/>
                <a:cs typeface="Arial" pitchFamily="34" charset="0"/>
              </a:rPr>
              <a:t>на основе решения Думы </a:t>
            </a:r>
            <a:r>
              <a:rPr lang="ru-RU" sz="2000" b="1" cap="none" spc="0" dirty="0" err="1" smtClean="0">
                <a:ln/>
                <a:solidFill>
                  <a:schemeClr val="accent3"/>
                </a:solidFill>
                <a:effectLst/>
                <a:latin typeface="Arial" pitchFamily="34" charset="0"/>
                <a:cs typeface="Arial" pitchFamily="34" charset="0"/>
              </a:rPr>
              <a:t>Парабельского</a:t>
            </a:r>
            <a:r>
              <a:rPr lang="ru-RU" sz="2000" b="1" cap="none" spc="0" dirty="0" smtClean="0">
                <a:ln/>
                <a:solidFill>
                  <a:schemeClr val="accent3"/>
                </a:solidFill>
                <a:effectLst/>
                <a:latin typeface="Arial" pitchFamily="34" charset="0"/>
                <a:cs typeface="Arial" pitchFamily="34" charset="0"/>
              </a:rPr>
              <a:t> района</a:t>
            </a:r>
            <a:r>
              <a:rPr lang="en-US" sz="2000" b="1" cap="none" spc="0" dirty="0" smtClean="0">
                <a:ln/>
                <a:solidFill>
                  <a:schemeClr val="accent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от 19.12.2019 №39</a:t>
            </a:r>
            <a:endParaRPr lang="ru-RU" sz="2000" b="1" cap="none" spc="0" dirty="0" smtClean="0">
              <a:ln/>
              <a:solidFill>
                <a:schemeClr val="accent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cap="none" spc="0" dirty="0" smtClean="0">
                <a:ln/>
                <a:solidFill>
                  <a:schemeClr val="accent3"/>
                </a:solidFill>
                <a:effectLst/>
                <a:latin typeface="Arial" pitchFamily="34" charset="0"/>
                <a:cs typeface="Arial" pitchFamily="34" charset="0"/>
              </a:rPr>
              <a:t>«О бюджете муниципального образования «Парабельский район»</a:t>
            </a:r>
          </a:p>
          <a:p>
            <a:pPr algn="ctr"/>
            <a:r>
              <a:rPr lang="ru-RU" sz="2000" b="1" cap="none" spc="0" dirty="0" smtClean="0">
                <a:ln/>
                <a:solidFill>
                  <a:schemeClr val="accent3"/>
                </a:solidFill>
                <a:effectLst/>
                <a:latin typeface="Arial" pitchFamily="34" charset="0"/>
                <a:cs typeface="Arial" pitchFamily="34" charset="0"/>
              </a:rPr>
              <a:t>на 2020 год и плановый период 2021 и 2022 годов»</a:t>
            </a:r>
            <a:endParaRPr lang="ru-RU" sz="2000" b="1" cap="none" spc="0" dirty="0">
              <a:ln/>
              <a:solidFill>
                <a:schemeClr val="accent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202" name="Picture 10" descr="ÐÐ°ÑÑÐ¸Ð½ÐºÐ¸ Ð¿Ð¾ Ð·Ð°Ð¿ÑÐ¾ÑÑ &quot;ÐÐ°ÑÐ°Ð±ÐµÐ»Ñ&quot;"/>
          <p:cNvPicPr>
            <a:picLocks noChangeAspect="1" noChangeArrowheads="1"/>
          </p:cNvPicPr>
          <p:nvPr/>
        </p:nvPicPr>
        <p:blipFill>
          <a:blip r:embed="rId6" cstate="print">
            <a:lum bright="20000"/>
          </a:blip>
          <a:srcRect/>
          <a:stretch>
            <a:fillRect/>
          </a:stretch>
        </p:blipFill>
        <p:spPr bwMode="auto">
          <a:xfrm>
            <a:off x="484487" y="4005064"/>
            <a:ext cx="2812329" cy="20882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204" name="Picture 12" descr="ÐÐ°ÑÑÐ¸Ð½ÐºÐ¸ Ð¿Ð¾ Ð·Ð°Ð¿ÑÐ¾ÑÑ &quot;ÐÐ°ÑÐ°Ð±ÐµÐ»Ñ Ð³ÐµÑÐ±&quot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6091" y="476672"/>
            <a:ext cx="1333818" cy="1872208"/>
          </a:xfrm>
          <a:prstGeom prst="rect">
            <a:avLst/>
          </a:prstGeom>
          <a:noFill/>
        </p:spPr>
      </p:pic>
      <p:pic>
        <p:nvPicPr>
          <p:cNvPr id="8206" name="Picture 14" descr="ÐÐ°ÑÑÐ¸Ð½ÐºÐ¸ Ð¿Ð¾ Ð·Ð°Ð¿ÑÐ¾ÑÑ &quot;ÐÐ°ÑÐ°Ð±ÐµÐ»Ñ Ð³ÐµÑÐ±&quot;"/>
          <p:cNvPicPr>
            <a:picLocks noChangeAspect="1" noChangeArrowheads="1"/>
          </p:cNvPicPr>
          <p:nvPr/>
        </p:nvPicPr>
        <p:blipFill>
          <a:blip r:embed="rId8" cstate="print">
            <a:lum bright="20000"/>
          </a:blip>
          <a:srcRect/>
          <a:stretch>
            <a:fillRect/>
          </a:stretch>
        </p:blipFill>
        <p:spPr bwMode="auto">
          <a:xfrm>
            <a:off x="3512840" y="4257092"/>
            <a:ext cx="2880320" cy="16201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4111263" y="5934670"/>
            <a:ext cx="168347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Парабель</a:t>
            </a:r>
          </a:p>
          <a:p>
            <a:pPr algn="ctr"/>
            <a:r>
              <a:rPr lang="ru-RU" sz="2400" b="1" cap="none" spc="0" dirty="0" smtClean="0">
                <a:ln/>
                <a:solidFill>
                  <a:schemeClr val="accent3"/>
                </a:solidFill>
                <a:effectLst/>
                <a:latin typeface="Arial" pitchFamily="34" charset="0"/>
                <a:cs typeface="Arial" pitchFamily="34" charset="0"/>
              </a:rPr>
              <a:t>2019</a:t>
            </a:r>
            <a:endParaRPr lang="ru-RU" sz="2400" b="1" cap="none" spc="0" dirty="0">
              <a:ln/>
              <a:solidFill>
                <a:schemeClr val="accent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40977" y="188640"/>
            <a:ext cx="822404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Нормативные акты в сфере бюджетного процесса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 descr="ÐÐ°ÑÑÐ¸Ð½ÐºÐ¸ Ð¿Ð¾ Ð·Ð°Ð¿ÑÐ¾ÑÑ &quot;ÐÑÐ´Ð¶ÐµÑÐ½ÑÐ¹ ÐºÐ¾Ð´ÐµÐºÑ&quot;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488504" y="1758414"/>
            <a:ext cx="864096" cy="1382554"/>
          </a:xfrm>
          <a:prstGeom prst="rect">
            <a:avLst/>
          </a:prstGeom>
          <a:noFill/>
        </p:spPr>
      </p:pic>
      <p:sp>
        <p:nvSpPr>
          <p:cNvPr id="5" name="TextBox 25"/>
          <p:cNvSpPr txBox="1">
            <a:spLocks noChangeArrowheads="1"/>
          </p:cNvSpPr>
          <p:nvPr/>
        </p:nvSpPr>
        <p:spPr bwMode="auto">
          <a:xfrm>
            <a:off x="188471" y="908720"/>
            <a:ext cx="95170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Calibri" pitchFamily="34" charset="0"/>
              </a:rPr>
              <a:t>Бюджетный процесс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</a:rPr>
              <a:t>регламентируется следующими нормативно-правовыми актами: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2396716" y="1628800"/>
            <a:ext cx="5112568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Конституция Российской Федерации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2072680" y="2420888"/>
            <a:ext cx="2808312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Бюджетный кодекс </a:t>
            </a:r>
          </a:p>
          <a:p>
            <a:pPr algn="ctr"/>
            <a:r>
              <a:rPr lang="ru-RU" sz="1600" b="1" dirty="0" smtClean="0"/>
              <a:t>Российской Федерации</a:t>
            </a:r>
            <a:endParaRPr lang="ru-RU" sz="1600" b="1" dirty="0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5025008" y="2420888"/>
            <a:ext cx="2808312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Налоговый кодекс </a:t>
            </a:r>
          </a:p>
          <a:p>
            <a:pPr algn="ctr"/>
            <a:r>
              <a:rPr lang="ru-RU" sz="1600" b="1" dirty="0" smtClean="0"/>
              <a:t>Российской Федерации</a:t>
            </a:r>
            <a:endParaRPr lang="ru-RU" sz="1600" b="1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1676636" y="3212976"/>
            <a:ext cx="6552728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50" b="1" dirty="0" smtClean="0"/>
              <a:t>Федеральный закон ФЗ №131 от 06 октября 2003 года</a:t>
            </a:r>
          </a:p>
          <a:p>
            <a:pPr algn="ctr"/>
            <a:r>
              <a:rPr lang="ru-RU" sz="1550" b="1" dirty="0" smtClean="0"/>
              <a:t>«Об общих принципах организации местного самоуправления»</a:t>
            </a:r>
            <a:endParaRPr lang="ru-RU" sz="1550" b="1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1352600" y="4005064"/>
            <a:ext cx="7200800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Закон Томской области №170-ОЗ от 13 августа 2007 года </a:t>
            </a:r>
            <a:br>
              <a:rPr lang="ru-RU" b="1" dirty="0" smtClean="0"/>
            </a:br>
            <a:r>
              <a:rPr lang="ru-RU" b="1" dirty="0" smtClean="0"/>
              <a:t>«О межбюджетных отношениях в Томской области»</a:t>
            </a: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992560" y="4797152"/>
            <a:ext cx="7920880" cy="720080"/>
          </a:xfrm>
          <a:prstGeom prst="rect">
            <a:avLst/>
          </a:prstGeom>
          <a:solidFill>
            <a:srgbClr val="99FF66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Устав муниципального образования «Парабельский район»</a:t>
            </a:r>
          </a:p>
        </p:txBody>
      </p:sp>
      <p:sp>
        <p:nvSpPr>
          <p:cNvPr id="14" name="Прямоугольник 13"/>
          <p:cNvSpPr/>
          <p:nvPr/>
        </p:nvSpPr>
        <p:spPr>
          <a:xfrm flipH="1">
            <a:off x="812540" y="5589240"/>
            <a:ext cx="8280920" cy="720080"/>
          </a:xfrm>
          <a:prstGeom prst="rect">
            <a:avLst/>
          </a:prstGeom>
          <a:solidFill>
            <a:srgbClr val="99FF66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Положение о бюджетном процессе </a:t>
            </a:r>
          </a:p>
          <a:p>
            <a:pPr algn="ctr"/>
            <a:r>
              <a:rPr lang="ru-RU" b="1" dirty="0" smtClean="0"/>
              <a:t>в муниципальном образовании «Парабельский район»</a:t>
            </a:r>
          </a:p>
        </p:txBody>
      </p:sp>
      <p:pic>
        <p:nvPicPr>
          <p:cNvPr id="20484" name="Picture 4" descr="ÐÐ°ÑÑÐ¸Ð½ÐºÐ¸ Ð¿Ð¾ Ð·Ð°Ð¿ÑÐ¾ÑÑ &quot;Ð½Ð°Ð»Ð¾Ð³Ð¾Ð²ÑÐ¹ ÐºÐ¾Ð´ÐµÐºÑ&quot;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8553400" y="1684561"/>
            <a:ext cx="864096" cy="1384399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913440" y="6536377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10</a:t>
            </a:r>
            <a:endParaRPr lang="ru-RU" sz="12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68490" y="188640"/>
            <a:ext cx="796904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Цели и задачи бюджетной и налоговой политики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520" y="1890697"/>
            <a:ext cx="87129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Целью налоговой политики Парабельского  района на 2020 год и на плановый период 2021 и 2022 годов является повышение уровня собственных доходов бюджета района за счет осуществления следующих мероприятий: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/>
              <a:t>формирование и реализация плана мероприятий по увеличению налоговых и  неналоговых доходов бюджета;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/>
              <a:t>проверка эффективности использования муниципального имущества;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/>
              <a:t>организация работы по проведению мероприятий по легализации оплаты труда и обеспечению полноты поступления в бюджет района налога на доходы физических лиц;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/>
              <a:t>осуществление поддержки малого предпринимательства для стимулирования добровольного исполнения налоговых обязательств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632520" y="4493438"/>
            <a:ext cx="86409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1400" dirty="0" smtClean="0"/>
              <a:t>безусловное исполнение действующих социально-значимых обязательств;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/>
              <a:t>применение принципов </a:t>
            </a:r>
            <a:r>
              <a:rPr lang="ru-RU" sz="1400" dirty="0" err="1" smtClean="0"/>
              <a:t>адресности</a:t>
            </a:r>
            <a:r>
              <a:rPr lang="ru-RU" sz="1400" dirty="0" smtClean="0"/>
              <a:t> и нуждаемости при предоставлении гражданам мер социальной поддержки;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/>
              <a:t>консолидация финансовых ресурсов на приоритетных направлениях государственной политики, в том числе на реализации задач, поставленных в Указах Президента Российской Федерации от 7 мая 2012 года;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/>
              <a:t>соблюдение ограничений, установленных бюджетным законодательством и соглашением с Департаментом финансов Томской области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376936" y="1527175"/>
            <a:ext cx="93006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цели</a:t>
            </a:r>
            <a:endParaRPr lang="ru-RU" sz="2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98519" y="4119463"/>
            <a:ext cx="123091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задачи</a:t>
            </a:r>
            <a:endParaRPr lang="ru-RU" sz="2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32520" y="692696"/>
            <a:ext cx="86409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/>
              <a:t>Основные направления бюджетной и налоговой политики Парабельского района Томской области  на 2020 год и плановый период 2021 – 2022 годов утверждены Постановлением Администрации Парабельского района от 03.09.2019 №465а</a:t>
            </a:r>
            <a:endParaRPr lang="ru-RU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913440" y="6536377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11</a:t>
            </a:r>
            <a:endParaRPr lang="ru-RU" sz="12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2180" y="188640"/>
            <a:ext cx="880164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Основные параметры бюджета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муниципального образования «Парабельский район»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ÐÐ°ÑÑÐ¸Ð½ÐºÐ¸ Ð¿Ð¾ Ð·Ð°Ð¿ÑÐ¾ÑÑ &quot;Ð²ÐµÑÑ&quot;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632520" y="1484784"/>
            <a:ext cx="8640960" cy="295232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13036" y="1412776"/>
            <a:ext cx="17957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Доходы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91702" y="1412776"/>
            <a:ext cx="19777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Расходы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0797" y="2060848"/>
            <a:ext cx="1344407" cy="24314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2020г.</a:t>
            </a:r>
          </a:p>
          <a:p>
            <a:pPr algn="ctr"/>
            <a:endParaRPr lang="ru-RU" sz="28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2021г.</a:t>
            </a:r>
          </a:p>
          <a:p>
            <a:pPr algn="ctr"/>
            <a:endParaRPr lang="ru-RU" sz="28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2022г.</a:t>
            </a:r>
            <a:endParaRPr lang="ru-RU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4488" y="2132856"/>
            <a:ext cx="3528392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853 394,6 тыс. руб.</a:t>
            </a:r>
          </a:p>
          <a:p>
            <a:pPr algn="ctr"/>
            <a:endParaRPr lang="ru-RU" sz="28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714 871,2 тыс. руб.</a:t>
            </a:r>
          </a:p>
          <a:p>
            <a:pPr algn="ctr"/>
            <a:endParaRPr lang="ru-RU" sz="28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688 117,1 тыс. руб.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986557" y="2132856"/>
            <a:ext cx="3502947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848 394,6 тыс. руб.</a:t>
            </a:r>
          </a:p>
          <a:p>
            <a:pPr algn="ctr"/>
            <a:endParaRPr lang="ru-RU" sz="28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711 871,2 тыс. руб.</a:t>
            </a:r>
          </a:p>
          <a:p>
            <a:pPr algn="ctr"/>
            <a:endParaRPr lang="ru-RU" sz="28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688 117,1 тыс. руб.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54149" y="5265693"/>
            <a:ext cx="49046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на 2020 год – 5 000 тыс. руб.</a:t>
            </a:r>
            <a:endParaRPr lang="en-US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  <a:p>
            <a:pPr algn="ctr">
              <a:tabLst>
                <a:tab pos="895350" algn="l"/>
                <a:tab pos="1438275" algn="l"/>
              </a:tabLst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на 20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2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1 год – 3 000 тыс. руб.</a:t>
            </a:r>
            <a:endParaRPr lang="en-US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  <a:p>
            <a:pPr algn="just">
              <a:tabLst>
                <a:tab pos="1438275" algn="l"/>
              </a:tabLst>
            </a:pP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 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на 20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2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год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–</a:t>
            </a:r>
            <a:r>
              <a:rPr lang="en-US" sz="2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   </a:t>
            </a:r>
            <a:r>
              <a:rPr lang="ru-RU" sz="2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0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  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тыс. руб. </a:t>
            </a:r>
            <a:endParaRPr lang="en-US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62737" y="4705980"/>
            <a:ext cx="20874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Профицит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13440" y="6536377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12</a:t>
            </a:r>
            <a:endParaRPr lang="ru-RU" sz="12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2180" y="188640"/>
            <a:ext cx="880164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Доходы бюджета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муниципального образования «Парабельский район»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488504" y="1227666"/>
          <a:ext cx="8928992" cy="5297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913440" y="6536377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13</a:t>
            </a:r>
            <a:endParaRPr lang="ru-RU" sz="12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2180" y="188640"/>
            <a:ext cx="880164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Налоговые доходы бюджета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муниципального образования «Парабельский район»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488504" y="1227666"/>
          <a:ext cx="9145016" cy="4865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913440" y="6536377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14</a:t>
            </a:r>
            <a:endParaRPr lang="ru-RU" sz="12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632520" y="6093296"/>
            <a:ext cx="8640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* в том числе дополнительный норматив отчислений в бюджет муниципального образования «Парабельский район» от налога на доходы физических лиц в размере 27 892,8 тысяч рублей</a:t>
            </a:r>
            <a:endParaRPr lang="ru-RU" sz="12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2180" y="188640"/>
            <a:ext cx="880164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Неналоговые доходы бюджета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муниципального образования «Парабельский район»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488504" y="1340768"/>
          <a:ext cx="885698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913440" y="6536377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15</a:t>
            </a:r>
            <a:endParaRPr lang="ru-RU" sz="12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2180" y="188640"/>
            <a:ext cx="880164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Безвозмездные поступления в бюджет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муниципального образования «Парабельский район»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560512" y="908720"/>
          <a:ext cx="8712968" cy="594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7833320" y="1700808"/>
            <a:ext cx="968776" cy="28803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/>
              <a:t>т</a:t>
            </a:r>
            <a:r>
              <a:rPr lang="ru-RU" sz="1400" b="1" dirty="0" smtClean="0"/>
              <a:t>ысяч рублей</a:t>
            </a:r>
            <a:endParaRPr lang="ru-RU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913440" y="6536377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16</a:t>
            </a:r>
            <a:endParaRPr lang="ru-RU" sz="12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2180" y="188640"/>
            <a:ext cx="880164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Расходы бюджета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муниципального образования «Парабельский район»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2520" y="3429000"/>
            <a:ext cx="8640763" cy="2880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>
                    <a:lumMod val="95000"/>
                    <a:lumOff val="5000"/>
                  </a:prstClr>
                </a:solidFill>
                <a:cs typeface="Times New Roman" pitchFamily="18" charset="0"/>
              </a:rPr>
              <a:t>Расходы бюджета </a:t>
            </a:r>
            <a:r>
              <a:rPr lang="ru-RU" dirty="0">
                <a:solidFill>
                  <a:prstClr val="black">
                    <a:lumMod val="95000"/>
                    <a:lumOff val="5000"/>
                  </a:prstClr>
                </a:solidFill>
                <a:cs typeface="Times New Roman" pitchFamily="18" charset="0"/>
              </a:rPr>
              <a:t>– выплачиваемые из бюджета денежные средства.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>
                    <a:lumMod val="95000"/>
                    <a:lumOff val="5000"/>
                  </a:prstClr>
                </a:solidFill>
                <a:cs typeface="Times New Roman" pitchFamily="18" charset="0"/>
              </a:rPr>
              <a:t>Формирование расходов </a:t>
            </a:r>
            <a:r>
              <a:rPr lang="ru-RU" dirty="0">
                <a:solidFill>
                  <a:prstClr val="black">
                    <a:lumMod val="95000"/>
                    <a:lumOff val="5000"/>
                  </a:prstClr>
                </a:solidFill>
                <a:cs typeface="Times New Roman" pitchFamily="18" charset="0"/>
              </a:rPr>
              <a:t>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за счет средств соответствующих бюджетов.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solidFill>
                <a:prstClr val="black">
                  <a:lumMod val="95000"/>
                  <a:lumOff val="5000"/>
                </a:prstClr>
              </a:solidFill>
              <a:cs typeface="Times New Roman" pitchFamily="18" charset="0"/>
            </a:endParaRPr>
          </a:p>
          <a:p>
            <a:pPr marL="2603500"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prstClr val="black">
                    <a:lumMod val="95000"/>
                    <a:lumOff val="5000"/>
                  </a:prstClr>
                </a:solidFill>
                <a:cs typeface="Times New Roman" pitchFamily="18" charset="0"/>
              </a:rPr>
              <a:t>Принципы </a:t>
            </a:r>
            <a:r>
              <a:rPr lang="ru-RU" b="1" dirty="0">
                <a:solidFill>
                  <a:prstClr val="black">
                    <a:lumMod val="95000"/>
                    <a:lumOff val="5000"/>
                  </a:prstClr>
                </a:solidFill>
                <a:cs typeface="Times New Roman" pitchFamily="18" charset="0"/>
              </a:rPr>
              <a:t>формирования расходов бюджета:</a:t>
            </a:r>
          </a:p>
          <a:p>
            <a:pPr marL="260350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>
                <a:solidFill>
                  <a:prstClr val="black">
                    <a:lumMod val="95000"/>
                    <a:lumOff val="5000"/>
                  </a:prstClr>
                </a:solidFill>
                <a:cs typeface="Times New Roman" pitchFamily="18" charset="0"/>
              </a:rPr>
              <a:t>по </a:t>
            </a:r>
            <a:r>
              <a:rPr lang="ru-RU" dirty="0" smtClean="0">
                <a:solidFill>
                  <a:prstClr val="black">
                    <a:lumMod val="95000"/>
                    <a:lumOff val="5000"/>
                  </a:prstClr>
                </a:solidFill>
                <a:cs typeface="Times New Roman" pitchFamily="18" charset="0"/>
              </a:rPr>
              <a:t>разделам</a:t>
            </a:r>
            <a:endParaRPr lang="ru-RU" dirty="0">
              <a:solidFill>
                <a:prstClr val="black">
                  <a:lumMod val="95000"/>
                  <a:lumOff val="5000"/>
                </a:prstClr>
              </a:solidFill>
              <a:cs typeface="Times New Roman" pitchFamily="18" charset="0"/>
            </a:endParaRPr>
          </a:p>
          <a:p>
            <a:pPr marL="260350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>
                <a:solidFill>
                  <a:prstClr val="black">
                    <a:lumMod val="95000"/>
                    <a:lumOff val="5000"/>
                  </a:prstClr>
                </a:solidFill>
                <a:cs typeface="Times New Roman" pitchFamily="18" charset="0"/>
              </a:rPr>
              <a:t>по </a:t>
            </a:r>
            <a:r>
              <a:rPr lang="ru-RU" dirty="0" smtClean="0">
                <a:solidFill>
                  <a:prstClr val="black">
                    <a:lumMod val="95000"/>
                    <a:lumOff val="5000"/>
                  </a:prstClr>
                </a:solidFill>
                <a:cs typeface="Times New Roman" pitchFamily="18" charset="0"/>
              </a:rPr>
              <a:t>ведомствам</a:t>
            </a:r>
            <a:endParaRPr lang="ru-RU" dirty="0">
              <a:solidFill>
                <a:prstClr val="black">
                  <a:lumMod val="95000"/>
                  <a:lumOff val="5000"/>
                </a:prstClr>
              </a:solidFill>
              <a:cs typeface="Times New Roman" pitchFamily="18" charset="0"/>
            </a:endParaRPr>
          </a:p>
          <a:p>
            <a:pPr marL="260350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>
                <a:solidFill>
                  <a:prstClr val="black">
                    <a:lumMod val="95000"/>
                    <a:lumOff val="5000"/>
                  </a:prstClr>
                </a:solidFill>
                <a:cs typeface="Times New Roman" pitchFamily="18" charset="0"/>
              </a:rPr>
              <a:t>по </a:t>
            </a:r>
            <a:r>
              <a:rPr lang="ru-RU" dirty="0" smtClean="0">
                <a:solidFill>
                  <a:prstClr val="black">
                    <a:lumMod val="95000"/>
                    <a:lumOff val="5000"/>
                  </a:prstClr>
                </a:solidFill>
                <a:cs typeface="Times New Roman" pitchFamily="18" charset="0"/>
              </a:rPr>
              <a:t>муниципальным программам</a:t>
            </a:r>
            <a:endParaRPr lang="ru-RU" dirty="0">
              <a:solidFill>
                <a:prstClr val="black">
                  <a:lumMod val="95000"/>
                  <a:lumOff val="5000"/>
                </a:prstClr>
              </a:solidFill>
              <a:cs typeface="Times New Roman" pitchFamily="18" charset="0"/>
            </a:endParaRPr>
          </a:p>
        </p:txBody>
      </p:sp>
      <p:pic>
        <p:nvPicPr>
          <p:cNvPr id="14338" name="Picture 2" descr="ÐÐ°ÑÑÐ¸Ð½ÐºÐ¸ Ð¿Ð¾ Ð·Ð°Ð¿ÑÐ¾ÑÑ ÑÐ°ÑÑÐ¾Ð´Ñ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3368824" y="1124744"/>
            <a:ext cx="3168352" cy="2112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8913440" y="6536377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17</a:t>
            </a:r>
            <a:endParaRPr lang="ru-RU" sz="12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64614" y="188640"/>
            <a:ext cx="437677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Классификация расходов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Haritonov.FOTDEL\Desktop\Бюджет для граждан\картинки\классрасходов\герб РФ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617" y="1064834"/>
            <a:ext cx="591847" cy="648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 descr="C:\Users\Haritonov.FOTDEL\Desktop\Бюджет для граждан\картинки\классрасходов\мигал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504" y="2504994"/>
            <a:ext cx="648072" cy="648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 descr="C:\Users\Haritonov.FOTDEL\Desktop\Бюджет для граждан\картинки\классрасходов\оборон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807" y="1856922"/>
            <a:ext cx="875467" cy="576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8" descr="C:\Users\Haritonov.FOTDEL\Desktop\Бюджет для граждан\картинки\классрасходов\образование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4488" y="5241298"/>
            <a:ext cx="936104" cy="936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14" descr="Картинки по запросу ЖКХ 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8504" y="3945154"/>
            <a:ext cx="648072" cy="648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16" descr="Картинки по запросу охрана природы 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6496" y="4665234"/>
            <a:ext cx="792088" cy="792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8" descr="Картинки по запросу театральные маски 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14031" y="1052736"/>
            <a:ext cx="864096" cy="660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4" descr="Картинки по запросу социальная политика 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22043" y="2577002"/>
            <a:ext cx="648072" cy="633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6" descr="Картинки по запросу спорт клипарт 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22043" y="3297082"/>
            <a:ext cx="648072" cy="609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30" descr="Картинки по запросу газета клипарт 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04041" y="4017162"/>
            <a:ext cx="684076" cy="547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32" descr="Картинки по запросу rjgbkrf клипарт 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12053" y="4692357"/>
            <a:ext cx="468052" cy="620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34" descr="Картинки по запросу экономика клипарт 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114031" y="5385314"/>
            <a:ext cx="864096" cy="607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38" descr="Картинки по запросу россия клипарт 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44488" y="3225074"/>
            <a:ext cx="936104" cy="542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1352600" y="1291891"/>
            <a:ext cx="3101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01 «Общегосударственные вопросы»</a:t>
            </a:r>
            <a:endParaRPr lang="ru-RU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352600" y="2011971"/>
            <a:ext cx="24497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02 «Национальная оборона»</a:t>
            </a:r>
            <a:endParaRPr lang="ru-RU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352600" y="2649010"/>
            <a:ext cx="3006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03 «Национальная безопасность и</a:t>
            </a:r>
          </a:p>
          <a:p>
            <a:r>
              <a:rPr lang="ru-RU" sz="1400" b="1" dirty="0" smtClean="0"/>
              <a:t>правоохранительная деятельность»</a:t>
            </a:r>
            <a:endParaRPr lang="ru-RU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352600" y="3452131"/>
            <a:ext cx="2638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04 «Национальная экономика»</a:t>
            </a:r>
            <a:endParaRPr lang="ru-RU" sz="1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352600" y="4172211"/>
            <a:ext cx="27663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05 «Жилищно-коммунальное</a:t>
            </a:r>
          </a:p>
          <a:p>
            <a:r>
              <a:rPr lang="ru-RU" sz="1400" b="1" dirty="0" smtClean="0"/>
              <a:t>хозяйство»</a:t>
            </a:r>
            <a:endParaRPr lang="ru-RU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352600" y="4881258"/>
            <a:ext cx="279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06 «Охрана окружающей среды»</a:t>
            </a:r>
            <a:endParaRPr lang="ru-RU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352600" y="5601338"/>
            <a:ext cx="16385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07 «Образование»</a:t>
            </a:r>
            <a:endParaRPr lang="ru-RU" sz="1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961112" y="1291891"/>
            <a:ext cx="26923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08 «Культура, кинематография»</a:t>
            </a:r>
            <a:endParaRPr lang="ru-RU" sz="1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961112" y="1981193"/>
            <a:ext cx="1993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09 «Здравоохранение»</a:t>
            </a:r>
            <a:endParaRPr lang="ru-RU" sz="1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961112" y="2732051"/>
            <a:ext cx="2304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10 «Социальная политика»</a:t>
            </a:r>
            <a:endParaRPr lang="ru-RU" sz="1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961112" y="3441098"/>
            <a:ext cx="2860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11 «Физическая культура и спорт»</a:t>
            </a:r>
            <a:endParaRPr lang="ru-RU" sz="1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961112" y="4161178"/>
            <a:ext cx="31561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12 «Средства массовой информации»</a:t>
            </a:r>
            <a:endParaRPr lang="ru-RU" sz="1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5961112" y="4869160"/>
            <a:ext cx="23442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13 «Обслуживание</a:t>
            </a:r>
          </a:p>
          <a:p>
            <a:r>
              <a:rPr lang="ru-RU" sz="1400" b="1" dirty="0" smtClean="0"/>
              <a:t>муниципального долга»</a:t>
            </a:r>
            <a:endParaRPr lang="ru-RU" sz="1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5961112" y="5612371"/>
            <a:ext cx="28881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14 «Межбюджетные трансферты»</a:t>
            </a:r>
            <a:endParaRPr lang="ru-RU" sz="1400" b="1" dirty="0"/>
          </a:p>
        </p:txBody>
      </p:sp>
      <p:pic>
        <p:nvPicPr>
          <p:cNvPr id="32" name="Picture 42" descr="Картинки по запросу скорая помощь вектор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006019" y="1712906"/>
            <a:ext cx="1080120" cy="769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" name="Двойная стрелка влево/вправо 32"/>
          <p:cNvSpPr/>
          <p:nvPr/>
        </p:nvSpPr>
        <p:spPr>
          <a:xfrm>
            <a:off x="5241032" y="5601338"/>
            <a:ext cx="432048" cy="288032"/>
          </a:xfrm>
          <a:prstGeom prst="left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8913440" y="6536377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18</a:t>
            </a:r>
            <a:endParaRPr lang="ru-RU" sz="12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52530" y="188640"/>
            <a:ext cx="860094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Структура расходов бюджета Парабельского района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2020-2022 годы по разделам классификации</a:t>
            </a:r>
          </a:p>
        </p:txBody>
      </p:sp>
      <p:graphicFrame>
        <p:nvGraphicFramePr>
          <p:cNvPr id="34" name="Таблица 33"/>
          <p:cNvGraphicFramePr>
            <a:graphicFrameLocks noGrp="1"/>
          </p:cNvGraphicFramePr>
          <p:nvPr/>
        </p:nvGraphicFramePr>
        <p:xfrm>
          <a:off x="632521" y="1340768"/>
          <a:ext cx="8640960" cy="4896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830"/>
                <a:gridCol w="4740270"/>
                <a:gridCol w="1029810"/>
                <a:gridCol w="983536"/>
                <a:gridCol w="1100514"/>
              </a:tblGrid>
              <a:tr h="5089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Раздел</a:t>
                      </a:r>
                      <a:endParaRPr lang="ru-RU" sz="14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4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2020 </a:t>
                      </a:r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4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2021 </a:t>
                      </a:r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4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2022год</a:t>
                      </a:r>
                      <a:endParaRPr lang="ru-RU" sz="14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ctr"/>
                </a:tc>
              </a:tr>
              <a:tr h="3941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4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endParaRPr lang="ru-RU" sz="16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848 394,6</a:t>
                      </a:r>
                      <a:endParaRPr lang="ru-RU" sz="14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711 871,2</a:t>
                      </a:r>
                      <a:endParaRPr lang="ru-RU" sz="14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688 117,1</a:t>
                      </a:r>
                      <a:endParaRPr lang="ru-RU" sz="14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2729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4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i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  <a:endParaRPr lang="ru-RU" sz="1400" b="1" i="1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</a:tr>
              <a:tr h="3177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4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Общегосударственные </a:t>
                      </a:r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вопросы</a:t>
                      </a:r>
                      <a:endParaRPr lang="ru-RU" sz="14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125 100,4</a:t>
                      </a:r>
                      <a:endParaRPr lang="ru-RU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Arial" pitchFamily="34" charset="0"/>
                          <a:cs typeface="Arial" pitchFamily="34" charset="0"/>
                        </a:rPr>
                        <a:t>89 </a:t>
                      </a:r>
                      <a:r>
                        <a:rPr lang="ru-RU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962,4</a:t>
                      </a:r>
                      <a:endParaRPr lang="ru-RU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89 968,4</a:t>
                      </a:r>
                      <a:endParaRPr lang="ru-RU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78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02</a:t>
                      </a:r>
                      <a:endParaRPr lang="ru-RU" sz="14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Национальная </a:t>
                      </a:r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оборона</a:t>
                      </a:r>
                      <a:endParaRPr lang="ru-RU" sz="14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890,0</a:t>
                      </a:r>
                      <a:endParaRPr lang="ru-RU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895,0</a:t>
                      </a:r>
                      <a:endParaRPr lang="ru-RU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914,4</a:t>
                      </a:r>
                      <a:endParaRPr lang="ru-RU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23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  <a:endParaRPr lang="ru-RU" sz="14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Национальная безопасность и</a:t>
                      </a:r>
                    </a:p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правоохранительная деятельность</a:t>
                      </a:r>
                      <a:endParaRPr lang="ru-RU" sz="14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900,0</a:t>
                      </a:r>
                      <a:endParaRPr lang="ru-RU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</a:tr>
              <a:tr h="3178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  <a:endParaRPr lang="ru-RU" sz="14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Национальная </a:t>
                      </a:r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экономика</a:t>
                      </a:r>
                      <a:endParaRPr lang="ru-RU" sz="14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55 987,7</a:t>
                      </a:r>
                      <a:endParaRPr lang="ru-RU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38 817,7</a:t>
                      </a:r>
                      <a:endParaRPr lang="ru-RU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39 795,5</a:t>
                      </a:r>
                      <a:endParaRPr lang="ru-RU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78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  <a:endParaRPr lang="ru-RU" sz="14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Жилищно-коммунальное </a:t>
                      </a:r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хозяйство</a:t>
                      </a:r>
                      <a:endParaRPr lang="ru-RU" sz="14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85 905,1</a:t>
                      </a:r>
                      <a:endParaRPr lang="ru-RU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39</a:t>
                      </a:r>
                      <a:r>
                        <a:rPr lang="ru-RU" sz="1400" b="0" i="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098,0</a:t>
                      </a:r>
                      <a:endParaRPr lang="ru-RU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Arial" pitchFamily="34" charset="0"/>
                          <a:cs typeface="Arial" pitchFamily="34" charset="0"/>
                        </a:rPr>
                        <a:t>28 098,0</a:t>
                      </a:r>
                    </a:p>
                  </a:txBody>
                  <a:tcPr marL="9525" marR="9525" marT="9525" marB="0" anchor="ctr"/>
                </a:tc>
              </a:tr>
              <a:tr h="3178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  <a:endParaRPr lang="ru-RU" sz="14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Образование</a:t>
                      </a:r>
                      <a:endParaRPr lang="ru-RU" sz="14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444 319,6</a:t>
                      </a:r>
                      <a:endParaRPr lang="ru-RU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436 258,1</a:t>
                      </a:r>
                      <a:endParaRPr lang="ru-RU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424 985,4</a:t>
                      </a:r>
                      <a:endParaRPr lang="ru-RU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53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08</a:t>
                      </a:r>
                      <a:endParaRPr lang="ru-RU" sz="14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Культура </a:t>
                      </a:r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и кинематография</a:t>
                      </a:r>
                      <a:endParaRPr lang="ru-RU" sz="14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61 943,2</a:t>
                      </a:r>
                      <a:endParaRPr lang="ru-RU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35 009,2</a:t>
                      </a:r>
                      <a:endParaRPr lang="ru-RU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Arial" pitchFamily="34" charset="0"/>
                          <a:cs typeface="Arial" pitchFamily="34" charset="0"/>
                        </a:rPr>
                        <a:t>35 009,2</a:t>
                      </a:r>
                    </a:p>
                  </a:txBody>
                  <a:tcPr marL="9525" marR="9525" marT="9525" marB="0" anchor="ctr"/>
                </a:tc>
              </a:tr>
              <a:tr h="3178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4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Социальная </a:t>
                      </a:r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политика</a:t>
                      </a:r>
                      <a:endParaRPr lang="ru-RU" sz="14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21 787,4</a:t>
                      </a:r>
                      <a:endParaRPr lang="ru-RU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20 267,6</a:t>
                      </a:r>
                      <a:endParaRPr lang="ru-RU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19 462,8</a:t>
                      </a:r>
                      <a:endParaRPr lang="ru-RU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40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14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Физическая </a:t>
                      </a:r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культура и спорт</a:t>
                      </a:r>
                      <a:endParaRPr lang="ru-RU" sz="14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6 111,9</a:t>
                      </a:r>
                      <a:endParaRPr lang="ru-RU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6 450,9</a:t>
                      </a:r>
                      <a:endParaRPr lang="ru-RU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latin typeface="Arial" pitchFamily="34" charset="0"/>
                          <a:cs typeface="Arial" pitchFamily="34" charset="0"/>
                        </a:rPr>
                        <a:t>4 154,4</a:t>
                      </a:r>
                      <a:endParaRPr lang="ru-RU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58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ru-RU" sz="14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Обслуживание </a:t>
                      </a:r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государственного и </a:t>
                      </a:r>
                      <a:r>
                        <a:rPr lang="ru-RU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муниципального</a:t>
                      </a:r>
                    </a:p>
                    <a:p>
                      <a:pPr algn="l" fontAlgn="b"/>
                      <a:r>
                        <a:rPr lang="ru-RU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долга</a:t>
                      </a:r>
                      <a:endParaRPr lang="ru-RU" sz="14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Arial" pitchFamily="34" charset="0"/>
                          <a:cs typeface="Arial" pitchFamily="34" charset="0"/>
                        </a:rPr>
                        <a:t>280,0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Arial" pitchFamily="34" charset="0"/>
                          <a:cs typeface="Arial" pitchFamily="34" charset="0"/>
                        </a:rPr>
                        <a:t>115,0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</a:tr>
              <a:tr h="3178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ru-RU" sz="14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Межбюджетные трансферты</a:t>
                      </a:r>
                      <a:r>
                        <a:rPr lang="ru-RU" sz="140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сельским поселениям</a:t>
                      </a:r>
                      <a:endParaRPr lang="ru-RU" sz="14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Arial" pitchFamily="34" charset="0"/>
                          <a:cs typeface="Arial" pitchFamily="34" charset="0"/>
                        </a:rPr>
                        <a:t>45 </a:t>
                      </a:r>
                      <a:r>
                        <a:rPr lang="en-US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169</a:t>
                      </a:r>
                      <a:r>
                        <a:rPr lang="ru-RU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US" sz="1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Arial" pitchFamily="34" charset="0"/>
                          <a:cs typeface="Arial" pitchFamily="34" charset="0"/>
                        </a:rPr>
                        <a:t>45 897,3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Arial" pitchFamily="34" charset="0"/>
                          <a:cs typeface="Arial" pitchFamily="34" charset="0"/>
                        </a:rPr>
                        <a:t>45 629,0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8330977" y="1052736"/>
            <a:ext cx="8704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тыс. руб.</a:t>
            </a:r>
            <a:endParaRPr lang="ru-RU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913440" y="6536377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19</a:t>
            </a:r>
            <a:endParaRPr lang="ru-RU" sz="12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31036" y="188640"/>
            <a:ext cx="40439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Содержание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13440" y="6536377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2</a:t>
            </a:r>
            <a:endParaRPr lang="ru-RU" sz="12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32520" y="1052736"/>
          <a:ext cx="8640960" cy="5337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60840"/>
                <a:gridCol w="1080120"/>
              </a:tblGrid>
              <a:tr h="360000">
                <a:tc>
                  <a:txBody>
                    <a:bodyPr/>
                    <a:lstStyle/>
                    <a:p>
                      <a:r>
                        <a:rPr lang="ru-RU" sz="1600" b="1" cap="none" spc="50" dirty="0" smtClean="0">
                          <a:ln w="11430"/>
                          <a:gradFill>
                            <a:gsLst>
                              <a:gs pos="25000">
                                <a:schemeClr val="accent2">
                                  <a:satMod val="155000"/>
                                </a:schemeClr>
                              </a:gs>
                              <a:gs pos="100000">
                                <a:schemeClr val="accent2">
                                  <a:shade val="45000"/>
                                  <a:satMod val="16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Глоссарий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spc="50" baseline="0" dirty="0" smtClean="0">
                          <a:ln w="11430"/>
                          <a:gradFill>
                            <a:gsLst>
                              <a:gs pos="25000">
                                <a:schemeClr val="accent2">
                                  <a:satMod val="155000"/>
                                </a:schemeClr>
                              </a:gs>
                              <a:gs pos="100000">
                                <a:schemeClr val="accent2">
                                  <a:shade val="45000"/>
                                  <a:satMod val="16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 стр.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ru-RU" sz="1600" b="1" spc="50" dirty="0" smtClean="0">
                          <a:ln w="11430"/>
                          <a:gradFill>
                            <a:gsLst>
                              <a:gs pos="25000">
                                <a:schemeClr val="accent2">
                                  <a:satMod val="155000"/>
                                </a:schemeClr>
                              </a:gs>
                              <a:gs pos="100000">
                                <a:schemeClr val="accent2">
                                  <a:shade val="45000"/>
                                  <a:satMod val="16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Обращение Главы Парабельского района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spc="50" baseline="0" dirty="0" smtClean="0">
                          <a:ln w="11430"/>
                          <a:gradFill>
                            <a:gsLst>
                              <a:gs pos="25000">
                                <a:schemeClr val="accent2">
                                  <a:satMod val="155000"/>
                                </a:schemeClr>
                              </a:gs>
                              <a:gs pos="100000">
                                <a:schemeClr val="accent2">
                                  <a:shade val="45000"/>
                                  <a:satMod val="16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 стр.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ru-RU" sz="1600" b="1" cap="none" spc="50" dirty="0" smtClean="0">
                          <a:ln w="11430"/>
                          <a:gradFill>
                            <a:gsLst>
                              <a:gs pos="25000">
                                <a:schemeClr val="accent2">
                                  <a:satMod val="155000"/>
                                </a:schemeClr>
                              </a:gs>
                              <a:gs pos="100000">
                                <a:schemeClr val="accent2">
                                  <a:shade val="45000"/>
                                  <a:satMod val="16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Общая информация о Парабельском районе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spc="50" baseline="0" dirty="0" smtClean="0">
                          <a:ln w="11430"/>
                          <a:gradFill>
                            <a:gsLst>
                              <a:gs pos="25000">
                                <a:schemeClr val="accent2">
                                  <a:satMod val="155000"/>
                                </a:schemeClr>
                              </a:gs>
                              <a:gs pos="100000">
                                <a:schemeClr val="accent2">
                                  <a:shade val="45000"/>
                                  <a:satMod val="16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 стр.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spc="50" dirty="0" smtClean="0">
                          <a:ln w="11430"/>
                          <a:gradFill>
                            <a:gsLst>
                              <a:gs pos="25000">
                                <a:schemeClr val="accent2">
                                  <a:satMod val="155000"/>
                                </a:schemeClr>
                              </a:gs>
                              <a:gs pos="100000">
                                <a:schemeClr val="accent2">
                                  <a:shade val="45000"/>
                                  <a:satMod val="16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Что такое бюджет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spc="50" baseline="0" dirty="0" smtClean="0">
                          <a:ln w="11430"/>
                          <a:gradFill>
                            <a:gsLst>
                              <a:gs pos="25000">
                                <a:schemeClr val="accent2">
                                  <a:satMod val="155000"/>
                                </a:schemeClr>
                              </a:gs>
                              <a:gs pos="100000">
                                <a:schemeClr val="accent2">
                                  <a:shade val="45000"/>
                                  <a:satMod val="16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7 стр.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spc="50" dirty="0" smtClean="0">
                          <a:ln w="11430"/>
                          <a:gradFill>
                            <a:gsLst>
                              <a:gs pos="25000">
                                <a:schemeClr val="accent2">
                                  <a:satMod val="155000"/>
                                </a:schemeClr>
                              </a:gs>
                              <a:gs pos="100000">
                                <a:schemeClr val="accent2">
                                  <a:shade val="45000"/>
                                  <a:satMod val="16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Стадии бюджетного процесса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spc="50" baseline="0" dirty="0" smtClean="0">
                          <a:ln w="11430"/>
                          <a:gradFill>
                            <a:gsLst>
                              <a:gs pos="25000">
                                <a:schemeClr val="accent2">
                                  <a:satMod val="155000"/>
                                </a:schemeClr>
                              </a:gs>
                              <a:gs pos="100000">
                                <a:schemeClr val="accent2">
                                  <a:shade val="45000"/>
                                  <a:satMod val="16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9 стр.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spc="50" dirty="0" smtClean="0">
                          <a:ln w="11430"/>
                          <a:gradFill>
                            <a:gsLst>
                              <a:gs pos="25000">
                                <a:schemeClr val="accent2">
                                  <a:satMod val="155000"/>
                                </a:schemeClr>
                              </a:gs>
                              <a:gs pos="100000">
                                <a:schemeClr val="accent2">
                                  <a:shade val="45000"/>
                                  <a:satMod val="16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Нормативные акты в сфере бюджетного процесса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spc="50" baseline="0" dirty="0" smtClean="0">
                          <a:ln w="11430"/>
                          <a:gradFill>
                            <a:gsLst>
                              <a:gs pos="25000">
                                <a:schemeClr val="accent2">
                                  <a:satMod val="155000"/>
                                </a:schemeClr>
                              </a:gs>
                              <a:gs pos="100000">
                                <a:schemeClr val="accent2">
                                  <a:shade val="45000"/>
                                  <a:satMod val="16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10 стр.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ru-RU" sz="1600" b="1" spc="50" dirty="0" smtClean="0">
                          <a:ln w="11430"/>
                          <a:gradFill>
                            <a:gsLst>
                              <a:gs pos="25000">
                                <a:schemeClr val="accent2">
                                  <a:satMod val="155000"/>
                                </a:schemeClr>
                              </a:gs>
                              <a:gs pos="100000">
                                <a:schemeClr val="accent2">
                                  <a:shade val="45000"/>
                                  <a:satMod val="16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Цели и задачи бюджетной и налоговой политики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spc="50" baseline="0" dirty="0" smtClean="0">
                          <a:ln w="11430"/>
                          <a:gradFill>
                            <a:gsLst>
                              <a:gs pos="25000">
                                <a:schemeClr val="accent2">
                                  <a:satMod val="155000"/>
                                </a:schemeClr>
                              </a:gs>
                              <a:gs pos="100000">
                                <a:schemeClr val="accent2">
                                  <a:shade val="45000"/>
                                  <a:satMod val="16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11 стр.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/>
                      <a:r>
                        <a:rPr lang="ru-RU" sz="1600" b="1" spc="50" dirty="0" smtClean="0">
                          <a:ln w="11430"/>
                          <a:gradFill>
                            <a:gsLst>
                              <a:gs pos="25000">
                                <a:schemeClr val="accent2">
                                  <a:satMod val="155000"/>
                                </a:schemeClr>
                              </a:gs>
                              <a:gs pos="100000">
                                <a:schemeClr val="accent2">
                                  <a:shade val="45000"/>
                                  <a:satMod val="16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Основные параметры бюджета</a:t>
                      </a:r>
                    </a:p>
                    <a:p>
                      <a:pPr algn="l"/>
                      <a:r>
                        <a:rPr lang="ru-RU" sz="1600" b="1" spc="50" dirty="0" smtClean="0">
                          <a:ln w="11430"/>
                          <a:gradFill>
                            <a:gsLst>
                              <a:gs pos="25000">
                                <a:schemeClr val="accent2">
                                  <a:satMod val="155000"/>
                                </a:schemeClr>
                              </a:gs>
                              <a:gs pos="100000">
                                <a:schemeClr val="accent2">
                                  <a:shade val="45000"/>
                                  <a:satMod val="16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муниципального образования «Парабельский район»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spc="50" baseline="0" dirty="0" smtClean="0">
                          <a:ln w="11430"/>
                          <a:gradFill>
                            <a:gsLst>
                              <a:gs pos="25000">
                                <a:schemeClr val="accent2">
                                  <a:satMod val="155000"/>
                                </a:schemeClr>
                              </a:gs>
                              <a:gs pos="100000">
                                <a:schemeClr val="accent2">
                                  <a:shade val="45000"/>
                                  <a:satMod val="16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12 стр.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ru-RU" sz="1600" b="1" spc="50" dirty="0" smtClean="0">
                          <a:ln w="11430"/>
                          <a:gradFill>
                            <a:gsLst>
                              <a:gs pos="25000">
                                <a:schemeClr val="accent2">
                                  <a:satMod val="155000"/>
                                </a:schemeClr>
                              </a:gs>
                              <a:gs pos="100000">
                                <a:schemeClr val="accent2">
                                  <a:shade val="45000"/>
                                  <a:satMod val="16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Доходы бюджета</a:t>
                      </a:r>
                    </a:p>
                    <a:p>
                      <a:r>
                        <a:rPr lang="ru-RU" sz="1600" b="1" spc="50" dirty="0" smtClean="0">
                          <a:ln w="11430"/>
                          <a:gradFill>
                            <a:gsLst>
                              <a:gs pos="25000">
                                <a:schemeClr val="accent2">
                                  <a:satMod val="155000"/>
                                </a:schemeClr>
                              </a:gs>
                              <a:gs pos="100000">
                                <a:schemeClr val="accent2">
                                  <a:shade val="45000"/>
                                  <a:satMod val="16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муниципального образования «Парабельский район»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spc="50" baseline="0" dirty="0" smtClean="0">
                          <a:ln w="11430"/>
                          <a:gradFill>
                            <a:gsLst>
                              <a:gs pos="25000">
                                <a:schemeClr val="accent2">
                                  <a:satMod val="155000"/>
                                </a:schemeClr>
                              </a:gs>
                              <a:gs pos="100000">
                                <a:schemeClr val="accent2">
                                  <a:shade val="45000"/>
                                  <a:satMod val="16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13 стр.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ru-RU" sz="1600" b="1" spc="50" dirty="0" smtClean="0">
                          <a:ln w="11430"/>
                          <a:gradFill>
                            <a:gsLst>
                              <a:gs pos="25000">
                                <a:schemeClr val="accent2">
                                  <a:satMod val="155000"/>
                                </a:schemeClr>
                              </a:gs>
                              <a:gs pos="100000">
                                <a:schemeClr val="accent2">
                                  <a:shade val="45000"/>
                                  <a:satMod val="16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Расходы бюджета</a:t>
                      </a:r>
                    </a:p>
                    <a:p>
                      <a:r>
                        <a:rPr lang="ru-RU" sz="1600" b="1" spc="50" dirty="0" smtClean="0">
                          <a:ln w="11430"/>
                          <a:gradFill>
                            <a:gsLst>
                              <a:gs pos="25000">
                                <a:schemeClr val="accent2">
                                  <a:satMod val="155000"/>
                                </a:schemeClr>
                              </a:gs>
                              <a:gs pos="100000">
                                <a:schemeClr val="accent2">
                                  <a:shade val="45000"/>
                                  <a:satMod val="16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муниципального образования «Парабельский район»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spc="50" baseline="0" dirty="0" smtClean="0">
                          <a:ln w="11430"/>
                          <a:gradFill>
                            <a:gsLst>
                              <a:gs pos="25000">
                                <a:schemeClr val="accent2">
                                  <a:satMod val="155000"/>
                                </a:schemeClr>
                              </a:gs>
                              <a:gs pos="100000">
                                <a:schemeClr val="accent2">
                                  <a:shade val="45000"/>
                                  <a:satMod val="16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17 стр.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ru-RU" sz="1600" b="1" spc="50" dirty="0" smtClean="0">
                          <a:ln w="11430"/>
                          <a:gradFill>
                            <a:gsLst>
                              <a:gs pos="25000">
                                <a:schemeClr val="accent2">
                                  <a:satMod val="155000"/>
                                </a:schemeClr>
                              </a:gs>
                              <a:gs pos="100000">
                                <a:schemeClr val="accent2">
                                  <a:shade val="45000"/>
                                  <a:satMod val="16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Муниципальные программы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spc="50" baseline="0" dirty="0" smtClean="0">
                          <a:ln w="11430"/>
                          <a:gradFill>
                            <a:gsLst>
                              <a:gs pos="25000">
                                <a:schemeClr val="accent2">
                                  <a:satMod val="155000"/>
                                </a:schemeClr>
                              </a:gs>
                              <a:gs pos="100000">
                                <a:schemeClr val="accent2">
                                  <a:shade val="45000"/>
                                  <a:satMod val="16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21 стр.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ru-RU" sz="1600" b="1" spc="50" dirty="0" err="1" smtClean="0">
                          <a:ln w="11430"/>
                          <a:gradFill>
                            <a:gsLst>
                              <a:gs pos="25000">
                                <a:schemeClr val="accent2">
                                  <a:satMod val="155000"/>
                                </a:schemeClr>
                              </a:gs>
                              <a:gs pos="100000">
                                <a:schemeClr val="accent2">
                                  <a:shade val="45000"/>
                                  <a:satMod val="16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Непрограммные</a:t>
                      </a:r>
                      <a:r>
                        <a:rPr lang="ru-RU" sz="1600" b="1" spc="50" dirty="0" smtClean="0">
                          <a:ln w="11430"/>
                          <a:gradFill>
                            <a:gsLst>
                              <a:gs pos="25000">
                                <a:schemeClr val="accent2">
                                  <a:satMod val="155000"/>
                                </a:schemeClr>
                              </a:gs>
                              <a:gs pos="100000">
                                <a:schemeClr val="accent2">
                                  <a:shade val="45000"/>
                                  <a:satMod val="16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направления расходов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spc="50" baseline="0" dirty="0" smtClean="0">
                          <a:ln w="11430"/>
                          <a:gradFill>
                            <a:gsLst>
                              <a:gs pos="25000">
                                <a:schemeClr val="accent2">
                                  <a:satMod val="155000"/>
                                </a:schemeClr>
                              </a:gs>
                              <a:gs pos="100000">
                                <a:schemeClr val="accent2">
                                  <a:shade val="45000"/>
                                  <a:satMod val="16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38 стр.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ru-RU" sz="1600" b="1" spc="50" dirty="0" smtClean="0">
                          <a:ln w="11430"/>
                          <a:gradFill>
                            <a:gsLst>
                              <a:gs pos="25000">
                                <a:schemeClr val="accent2">
                                  <a:satMod val="155000"/>
                                </a:schemeClr>
                              </a:gs>
                              <a:gs pos="100000">
                                <a:schemeClr val="accent2">
                                  <a:shade val="45000"/>
                                  <a:satMod val="16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Информация для жителей и гостей Парабельского района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spc="50" baseline="0" dirty="0" smtClean="0">
                          <a:ln w="11430"/>
                          <a:gradFill>
                            <a:gsLst>
                              <a:gs pos="25000">
                                <a:schemeClr val="accent2">
                                  <a:satMod val="155000"/>
                                </a:schemeClr>
                              </a:gs>
                              <a:gs pos="100000">
                                <a:schemeClr val="accent2">
                                  <a:shade val="45000"/>
                                  <a:satMod val="16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41 стр.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35215" y="188640"/>
            <a:ext cx="84355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Структура расходов бюджета Парабельского района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2020 год по главным распорядителям бюджетных средств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344488" y="1556792"/>
          <a:ext cx="9073008" cy="4865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48682" y="2854677"/>
            <a:ext cx="1265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110 906,4</a:t>
            </a:r>
          </a:p>
          <a:p>
            <a:pPr algn="ctr"/>
            <a:r>
              <a:rPr lang="ru-RU" b="1" dirty="0" smtClean="0"/>
              <a:t>тыс. руб.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420891" y="3430741"/>
            <a:ext cx="1265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206 711,0</a:t>
            </a:r>
            <a:endParaRPr lang="en-US" dirty="0" smtClean="0"/>
          </a:p>
          <a:p>
            <a:pPr algn="ctr"/>
            <a:r>
              <a:rPr lang="ru-RU" b="1" dirty="0" smtClean="0"/>
              <a:t>тыс. руб.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092227" y="1414517"/>
            <a:ext cx="1265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458 819,1</a:t>
            </a:r>
          </a:p>
          <a:p>
            <a:pPr algn="ctr"/>
            <a:r>
              <a:rPr lang="ru-RU" b="1" dirty="0" smtClean="0"/>
              <a:t>тыс. руб.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293098" y="3789040"/>
            <a:ext cx="1265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71 958,1</a:t>
            </a:r>
          </a:p>
          <a:p>
            <a:pPr algn="ctr"/>
            <a:r>
              <a:rPr lang="ru-RU" b="1" dirty="0" smtClean="0"/>
              <a:t>тыс. руб.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72681" y="1484784"/>
            <a:ext cx="4320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Общий объем расходов составляет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145875" y="2196153"/>
            <a:ext cx="422904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848 394,6 тыс. руб.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13440" y="6536377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20</a:t>
            </a:r>
            <a:endParaRPr lang="ru-RU" sz="12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89212" y="188640"/>
            <a:ext cx="472757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Муниципальные программы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2520" y="980728"/>
            <a:ext cx="864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/>
              <a:t>Муниципальная программа </a:t>
            </a:r>
            <a:r>
              <a:rPr lang="ru-RU" sz="1600" dirty="0" smtClean="0"/>
              <a:t>- документ стратегического планирования, содержащий комплекс планируемых мероприятий, взаимоувязанных по задачам, срокам осуществления, исполнителям и ресурсам и обеспечивающих наиболее эффективное достижение целей и решение задач социально-экономического развития муниципального образования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8504" y="5868561"/>
            <a:ext cx="892899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50" dirty="0" smtClean="0"/>
              <a:t>Бюджет «Парабельского района на 2020 год и плановый период 2021 и 2022 годов формируется по программно-целевому принципу и содержит 11 муниципальных программ</a:t>
            </a:r>
            <a:endParaRPr lang="ru-RU" sz="1550" dirty="0"/>
          </a:p>
        </p:txBody>
      </p:sp>
      <p:pic>
        <p:nvPicPr>
          <p:cNvPr id="6" name="Picture 2" descr="ÐÐ°ÑÑÐ¸Ð½ÐºÐ¸ Ð¿Ð¾ Ð·Ð°Ð¿ÑÐ¾ÑÑ Ð²ÐµÑÑ pn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1352600" y="3828743"/>
            <a:ext cx="7200800" cy="1976521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7" name="Прямоугольник 6"/>
          <p:cNvSpPr/>
          <p:nvPr/>
        </p:nvSpPr>
        <p:spPr>
          <a:xfrm>
            <a:off x="1053134" y="3540711"/>
            <a:ext cx="360233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8000">
                  <a:solidFill>
                    <a:srgbClr val="92D05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671 790,6  тыс</a:t>
            </a:r>
            <a:r>
              <a:rPr lang="ru-RU" sz="2800" b="1" cap="none" spc="0" dirty="0" smtClean="0">
                <a:ln w="18000">
                  <a:solidFill>
                    <a:srgbClr val="92D05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руб.</a:t>
            </a:r>
          </a:p>
          <a:p>
            <a:pPr algn="ctr"/>
            <a:r>
              <a:rPr lang="ru-RU" sz="2800" b="1" dirty="0" smtClean="0">
                <a:ln w="18000">
                  <a:solidFill>
                    <a:srgbClr val="92D05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(79%)</a:t>
            </a:r>
            <a:endParaRPr lang="ru-RU" sz="2800" b="1" cap="none" spc="0" dirty="0">
              <a:ln w="18000">
                <a:solidFill>
                  <a:srgbClr val="92D05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55853" y="3285778"/>
            <a:ext cx="320318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176 604</a:t>
            </a:r>
            <a:r>
              <a:rPr lang="ru-RU" sz="2800" b="1" cap="none" spc="0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тыс. руб.</a:t>
            </a:r>
          </a:p>
          <a:p>
            <a:pPr algn="ctr"/>
            <a:r>
              <a:rPr lang="ru-RU" sz="2800" b="1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(21%)</a:t>
            </a:r>
            <a:endParaRPr lang="ru-RU" sz="2800" b="1" cap="none" spc="0" dirty="0">
              <a:ln w="18000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4197" y="2401724"/>
            <a:ext cx="8599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Доля расходов бюджета муниципального образования</a:t>
            </a:r>
          </a:p>
          <a:p>
            <a:pPr algn="ctr"/>
            <a:r>
              <a:rPr lang="ru-RU" sz="1600" b="1" dirty="0" smtClean="0"/>
              <a:t>«Парабельский район» на 2020 год</a:t>
            </a:r>
            <a:endParaRPr lang="ru-RU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20552" y="3275692"/>
            <a:ext cx="353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по муниципальным программам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097016" y="2996952"/>
            <a:ext cx="3772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по </a:t>
            </a:r>
            <a:r>
              <a:rPr lang="ru-RU" b="1" dirty="0" err="1" smtClean="0"/>
              <a:t>непрограммным</a:t>
            </a:r>
            <a:r>
              <a:rPr lang="ru-RU" b="1" dirty="0" smtClean="0"/>
              <a:t> мероприятиям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913440" y="6536377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21</a:t>
            </a:r>
            <a:endParaRPr lang="ru-RU" sz="12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1740" y="188640"/>
            <a:ext cx="944252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Муниципальная программа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«Развитие системы образования Парабельского района»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2520" y="1292567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Цель</a:t>
            </a:r>
            <a:r>
              <a:rPr lang="ru-RU" dirty="0" smtClean="0"/>
              <a:t> –  комплексное и эффективное развитие муниципальной системы образования, обеспечивающее повышение качества образования, посредством создания современных, доступных, безопасных условий образовательного процесса, развития инфраструктуры системы образования.</a:t>
            </a:r>
            <a:endParaRPr lang="ru-RU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632520" y="2564904"/>
          <a:ext cx="8640960" cy="3826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913440" y="6536377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22</a:t>
            </a:r>
            <a:endParaRPr lang="ru-RU" sz="12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1740" y="188640"/>
            <a:ext cx="944252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Муниципальная программа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«Развитие системы образования Парабельского района»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632520" y="1916832"/>
          <a:ext cx="864096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32520" y="141277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Источники финансирования муниципальной программы (тыс. руб.)</a:t>
            </a:r>
            <a:endParaRPr lang="ru-RU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913440" y="6536377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23</a:t>
            </a:r>
            <a:endParaRPr lang="ru-RU" sz="12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507" y="188640"/>
            <a:ext cx="89909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Муниципальная программа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«Развитие культуры и туризма Парабельского района»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2520" y="1268760"/>
            <a:ext cx="86409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/>
              <a:t>Цель</a:t>
            </a:r>
            <a:r>
              <a:rPr lang="ru-RU" sz="1400" dirty="0" smtClean="0"/>
              <a:t> –  реализация культурной политики Российской Федерации и Томской области на территории Парабельского района. Комплексное и эффективное развитие муниципальной системы отрасли культуры, обеспечивающее повышение качества предоставления услуг учреждениями культуры, посредством создания современных, доступных, безопасных условий , развития инфраструктуры отрасли , формирование имиджа Парабельского района как культурной территории Томской области, создание в Парабельском районе условий для развития современного конкурентно-способного туристско-рекреационного комплекса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8913440" y="6536377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24</a:t>
            </a:r>
            <a:endParaRPr lang="ru-RU" sz="12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632520" y="2564904"/>
          <a:ext cx="8640960" cy="3826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507" y="188640"/>
            <a:ext cx="89909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Муниципальная программа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«Развитие культуры и туризма Парабельского района»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632520" y="1988840"/>
          <a:ext cx="8640960" cy="4258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913440" y="6536377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25</a:t>
            </a:r>
            <a:endParaRPr lang="ru-RU" sz="12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2520" y="141277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Источники финансирования муниципальной программы (тыс. руб.)</a:t>
            </a:r>
            <a:endParaRPr lang="ru-RU" sz="1400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42547" y="188640"/>
            <a:ext cx="822090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Муниципальная программа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«Развитие физической культуры,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спорта и формирования</a:t>
            </a:r>
            <a:endParaRPr lang="en-US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здорового образа жизни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населения Парабельского района»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520" y="1558533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Цель</a:t>
            </a:r>
            <a:r>
              <a:rPr lang="ru-RU" sz="2000" dirty="0" smtClean="0"/>
              <a:t> –  создание условий для занятий спортом</a:t>
            </a:r>
          </a:p>
          <a:p>
            <a:pPr algn="ctr"/>
            <a:r>
              <a:rPr lang="ru-RU" sz="2000" dirty="0" smtClean="0"/>
              <a:t>населения Парабельского района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8913440" y="6536377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26</a:t>
            </a:r>
            <a:endParaRPr lang="ru-RU" sz="12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632520" y="2564904"/>
          <a:ext cx="8640960" cy="3826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42548" y="188640"/>
            <a:ext cx="822090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Муниципальная программа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«Развитие физической культуры,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спорта и формирования</a:t>
            </a:r>
            <a:endParaRPr lang="en-US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здорового образа жизни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населения Парабельского района»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704528" y="1844824"/>
          <a:ext cx="8640960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913440" y="6536377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27</a:t>
            </a:r>
            <a:endParaRPr lang="ru-RU" sz="12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520" y="141277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Источники финансирования муниципальной программы (тыс. руб.)</a:t>
            </a:r>
            <a:endParaRPr lang="ru-RU" sz="1400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2049" y="188640"/>
            <a:ext cx="840191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Муниципальная программа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«Реализация молодежной политики в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Парабельском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районе»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520" y="1558533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Цель</a:t>
            </a:r>
            <a:r>
              <a:rPr lang="ru-RU" sz="2000" dirty="0" smtClean="0"/>
              <a:t> –  проведение эффективной молодежной политики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8913440" y="6536377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28</a:t>
            </a:r>
            <a:endParaRPr lang="ru-RU" sz="12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632520" y="2708920"/>
            <a:ext cx="8640960" cy="64807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/>
              <a:t>Объем финансирования муниципальной программы за счет средств бюджета</a:t>
            </a:r>
          </a:p>
          <a:p>
            <a:pPr algn="ctr"/>
            <a:r>
              <a:rPr lang="ru-RU" sz="1400" b="1" dirty="0" smtClean="0"/>
              <a:t>муниципального образования «Парабельский район»  в 2020 году составляет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022694" y="3429000"/>
            <a:ext cx="380251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650 тысяч рублей</a:t>
            </a:r>
            <a:endParaRPr lang="ru-RU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62634" y="188640"/>
            <a:ext cx="618073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Муниципальная программа</a:t>
            </a:r>
            <a:endParaRPr lang="en-US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«Формирование благоприятной и доступной</a:t>
            </a:r>
            <a:endParaRPr lang="en-US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социальной среды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Парабельском районе»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2520" y="1484784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Цель</a:t>
            </a:r>
            <a:r>
              <a:rPr lang="ru-RU" sz="2000" dirty="0" smtClean="0"/>
              <a:t> –  создание условий для формирования благоприятной и доступной социальной среды в Парабельском районе 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8913440" y="6536377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29</a:t>
            </a:r>
            <a:endParaRPr lang="ru-RU" sz="12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632520" y="2564904"/>
          <a:ext cx="8640960" cy="3826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22489" y="188640"/>
            <a:ext cx="186102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Глоссарий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2520" y="2185694"/>
            <a:ext cx="864096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u="sng" dirty="0" smtClean="0"/>
              <a:t>Бюджет</a:t>
            </a:r>
            <a:r>
              <a:rPr lang="ru-RU" sz="1200" dirty="0" smtClean="0"/>
              <a:t>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самоуправления;</a:t>
            </a:r>
          </a:p>
          <a:p>
            <a:endParaRPr lang="ru-RU" sz="1200" dirty="0" smtClean="0"/>
          </a:p>
          <a:p>
            <a:r>
              <a:rPr lang="ru-RU" sz="1200" b="1" u="sng" dirty="0" smtClean="0"/>
              <a:t>Консолидированный бюджет</a:t>
            </a:r>
            <a:r>
              <a:rPr lang="ru-RU" sz="1200" b="1" dirty="0" smtClean="0"/>
              <a:t> - </a:t>
            </a:r>
            <a:r>
              <a:rPr lang="ru-RU" sz="1200" dirty="0" smtClean="0"/>
              <a:t>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бюджетами;</a:t>
            </a:r>
          </a:p>
          <a:p>
            <a:endParaRPr lang="ru-RU" sz="1200" dirty="0" smtClean="0"/>
          </a:p>
          <a:p>
            <a:r>
              <a:rPr lang="ru-RU" sz="1200" b="1" u="sng" dirty="0" smtClean="0"/>
              <a:t>Доходы бюджета </a:t>
            </a:r>
            <a:r>
              <a:rPr lang="ru-RU" sz="1200" dirty="0" smtClean="0"/>
              <a:t>- поступающие в бюджет денежные средства, за исключением средств, являющихся источниками финансирования дефицита бюджета;</a:t>
            </a:r>
          </a:p>
          <a:p>
            <a:endParaRPr lang="ru-RU" sz="1200" dirty="0" smtClean="0"/>
          </a:p>
          <a:p>
            <a:r>
              <a:rPr lang="ru-RU" sz="1200" b="1" u="sng" dirty="0" smtClean="0"/>
              <a:t>Расходы бюджета </a:t>
            </a:r>
            <a:r>
              <a:rPr lang="ru-RU" sz="1200" dirty="0" smtClean="0"/>
              <a:t>- выплачиваемые из бюджета денежные средства, за исключением средств, являющихся в соответствии с настоящим Кодексом источниками финансирования дефицита бюджета;</a:t>
            </a:r>
          </a:p>
          <a:p>
            <a:endParaRPr lang="ru-RU" sz="1200" b="1" u="sng" dirty="0" smtClean="0"/>
          </a:p>
          <a:p>
            <a:r>
              <a:rPr lang="ru-RU" sz="1200" b="1" u="sng" dirty="0" smtClean="0"/>
              <a:t>Дефицит бюджета</a:t>
            </a:r>
            <a:r>
              <a:rPr lang="ru-RU" sz="1200" dirty="0" smtClean="0"/>
              <a:t> - превышение расходов бюджета над его доходами;</a:t>
            </a:r>
          </a:p>
          <a:p>
            <a:endParaRPr lang="ru-RU" sz="1200" dirty="0" smtClean="0"/>
          </a:p>
          <a:p>
            <a:r>
              <a:rPr lang="ru-RU" sz="1200" b="1" u="sng" dirty="0" err="1" smtClean="0"/>
              <a:t>Профицит</a:t>
            </a:r>
            <a:r>
              <a:rPr lang="ru-RU" sz="1200" b="1" u="sng" dirty="0" smtClean="0"/>
              <a:t> бюджета</a:t>
            </a:r>
            <a:r>
              <a:rPr lang="ru-RU" sz="1200" dirty="0" smtClean="0"/>
              <a:t> - превышение доходов бюджета над его расходами;</a:t>
            </a:r>
          </a:p>
          <a:p>
            <a:endParaRPr lang="ru-RU" sz="1200" b="1" u="sng" dirty="0" smtClean="0"/>
          </a:p>
          <a:p>
            <a:r>
              <a:rPr lang="ru-RU" sz="1200" b="1" u="sng" dirty="0" smtClean="0"/>
              <a:t>Межбюджетные трансферты</a:t>
            </a:r>
            <a:r>
              <a:rPr lang="ru-RU" sz="1200" dirty="0" smtClean="0"/>
              <a:t> - средства, предоставляемые одним бюджетом бюджетной системы Российской Федерации другому бюджету бюджетной системы Российской Федерации;</a:t>
            </a:r>
          </a:p>
          <a:p>
            <a:endParaRPr lang="ru-RU" sz="1200" dirty="0" smtClean="0"/>
          </a:p>
          <a:p>
            <a:r>
              <a:rPr lang="ru-RU" sz="1200" b="1" u="sng" dirty="0" smtClean="0"/>
              <a:t>Муниципальный долг </a:t>
            </a:r>
            <a:r>
              <a:rPr lang="ru-RU" sz="1200" dirty="0" smtClean="0"/>
              <a:t>- обязательства, возникающие из муниципальных заимствований, гарантий по обязательствам третьих лиц, другие обязательства в соответствии с видами долговых обязательств, установленными Бюджетным кодексом, принятые на себя муниципальным образованием;</a:t>
            </a:r>
            <a:endParaRPr lang="ru-RU" sz="1200" dirty="0"/>
          </a:p>
        </p:txBody>
      </p:sp>
      <p:pic>
        <p:nvPicPr>
          <p:cNvPr id="6150" name="Picture 6" descr="ÐÐ°ÑÑÐ¸Ð½ÐºÐ¸ Ð¿Ð¾ Ð·Ð°Ð¿ÑÐ¾ÑÑ &quot;ÑÐ½ÑÐ¸ÐºÐ»Ð¾Ð¿ÐµÐ´Ð¸Ñ png&quot;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4016896" y="620688"/>
            <a:ext cx="1800200" cy="156257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913440" y="6536377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3</a:t>
            </a:r>
            <a:endParaRPr lang="ru-RU" sz="12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62634" y="188640"/>
            <a:ext cx="618073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Муниципальная программа</a:t>
            </a:r>
            <a:endParaRPr lang="en-US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«Формирование благоприятной и доступной</a:t>
            </a:r>
            <a:endParaRPr lang="en-US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социальной среды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Парабельском районе»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13440" y="6536377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30</a:t>
            </a:r>
            <a:endParaRPr lang="ru-RU" sz="12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2520" y="141277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Источники финансирования муниципальной программы (тыс. руб.)</a:t>
            </a:r>
            <a:endParaRPr lang="ru-RU" sz="1400" b="1" dirty="0"/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632520" y="1916832"/>
          <a:ext cx="864096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1053" y="188640"/>
            <a:ext cx="954389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Муниципальная программа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«Поддержка отраслей экономики в Парабельском районе»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2520" y="1412776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Цель</a:t>
            </a:r>
            <a:r>
              <a:rPr lang="ru-RU" sz="2000" dirty="0" smtClean="0"/>
              <a:t> –  сохранение и развитие</a:t>
            </a:r>
          </a:p>
          <a:p>
            <a:pPr algn="ctr"/>
            <a:r>
              <a:rPr lang="ru-RU" sz="2000" dirty="0" smtClean="0"/>
              <a:t>отраслей экономики в Парабельском районе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8913440" y="6536377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31</a:t>
            </a:r>
            <a:endParaRPr lang="ru-RU" sz="12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632520" y="2564904"/>
          <a:ext cx="8640960" cy="3826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1053" y="188640"/>
            <a:ext cx="954389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Муниципальная программа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«Поддержка отраслей экономики в Парабельском районе»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632520" y="1916832"/>
          <a:ext cx="8640960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913440" y="6536377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32</a:t>
            </a:r>
            <a:endParaRPr lang="ru-RU" sz="12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520" y="141277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Источники финансирования муниципальной программы (тыс. руб.)</a:t>
            </a:r>
            <a:endParaRPr lang="ru-RU" sz="1400" b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80699" y="188640"/>
            <a:ext cx="674460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Муниципальная программа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«Содействие развитию предпринимательства</a:t>
            </a:r>
            <a:endParaRPr lang="en-US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занятости населения в  Парабельском районе»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2520" y="1412776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Цель</a:t>
            </a:r>
            <a:r>
              <a:rPr lang="ru-RU" sz="1600" dirty="0" smtClean="0"/>
              <a:t> –  Повышение уровня развития малого и среднего предпринимательства, эффективная занятость населения</a:t>
            </a:r>
          </a:p>
          <a:p>
            <a:pPr algn="ctr"/>
            <a:r>
              <a:rPr lang="ru-RU" sz="1600" dirty="0" smtClean="0"/>
              <a:t>и развития трудовых ресурсов в Парабельском районе 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8913440" y="6536377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33</a:t>
            </a:r>
            <a:endParaRPr lang="ru-RU" sz="12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632520" y="2492896"/>
            <a:ext cx="8640960" cy="64807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/>
              <a:t>Объем финансирования муниципальной программы в 2020 году составляет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12840" y="2852936"/>
            <a:ext cx="266092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2 000 тысяч рублей</a:t>
            </a:r>
            <a:endParaRPr lang="ru-RU" sz="2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848544" y="3429000"/>
          <a:ext cx="8136904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7579" y="188640"/>
            <a:ext cx="96308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Муниципальная программа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«Устойчивое развитие Парабельского района в сфере</a:t>
            </a:r>
            <a:endParaRPr lang="en-US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благоустройства,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строительства, архитектуры, дорожного хозяйства»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520" y="1318928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Цель</a:t>
            </a:r>
            <a:r>
              <a:rPr lang="ru-RU" sz="2000" dirty="0" smtClean="0"/>
              <a:t> –  повышение уровня и качества жизни населения, накопление человеческого капитала. Сбалансированное территориальное развитие за счет развития инфраструктуры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8913440" y="6536377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34</a:t>
            </a:r>
            <a:endParaRPr lang="ru-RU" sz="12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632520" y="2564904"/>
          <a:ext cx="8640960" cy="3826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7579" y="188640"/>
            <a:ext cx="96308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Муниципальная программа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«Устойчивое развитие Парабельского района в сфере</a:t>
            </a:r>
            <a:endParaRPr lang="en-US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благоустройства,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строительства, архитектуры, дорожного хозяйства»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632520" y="2276872"/>
          <a:ext cx="864096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913440" y="6536377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35</a:t>
            </a:r>
            <a:endParaRPr lang="ru-RU" sz="12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520" y="141277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Источники финансирования муниципальной программы (тыс. руб.)</a:t>
            </a:r>
            <a:endParaRPr lang="ru-RU" sz="1400" b="1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57399" y="188640"/>
            <a:ext cx="579120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Муниципальная программа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«Обеспечение транспортной доступности</a:t>
            </a:r>
            <a:endParaRPr lang="en-US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территории Парабельского района»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2520" y="1318928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Цель</a:t>
            </a:r>
            <a:r>
              <a:rPr lang="ru-RU" sz="2000" dirty="0" smtClean="0"/>
              <a:t> –  обеспечить повышение безопасности</a:t>
            </a:r>
          </a:p>
          <a:p>
            <a:pPr algn="ctr"/>
            <a:r>
              <a:rPr lang="ru-RU" sz="2000" dirty="0" smtClean="0"/>
              <a:t>жизнедеятельности населения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48744" y="2492896"/>
            <a:ext cx="45865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14 316</a:t>
            </a:r>
            <a:r>
              <a:rPr lang="ru-RU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тысяч рублей</a:t>
            </a:r>
            <a:endParaRPr lang="ru-RU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13440" y="6536377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36</a:t>
            </a:r>
            <a:endParaRPr lang="ru-RU" sz="12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632520" y="2204864"/>
            <a:ext cx="8640960" cy="64807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/>
              <a:t>Объем финансирования муниципальной программы </a:t>
            </a:r>
            <a:r>
              <a:rPr lang="ru-RU" sz="1400" b="1" dirty="0" smtClean="0"/>
              <a:t>в </a:t>
            </a:r>
            <a:r>
              <a:rPr lang="ru-RU" sz="1400" b="1" dirty="0" smtClean="0"/>
              <a:t>2020 году составляет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776536" y="3284984"/>
          <a:ext cx="8136904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9144" y="188640"/>
            <a:ext cx="89677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Муниципальная  программа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«Развитие муниципального управления в Парабельском районе»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2520" y="1318928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Цель</a:t>
            </a:r>
            <a:r>
              <a:rPr lang="ru-RU" sz="2000" dirty="0" smtClean="0"/>
              <a:t> –  эффективное управление </a:t>
            </a:r>
            <a:r>
              <a:rPr lang="ru-RU" sz="2000" dirty="0" err="1" smtClean="0"/>
              <a:t>Парабельским</a:t>
            </a:r>
            <a:r>
              <a:rPr lang="ru-RU" sz="2000" dirty="0" smtClean="0"/>
              <a:t> районом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8913440" y="6536377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37</a:t>
            </a:r>
            <a:endParaRPr lang="ru-RU" sz="12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632520" y="2564904"/>
          <a:ext cx="8640960" cy="3826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9144" y="188640"/>
            <a:ext cx="89677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Муниципальная  программа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«Развитие муниципального управления в Парабельском районе»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632520" y="1700808"/>
          <a:ext cx="864096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913440" y="6536377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38</a:t>
            </a:r>
            <a:endParaRPr lang="ru-RU" sz="12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2520" y="141277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Источники финансирования муниципальной программы (тыс. руб.)</a:t>
            </a:r>
            <a:endParaRPr lang="ru-RU" sz="1400" b="1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86034" y="188640"/>
            <a:ext cx="673395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Муниципальная  программа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«Обеспечение безопасности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жизнидеятельности</a:t>
            </a:r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населения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Парабельского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района»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2520" y="1318928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Цель</a:t>
            </a:r>
            <a:r>
              <a:rPr lang="ru-RU" sz="2000" dirty="0" smtClean="0"/>
              <a:t> –  эффективное управление </a:t>
            </a:r>
            <a:r>
              <a:rPr lang="ru-RU" sz="2000" dirty="0" err="1" smtClean="0"/>
              <a:t>Парабельским</a:t>
            </a:r>
            <a:r>
              <a:rPr lang="ru-RU" sz="2000" dirty="0" smtClean="0"/>
              <a:t> районом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8913440" y="6536377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39</a:t>
            </a:r>
            <a:endParaRPr lang="ru-RU" sz="12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38442" y="3429000"/>
            <a:ext cx="39966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180</a:t>
            </a:r>
            <a:r>
              <a:rPr lang="ru-RU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тысяч рублей</a:t>
            </a:r>
            <a:endParaRPr lang="ru-RU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632520" y="2708920"/>
            <a:ext cx="8640960" cy="64807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/>
              <a:t>Объем финансирования муниципальной программы за счет средств бюджета</a:t>
            </a:r>
          </a:p>
          <a:p>
            <a:pPr algn="ctr"/>
            <a:r>
              <a:rPr lang="ru-RU" sz="1400" b="1" dirty="0" smtClean="0"/>
              <a:t>муниципального образования «Парабельский район»  в 2020 году составляет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1951" y="188640"/>
            <a:ext cx="69620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Уважаемые жители Парабельского района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://www.parabel.tomsk.ru/images/karlov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6969224" y="1052736"/>
            <a:ext cx="2307714" cy="2217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88504" y="980728"/>
            <a:ext cx="63367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Администрация Парабельского района продолжает знакомить вас с первостепенным финансовым документом – Бюджетом муниципального образования «Парабельский район». Бюджет Парабельского района на 20</a:t>
            </a:r>
            <a:r>
              <a:rPr lang="en-US" dirty="0" smtClean="0"/>
              <a:t>20 </a:t>
            </a:r>
            <a:r>
              <a:rPr lang="ru-RU" dirty="0" smtClean="0"/>
              <a:t>год и плановый период 2021-2022 годов утвержден Думой </a:t>
            </a:r>
            <a:r>
              <a:rPr lang="ru-RU" dirty="0" err="1" smtClean="0"/>
              <a:t>Парабельского</a:t>
            </a:r>
            <a:r>
              <a:rPr lang="ru-RU" dirty="0" smtClean="0"/>
              <a:t> района.</a:t>
            </a:r>
          </a:p>
          <a:p>
            <a:r>
              <a:rPr lang="ru-RU" dirty="0" smtClean="0"/>
              <a:t>Настоящая брошюра познакомит вас с основными целями и приоритетными направлениями бюджетной политики района, основами формирования бюджета, общими сведениями о доходах и расходах, задачами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8504" y="3740839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исполнения бюджета в будущих периодах. Надеемся, что настоящий выпуск «Бюджета для граждан» повысит уровень общественного участия граждан в бюджетном процессе Парабельского района.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25008" y="5157192"/>
            <a:ext cx="4320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 уважением,</a:t>
            </a:r>
          </a:p>
          <a:p>
            <a:r>
              <a:rPr lang="ru-RU" b="1" dirty="0" smtClean="0"/>
              <a:t>Глава Парабельского района Александр Львович Карлов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913440" y="6536377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4</a:t>
            </a:r>
            <a:endParaRPr lang="ru-RU" sz="12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81832" y="188640"/>
            <a:ext cx="654236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Непрограммные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направления расходов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2520" y="692696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В соответствии с Порядком принятия решений о разработке муниципальных программ Парабельского района, их формирования и реализации, а также проведения и критерии оценки эффективности их реализации, утвержденным постановлением Администрации Парабельского района от 29 апреля 2015 года №341, </a:t>
            </a:r>
            <a:r>
              <a:rPr lang="ru-RU" sz="1600" b="1" dirty="0" smtClean="0"/>
              <a:t>не подлежат </a:t>
            </a:r>
            <a:r>
              <a:rPr lang="ru-RU" sz="1600" dirty="0" smtClean="0"/>
              <a:t>включению в муниципальные программы следующие расходы: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32520" y="1916832"/>
            <a:ext cx="864096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2925" indent="-276225" algn="just">
              <a:buFont typeface="Wingdings" pitchFamily="2" charset="2"/>
              <a:buChar char="ü"/>
            </a:pPr>
            <a:r>
              <a:rPr lang="ru-RU" sz="1600" dirty="0" smtClean="0"/>
              <a:t>бюджетные ассигнования на обеспечение выполнения функций Думы Парабельского района, контрольно-счетного органа Парабельского района, избирательной комиссии муниципального образования «Парабельский район»</a:t>
            </a:r>
          </a:p>
          <a:p>
            <a:pPr marL="542925" indent="-276225" algn="just"/>
            <a:endParaRPr lang="ru-RU" sz="800" dirty="0" smtClean="0"/>
          </a:p>
          <a:p>
            <a:pPr marL="542925" indent="-276225" algn="just">
              <a:buFont typeface="Wingdings" pitchFamily="2" charset="2"/>
              <a:buChar char="ü"/>
            </a:pPr>
            <a:r>
              <a:rPr lang="ru-RU" sz="1600" dirty="0" smtClean="0"/>
              <a:t>бюджетные ассигнования на содержание аппарата Администрации Парабельского района</a:t>
            </a:r>
          </a:p>
          <a:p>
            <a:pPr marL="542925" indent="-276225" algn="just"/>
            <a:endParaRPr lang="ru-RU" sz="800" dirty="0" smtClean="0"/>
          </a:p>
          <a:p>
            <a:pPr marL="542925" indent="-276225" algn="just">
              <a:buFont typeface="Wingdings" pitchFamily="2" charset="2"/>
              <a:buChar char="ü"/>
            </a:pPr>
            <a:r>
              <a:rPr lang="ru-RU" sz="1600" dirty="0" smtClean="0"/>
              <a:t>бюджетные ассигнования на исполнение судебных актов</a:t>
            </a:r>
          </a:p>
          <a:p>
            <a:pPr marL="542925" indent="-276225" algn="just"/>
            <a:endParaRPr lang="ru-RU" sz="800" dirty="0" smtClean="0"/>
          </a:p>
          <a:p>
            <a:pPr marL="542925" indent="-276225" algn="just">
              <a:buFont typeface="Wingdings" pitchFamily="2" charset="2"/>
              <a:buChar char="ü"/>
            </a:pPr>
            <a:r>
              <a:rPr lang="ru-RU" sz="1600" dirty="0" smtClean="0"/>
              <a:t>бюджетные ассигнования на создание резервного фонда непредвиденных расходов Парабельского района</a:t>
            </a:r>
          </a:p>
          <a:p>
            <a:pPr marL="542925" indent="-276225" algn="just"/>
            <a:endParaRPr lang="ru-RU" sz="800" dirty="0" smtClean="0"/>
          </a:p>
          <a:p>
            <a:pPr marL="542925" indent="-276225" algn="just">
              <a:buFont typeface="Wingdings" pitchFamily="2" charset="2"/>
              <a:buChar char="ü"/>
            </a:pPr>
            <a:r>
              <a:rPr lang="ru-RU" sz="1600" dirty="0" smtClean="0"/>
              <a:t>бюджетные ассигнования, зарезервированные, в том числе, на увеличение фонда оплаты труда и выплату страховых взносов.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44488" y="5013176"/>
            <a:ext cx="94296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Объем непрограммных расходов бюджета Парабельского района на 2020 год составляет: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86435" y="5373216"/>
            <a:ext cx="37331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176 604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тыс. руб.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13440" y="6536377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40</a:t>
            </a:r>
            <a:endParaRPr lang="ru-RU" sz="12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1951" y="188640"/>
            <a:ext cx="696209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Уважаемые жители Парабельского района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04850" y="620688"/>
            <a:ext cx="8496300" cy="543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Calibri" pitchFamily="34" charset="0"/>
              </a:rPr>
              <a:t> </a:t>
            </a:r>
            <a:r>
              <a:rPr lang="en-US" dirty="0">
                <a:latin typeface="Calibri" pitchFamily="34" charset="0"/>
              </a:rPr>
              <a:t>	</a:t>
            </a:r>
            <a:endParaRPr lang="ru-RU" dirty="0">
              <a:latin typeface="Calibri" pitchFamily="34" charset="0"/>
            </a:endParaRPr>
          </a:p>
          <a:p>
            <a:pPr algn="just"/>
            <a:r>
              <a:rPr lang="ru-RU" dirty="0" smtClean="0">
                <a:latin typeface="Calibri" pitchFamily="34" charset="0"/>
              </a:rPr>
              <a:t>С проектом решения </a:t>
            </a:r>
            <a:r>
              <a:rPr lang="ru-RU" dirty="0">
                <a:latin typeface="Calibri" pitchFamily="34" charset="0"/>
              </a:rPr>
              <a:t>Думы Парабельского района </a:t>
            </a:r>
            <a:r>
              <a:rPr lang="ru-RU" dirty="0" smtClean="0">
                <a:latin typeface="Calibri" pitchFamily="34" charset="0"/>
              </a:rPr>
              <a:t>О бюджете муниципального образования «Парабельский район» на 2020 год и плановый период 2021 и 2022 годов </a:t>
            </a:r>
            <a:r>
              <a:rPr lang="ru-RU" dirty="0">
                <a:latin typeface="Calibri" pitchFamily="34" charset="0"/>
              </a:rPr>
              <a:t>можно ознакомится на официальном сайте Парабельского района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hlinkClick r:id="rId2"/>
              </a:rPr>
              <a:t>http://parabel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hlinkClick r:id="rId2"/>
              </a:rPr>
              <a:t>.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hlinkClick r:id="rId2"/>
              </a:rPr>
              <a:t>tomsk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hlinkClick r:id="rId2"/>
              </a:rPr>
              <a:t>.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hlinkClick r:id="rId2"/>
              </a:rPr>
              <a:t>ru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</a:rPr>
              <a:t>в </a:t>
            </a:r>
            <a:r>
              <a:rPr lang="ru-RU" dirty="0">
                <a:latin typeface="Calibri" pitchFamily="34" charset="0"/>
              </a:rPr>
              <a:t>разделе </a:t>
            </a:r>
            <a:r>
              <a:rPr lang="ru-RU" dirty="0" smtClean="0">
                <a:latin typeface="Calibri" pitchFamily="34" charset="0"/>
              </a:rPr>
              <a:t>«Экономика </a:t>
            </a:r>
            <a:r>
              <a:rPr lang="ru-RU" dirty="0">
                <a:latin typeface="Calibri" pitchFamily="34" charset="0"/>
              </a:rPr>
              <a:t>и финансы </a:t>
            </a:r>
            <a:r>
              <a:rPr lang="en-US" dirty="0">
                <a:latin typeface="Calibri" pitchFamily="34" charset="0"/>
              </a:rPr>
              <a:t>– </a:t>
            </a:r>
            <a:r>
              <a:rPr lang="ru-RU" dirty="0" smtClean="0">
                <a:latin typeface="Calibri" pitchFamily="34" charset="0"/>
              </a:rPr>
              <a:t>Бюджет».</a:t>
            </a:r>
            <a:endParaRPr lang="ru-RU" dirty="0">
              <a:latin typeface="Calibri" pitchFamily="34" charset="0"/>
            </a:endParaRPr>
          </a:p>
          <a:p>
            <a:r>
              <a:rPr lang="ru-RU" b="1" dirty="0">
                <a:latin typeface="Calibri" pitchFamily="34" charset="0"/>
              </a:rPr>
              <a:t> </a:t>
            </a:r>
            <a:endParaRPr lang="ru-RU" b="1" dirty="0" smtClean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  <a:p>
            <a:r>
              <a:rPr lang="ru-RU" sz="1400" b="1" dirty="0">
                <a:latin typeface="Calibri" pitchFamily="34" charset="0"/>
              </a:rPr>
              <a:t>«Бюджет для граждан»   </a:t>
            </a:r>
            <a:r>
              <a:rPr lang="ru-RU" sz="1400" b="1" dirty="0" smtClean="0">
                <a:latin typeface="Calibri" pitchFamily="34" charset="0"/>
              </a:rPr>
              <a:t>подготовлен</a:t>
            </a:r>
          </a:p>
          <a:p>
            <a:r>
              <a:rPr lang="ru-RU" sz="1400" b="1" dirty="0" smtClean="0">
                <a:latin typeface="Calibri" pitchFamily="34" charset="0"/>
              </a:rPr>
              <a:t>Финансовым отделом администрации</a:t>
            </a:r>
          </a:p>
          <a:p>
            <a:r>
              <a:rPr lang="ru-RU" sz="1400" b="1" dirty="0" smtClean="0">
                <a:latin typeface="Calibri" pitchFamily="34" charset="0"/>
              </a:rPr>
              <a:t>Парабельского района  Томской области</a:t>
            </a:r>
            <a:endParaRPr lang="ru-RU" sz="1400" dirty="0">
              <a:latin typeface="Calibri" pitchFamily="34" charset="0"/>
            </a:endParaRPr>
          </a:p>
          <a:p>
            <a:r>
              <a:rPr lang="ru-RU" sz="1400" b="1" dirty="0">
                <a:latin typeface="Calibri" pitchFamily="34" charset="0"/>
              </a:rPr>
              <a:t> </a:t>
            </a:r>
            <a:endParaRPr lang="ru-RU" sz="1400" b="1" dirty="0" smtClean="0">
              <a:latin typeface="Calibri" pitchFamily="34" charset="0"/>
            </a:endParaRPr>
          </a:p>
          <a:p>
            <a:endParaRPr lang="ru-RU" sz="1400" dirty="0">
              <a:latin typeface="Calibri" pitchFamily="34" charset="0"/>
            </a:endParaRPr>
          </a:p>
          <a:p>
            <a:r>
              <a:rPr lang="ru-RU" sz="1400" b="1" dirty="0">
                <a:latin typeface="Calibri" pitchFamily="34" charset="0"/>
              </a:rPr>
              <a:t>График работы  Финансового отдела:</a:t>
            </a:r>
            <a:endParaRPr lang="ru-RU" sz="1400" dirty="0">
              <a:latin typeface="Calibri" pitchFamily="34" charset="0"/>
            </a:endParaRPr>
          </a:p>
          <a:p>
            <a:r>
              <a:rPr lang="ru-RU" sz="1400" dirty="0">
                <a:latin typeface="Calibri" pitchFamily="34" charset="0"/>
              </a:rPr>
              <a:t>с понедельника по четверг - с 9-00 до 17-15</a:t>
            </a:r>
            <a:r>
              <a:rPr lang="ru-RU" sz="1400" dirty="0" smtClean="0">
                <a:latin typeface="Calibri" pitchFamily="34" charset="0"/>
              </a:rPr>
              <a:t>;</a:t>
            </a:r>
          </a:p>
          <a:p>
            <a:r>
              <a:rPr lang="ru-RU" sz="1400" dirty="0" smtClean="0">
                <a:latin typeface="Calibri" pitchFamily="34" charset="0"/>
              </a:rPr>
              <a:t>пятница </a:t>
            </a:r>
            <a:r>
              <a:rPr lang="ru-RU" sz="1400" dirty="0">
                <a:latin typeface="Calibri" pitchFamily="34" charset="0"/>
              </a:rPr>
              <a:t>- с 9-00 до </a:t>
            </a:r>
            <a:r>
              <a:rPr lang="ru-RU" sz="1400" dirty="0" smtClean="0">
                <a:latin typeface="Calibri" pitchFamily="34" charset="0"/>
              </a:rPr>
              <a:t>17-00;</a:t>
            </a:r>
            <a:fld id="{C5B0EA00-788B-4760-AD5D-FFBDE816FFBA}" type="slidenum">
              <a:rPr lang="ru-RU" sz="1400" smtClean="0">
                <a:latin typeface="Calibri" pitchFamily="34" charset="0"/>
              </a:rPr>
              <a:pPr/>
              <a:t>41</a:t>
            </a:fld>
            <a:endParaRPr lang="ru-RU" sz="1400" dirty="0">
              <a:latin typeface="Calibri" pitchFamily="34" charset="0"/>
            </a:endParaRPr>
          </a:p>
          <a:p>
            <a:r>
              <a:rPr lang="ru-RU" sz="1400" dirty="0">
                <a:latin typeface="Calibri" pitchFamily="34" charset="0"/>
              </a:rPr>
              <a:t>суббота, воскресенье - выходные дни.</a:t>
            </a:r>
          </a:p>
          <a:p>
            <a:r>
              <a:rPr lang="ru-RU" sz="1400" dirty="0">
                <a:latin typeface="Calibri" pitchFamily="34" charset="0"/>
              </a:rPr>
              <a:t>Обеденный перерыв - с 13-00 до 14-00.</a:t>
            </a:r>
            <a:endParaRPr lang="en-US" sz="1400" dirty="0">
              <a:latin typeface="Calibri" pitchFamily="34" charset="0"/>
            </a:endParaRPr>
          </a:p>
          <a:p>
            <a:endParaRPr lang="ru-RU" sz="1400" b="1" dirty="0">
              <a:latin typeface="Calibri" pitchFamily="34" charset="0"/>
            </a:endParaRPr>
          </a:p>
          <a:p>
            <a:endParaRPr lang="ru-RU" sz="1400" b="1" dirty="0" smtClean="0">
              <a:latin typeface="Calibri" pitchFamily="34" charset="0"/>
            </a:endParaRPr>
          </a:p>
          <a:p>
            <a:endParaRPr lang="ru-RU" sz="1100" b="1" dirty="0">
              <a:latin typeface="Calibri" pitchFamily="34" charset="0"/>
            </a:endParaRPr>
          </a:p>
          <a:p>
            <a:r>
              <a:rPr lang="ru-RU" sz="1400" b="1" dirty="0">
                <a:latin typeface="Calibri" pitchFamily="34" charset="0"/>
              </a:rPr>
              <a:t>Контактная информация:</a:t>
            </a:r>
            <a:endParaRPr lang="en-US" sz="1400" b="1" dirty="0">
              <a:latin typeface="Calibri" pitchFamily="34" charset="0"/>
            </a:endParaRPr>
          </a:p>
          <a:p>
            <a:r>
              <a:rPr lang="ru-RU" sz="1400" dirty="0">
                <a:latin typeface="Calibri" pitchFamily="34" charset="0"/>
              </a:rPr>
              <a:t>тел. 8(38252)2-18-50 </a:t>
            </a:r>
            <a:r>
              <a:rPr lang="ru-RU" sz="1400" b="1" dirty="0">
                <a:latin typeface="Calibri" pitchFamily="34" charset="0"/>
              </a:rPr>
              <a:t>Шибаева Татьяна Михайловна </a:t>
            </a:r>
            <a:r>
              <a:rPr lang="ru-RU" sz="1400" dirty="0">
                <a:latin typeface="Calibri" pitchFamily="34" charset="0"/>
              </a:rPr>
              <a:t>Руководитель</a:t>
            </a:r>
          </a:p>
          <a:p>
            <a:r>
              <a:rPr lang="ru-RU" sz="1400" dirty="0">
                <a:latin typeface="Calibri" pitchFamily="34" charset="0"/>
              </a:rPr>
              <a:t>тел. 8(38252)2-15-59 </a:t>
            </a:r>
            <a:r>
              <a:rPr lang="ru-RU" sz="1400" b="1" dirty="0" smtClean="0">
                <a:latin typeface="Calibri" pitchFamily="34" charset="0"/>
              </a:rPr>
              <a:t>Бут Анастасия Анатольевна </a:t>
            </a:r>
            <a:r>
              <a:rPr lang="ru-RU" sz="1400" dirty="0" smtClean="0">
                <a:latin typeface="Calibri" pitchFamily="34" charset="0"/>
              </a:rPr>
              <a:t>Заместитель </a:t>
            </a:r>
            <a:r>
              <a:rPr lang="ru-RU" sz="1400" dirty="0">
                <a:latin typeface="Calibri" pitchFamily="34" charset="0"/>
              </a:rPr>
              <a:t>руководителя </a:t>
            </a:r>
            <a:endParaRPr lang="ru-RU" sz="1400" b="1" dirty="0">
              <a:latin typeface="Calibri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4304928" y="2204864"/>
            <a:ext cx="5112568" cy="3111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304928" y="2204864"/>
            <a:ext cx="1728192" cy="3096344"/>
          </a:xfrm>
          <a:prstGeom prst="rect">
            <a:avLst/>
          </a:prstGeom>
          <a:gradFill>
            <a:gsLst>
              <a:gs pos="25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10800000">
            <a:off x="7977337" y="2204864"/>
            <a:ext cx="1728192" cy="3096344"/>
          </a:xfrm>
          <a:prstGeom prst="rect">
            <a:avLst/>
          </a:prstGeom>
          <a:gradFill>
            <a:gsLst>
              <a:gs pos="25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913440" y="6536377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41</a:t>
            </a:r>
            <a:endParaRPr lang="ru-RU" sz="12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98353" y="188640"/>
            <a:ext cx="350929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Парабельский район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ÐÐ°ÑÑÐ¸Ð½ÐºÐ¸ Ð¿Ð¾ Ð·Ð°Ð¿ÑÐ¾ÑÑ &quot;ÐÐ°ÑÐ°Ð±ÐµÐ»ÑÑÐºÐ¸Ð¹ ÑÐ°Ð¹Ð¾Ð½&quot;"/>
          <p:cNvPicPr>
            <a:picLocks noChangeAspect="1" noChangeArrowheads="1"/>
          </p:cNvPicPr>
          <p:nvPr/>
        </p:nvPicPr>
        <p:blipFill>
          <a:blip r:embed="rId2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2495550" y="1708944"/>
            <a:ext cx="4914900" cy="344011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4222" y="1177007"/>
            <a:ext cx="41975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/>
              <a:t>Образован 20 ноября 1935 года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15592" y="5229200"/>
            <a:ext cx="447481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/>
              <a:t>Площадь: </a:t>
            </a:r>
            <a:r>
              <a:rPr lang="ru-RU" sz="1400" b="1" dirty="0" smtClean="0"/>
              <a:t>35 845,69</a:t>
            </a:r>
            <a:r>
              <a:rPr lang="ru-RU" sz="1400" dirty="0" smtClean="0"/>
              <a:t> км²</a:t>
            </a:r>
          </a:p>
          <a:p>
            <a:pPr algn="ctr"/>
            <a:r>
              <a:rPr lang="ru-RU" sz="1400" dirty="0" smtClean="0"/>
              <a:t>На территории расположено </a:t>
            </a:r>
            <a:r>
              <a:rPr lang="ru-RU" sz="1400" b="1" dirty="0" smtClean="0"/>
              <a:t>33</a:t>
            </a:r>
            <a:r>
              <a:rPr lang="ru-RU" sz="1400" dirty="0" smtClean="0"/>
              <a:t> населённых пункта</a:t>
            </a:r>
            <a:endParaRPr lang="ru-RU" sz="1400" b="1" dirty="0" smtClean="0"/>
          </a:p>
          <a:p>
            <a:pPr algn="ctr"/>
            <a:r>
              <a:rPr lang="ru-RU" sz="1400" dirty="0" smtClean="0"/>
              <a:t>Численность населения: </a:t>
            </a:r>
            <a:r>
              <a:rPr lang="ru-RU" sz="1400" b="1" dirty="0" smtClean="0"/>
              <a:t>12 271 </a:t>
            </a:r>
            <a:r>
              <a:rPr lang="ru-RU" sz="1400" dirty="0" smtClean="0"/>
              <a:t>человек *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89104" y="6021288"/>
            <a:ext cx="28834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* по состоянию на 1 января 2019 года</a:t>
            </a:r>
            <a:endParaRPr lang="ru-RU" sz="1200" dirty="0"/>
          </a:p>
        </p:txBody>
      </p:sp>
      <p:pic>
        <p:nvPicPr>
          <p:cNvPr id="8" name="Picture 12" descr="ÐÐ°ÑÑÐ¸Ð½ÐºÐ¸ Ð¿Ð¾ Ð·Ð°Ð¿ÑÐ¾ÑÑ &quot;ÐÐ°ÑÐ°Ð±ÐµÐ»Ñ Ð³ÐµÑÐ±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672" y="1628800"/>
            <a:ext cx="820811" cy="115212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8913440" y="6536377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5</a:t>
            </a:r>
            <a:endParaRPr lang="ru-RU" sz="12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38314" y="188640"/>
            <a:ext cx="402937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Численность населения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2792760" y="1052736"/>
            <a:ext cx="4320480" cy="50405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/>
              <a:t>Изменение численности населения</a:t>
            </a:r>
          </a:p>
          <a:p>
            <a:pPr algn="ctr"/>
            <a:r>
              <a:rPr lang="ru-RU" sz="2000" b="1" dirty="0" smtClean="0"/>
              <a:t>Парабельского района за период 2016-2019 годов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632520" y="2132856"/>
          <a:ext cx="8640960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913440" y="6536377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6</a:t>
            </a:r>
            <a:endParaRPr lang="ru-RU" sz="12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47917" y="188640"/>
            <a:ext cx="321017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Что такое бюджет?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70445" y="3356992"/>
            <a:ext cx="93630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600" b="1" dirty="0">
                <a:solidFill>
                  <a:srgbClr val="FF0000"/>
                </a:solidFill>
              </a:rPr>
              <a:t>БЮДЖЕТ</a:t>
            </a:r>
            <a:r>
              <a:rPr lang="ru-RU" sz="1500" b="1" dirty="0"/>
              <a:t> (от </a:t>
            </a:r>
            <a:r>
              <a:rPr lang="ru-RU" sz="1500" b="1" dirty="0" err="1"/>
              <a:t>старонормандского</a:t>
            </a:r>
            <a:r>
              <a:rPr lang="ru-RU" sz="1500" b="1" dirty="0"/>
              <a:t> </a:t>
            </a:r>
            <a:r>
              <a:rPr lang="en-US" sz="1500" b="1" dirty="0" err="1"/>
              <a:t>bougette</a:t>
            </a:r>
            <a:r>
              <a:rPr lang="en-US" sz="1500" b="1" dirty="0"/>
              <a:t> </a:t>
            </a:r>
            <a:r>
              <a:rPr lang="ru-RU" sz="1500" b="1" dirty="0"/>
              <a:t>– 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737989" y="764704"/>
            <a:ext cx="2263775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1600" b="1" dirty="0">
                <a:solidFill>
                  <a:srgbClr val="FF3300"/>
                </a:solidFill>
              </a:rPr>
              <a:t>ДОХОДЫ</a:t>
            </a:r>
          </a:p>
          <a:p>
            <a:pPr algn="ctr"/>
            <a:r>
              <a:rPr lang="ru-RU" sz="1500" b="1" dirty="0"/>
              <a:t>это поступающие в бюджет денежные средства (налоги юридических и физических лиц, административные платежи и сборы, безвозмездные поступления)</a:t>
            </a: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6398964" y="836712"/>
            <a:ext cx="2730500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 anchor="ctr">
            <a:spAutoFit/>
          </a:bodyPr>
          <a:lstStyle/>
          <a:p>
            <a:pPr algn="ctr"/>
            <a:r>
              <a:rPr lang="ru-RU" sz="1600" b="1" dirty="0">
                <a:solidFill>
                  <a:srgbClr val="FF3300"/>
                </a:solidFill>
              </a:rPr>
              <a:t>РАСХОДЫ</a:t>
            </a:r>
          </a:p>
          <a:p>
            <a:pPr algn="ctr"/>
            <a:r>
              <a:rPr lang="ru-RU" sz="1500" b="1" dirty="0"/>
              <a:t>это выплачиваемые из бюджета денежные средства (социальные выплаты населению, содержание государственных учреждений (образование, ЖКХ, культура и другие) капитальное строительство и другие)</a:t>
            </a: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655663" y="4454709"/>
            <a:ext cx="2497137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1500" b="1" dirty="0"/>
              <a:t>превышение доходов над расходами образует положительный остаток бюджета</a:t>
            </a:r>
            <a:r>
              <a:rPr lang="ru-RU" sz="1600" b="1" dirty="0"/>
              <a:t> </a:t>
            </a:r>
          </a:p>
          <a:p>
            <a:pPr algn="ctr"/>
            <a:r>
              <a:rPr lang="ru-RU" sz="1600" b="1" dirty="0">
                <a:solidFill>
                  <a:srgbClr val="FF3300"/>
                </a:solidFill>
              </a:rPr>
              <a:t>ПРОФИЦИТ</a:t>
            </a: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6770563" y="4454188"/>
            <a:ext cx="257492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1500" b="1" dirty="0"/>
              <a:t>если расходная часть бюджета превышает доходную, то бюджет формируется с</a:t>
            </a:r>
          </a:p>
          <a:p>
            <a:pPr algn="ctr"/>
            <a:r>
              <a:rPr lang="ru-RU" sz="1600" b="1" dirty="0">
                <a:solidFill>
                  <a:srgbClr val="FF3300"/>
                </a:solidFill>
              </a:rPr>
              <a:t>ДЕФИЦИТОМ</a:t>
            </a: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632520" y="5949280"/>
            <a:ext cx="86409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1500" b="1" dirty="0"/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</a:p>
        </p:txBody>
      </p:sp>
      <p:pic>
        <p:nvPicPr>
          <p:cNvPr id="11" name="Picture 4" descr="http://i021.radikal.ru/0806/6a/10a67ca416c6.pn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4016896" y="4454188"/>
            <a:ext cx="1696714" cy="1351076"/>
          </a:xfrm>
          <a:prstGeom prst="rect">
            <a:avLst/>
          </a:prstGeom>
          <a:noFill/>
        </p:spPr>
      </p:pic>
      <p:pic>
        <p:nvPicPr>
          <p:cNvPr id="12" name="Picture 2" descr="Картинки по запросу мешок с деньгами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3656856" y="1124744"/>
            <a:ext cx="2232248" cy="2004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8913440" y="6536377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7</a:t>
            </a:r>
            <a:endParaRPr lang="ru-RU" sz="12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3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4300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800"/>
                            </p:stCondLst>
                            <p:childTnLst>
                              <p:par>
                                <p:cTn id="2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900"/>
                            </p:stCondLst>
                            <p:childTnLst>
                              <p:par>
                                <p:cTn id="2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9000"/>
                            </p:stCondLst>
                            <p:childTnLst>
                              <p:par>
                                <p:cTn id="3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66308" y="188640"/>
            <a:ext cx="277338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Виды бюджетов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3376215" y="1268760"/>
            <a:ext cx="3197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b="1" dirty="0"/>
              <a:t>Бюджеты публично-правовых образований</a:t>
            </a:r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510058" y="5296863"/>
            <a:ext cx="28860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b="1"/>
              <a:t>Российской Федерации</a:t>
            </a:r>
          </a:p>
          <a:p>
            <a:pPr algn="ctr"/>
            <a:r>
              <a:rPr lang="ru-RU" sz="1400" b="1"/>
              <a:t>(федеральный бюджет, бюджеты государственных внебюджетных фондов РФ)</a:t>
            </a: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3751089" y="5235357"/>
            <a:ext cx="2886075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b="1" dirty="0"/>
              <a:t>субъектов</a:t>
            </a:r>
          </a:p>
          <a:p>
            <a:pPr algn="ctr"/>
            <a:r>
              <a:rPr lang="ru-RU" b="1" dirty="0"/>
              <a:t>Российской Федерации</a:t>
            </a:r>
          </a:p>
          <a:p>
            <a:pPr algn="ctr"/>
            <a:r>
              <a:rPr lang="ru-RU" sz="1400" b="1" dirty="0"/>
              <a:t>(региональные бюджеты, бюджеты территориальных фондов ОМС)</a:t>
            </a: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6760591" y="5301208"/>
            <a:ext cx="27289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b="1" dirty="0"/>
              <a:t>муниципальных образований</a:t>
            </a:r>
          </a:p>
          <a:p>
            <a:pPr algn="ctr"/>
            <a:r>
              <a:rPr lang="ru-RU" sz="1400" b="1" dirty="0"/>
              <a:t>(местные бюджеты)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796008" y="1341934"/>
            <a:ext cx="163671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/>
              <a:t>Бюджет семьи</a:t>
            </a: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6908800" y="1270596"/>
            <a:ext cx="2652712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b="1" dirty="0"/>
              <a:t>Бюджет организаций</a:t>
            </a:r>
          </a:p>
        </p:txBody>
      </p:sp>
      <p:sp>
        <p:nvSpPr>
          <p:cNvPr id="14" name="Стрелка вниз 13"/>
          <p:cNvSpPr/>
          <p:nvPr/>
        </p:nvSpPr>
        <p:spPr bwMode="auto">
          <a:xfrm rot="1988453">
            <a:off x="3214984" y="1896357"/>
            <a:ext cx="503238" cy="2005412"/>
          </a:xfrm>
          <a:prstGeom prst="downArrow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 bwMode="auto">
          <a:xfrm rot="19583553">
            <a:off x="6237639" y="1933112"/>
            <a:ext cx="503238" cy="1984194"/>
          </a:xfrm>
          <a:prstGeom prst="downArrow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 bwMode="auto">
          <a:xfrm>
            <a:off x="4737794" y="2060849"/>
            <a:ext cx="503238" cy="1584176"/>
          </a:xfrm>
          <a:prstGeom prst="downArrow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defRPr/>
            </a:pPr>
            <a:endParaRPr lang="ru-RU"/>
          </a:p>
        </p:txBody>
      </p:sp>
      <p:pic>
        <p:nvPicPr>
          <p:cNvPr id="17" name="Picture 2" descr="http://irinazaytseva.ru/Pic/family_1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344488" y="1772816"/>
            <a:ext cx="23812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http://pics.livejournal.com/smartube/pic/00013ekq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7545288" y="1700808"/>
            <a:ext cx="16430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Картинки по запросу российская федерация с крымом pn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703097" y="3858267"/>
            <a:ext cx="2337636" cy="1262574"/>
          </a:xfrm>
          <a:prstGeom prst="rect">
            <a:avLst/>
          </a:prstGeom>
          <a:noFill/>
        </p:spPr>
      </p:pic>
      <p:pic>
        <p:nvPicPr>
          <p:cNvPr id="20" name="Picture 4" descr="Картинки по запросу томская область pn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4112385" y="3861048"/>
            <a:ext cx="2016224" cy="1442941"/>
          </a:xfrm>
          <a:prstGeom prst="rect">
            <a:avLst/>
          </a:prstGeom>
          <a:noFill/>
        </p:spPr>
      </p:pic>
      <p:pic>
        <p:nvPicPr>
          <p:cNvPr id="21" name="Picture 6" descr="Картинки по запросу томская область png"/>
          <p:cNvPicPr>
            <a:picLocks noChangeAspect="1" noChangeArrowheads="1"/>
          </p:cNvPicPr>
          <p:nvPr/>
        </p:nvPicPr>
        <p:blipFill>
          <a:blip r:embed="rId6" cstate="print">
            <a:lum bright="10000"/>
          </a:blip>
          <a:srcRect/>
          <a:stretch>
            <a:fillRect/>
          </a:stretch>
        </p:blipFill>
        <p:spPr bwMode="auto">
          <a:xfrm>
            <a:off x="4736976" y="4041326"/>
            <a:ext cx="755826" cy="755826"/>
          </a:xfrm>
          <a:prstGeom prst="rect">
            <a:avLst/>
          </a:prstGeom>
          <a:noFill/>
        </p:spPr>
      </p:pic>
      <p:pic>
        <p:nvPicPr>
          <p:cNvPr id="22" name="Picture 10" descr="Картинки по запросу герб РФ png"/>
          <p:cNvPicPr>
            <a:picLocks noChangeAspect="1" noChangeArrowheads="1"/>
          </p:cNvPicPr>
          <p:nvPr/>
        </p:nvPicPr>
        <p:blipFill>
          <a:blip r:embed="rId7" cstate="print">
            <a:lum bright="10000"/>
          </a:blip>
          <a:srcRect/>
          <a:stretch>
            <a:fillRect/>
          </a:stretch>
        </p:blipFill>
        <p:spPr bwMode="auto">
          <a:xfrm>
            <a:off x="1702653" y="3930276"/>
            <a:ext cx="598061" cy="708702"/>
          </a:xfrm>
          <a:prstGeom prst="rect">
            <a:avLst/>
          </a:prstGeom>
          <a:noFill/>
        </p:spPr>
      </p:pic>
      <p:pic>
        <p:nvPicPr>
          <p:cNvPr id="23" name="Picture 13"/>
          <p:cNvPicPr>
            <a:picLocks noChangeAspect="1" noChangeArrowheads="1"/>
          </p:cNvPicPr>
          <p:nvPr/>
        </p:nvPicPr>
        <p:blipFill>
          <a:blip r:embed="rId8" cstate="print">
            <a:lum bright="10000"/>
          </a:blip>
          <a:srcRect/>
          <a:stretch>
            <a:fillRect/>
          </a:stretch>
        </p:blipFill>
        <p:spPr bwMode="auto">
          <a:xfrm>
            <a:off x="7103253" y="3786259"/>
            <a:ext cx="2314243" cy="150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8" descr="Картинки по запросу парабельский район png"/>
          <p:cNvPicPr>
            <a:picLocks noChangeAspect="1" noChangeArrowheads="1"/>
          </p:cNvPicPr>
          <p:nvPr/>
        </p:nvPicPr>
        <p:blipFill>
          <a:blip r:embed="rId9" cstate="print">
            <a:lum bright="10000"/>
          </a:blip>
          <a:srcRect/>
          <a:stretch>
            <a:fillRect/>
          </a:stretch>
        </p:blipFill>
        <p:spPr bwMode="auto">
          <a:xfrm>
            <a:off x="8049344" y="4083512"/>
            <a:ext cx="505771" cy="713640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8913440" y="6536377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8</a:t>
            </a:r>
            <a:endParaRPr lang="ru-RU" sz="12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83606" y="188640"/>
            <a:ext cx="493878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Стадии бюджетного процесса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5"/>
          <p:cNvSpPr txBox="1">
            <a:spLocks noChangeArrowheads="1"/>
          </p:cNvSpPr>
          <p:nvPr/>
        </p:nvSpPr>
        <p:spPr bwMode="auto">
          <a:xfrm>
            <a:off x="194472" y="1052514"/>
            <a:ext cx="951705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Calibri" pitchFamily="34" charset="0"/>
              </a:rPr>
              <a:t>Бюджетный процесс</a:t>
            </a:r>
            <a:r>
              <a:rPr lang="ru-RU" dirty="0">
                <a:latin typeface="Calibri" pitchFamily="34" charset="0"/>
              </a:rPr>
              <a:t> представляет собой деятельность по составлению проекта бюджета, </a:t>
            </a:r>
            <a:r>
              <a:rPr lang="ru-RU" dirty="0" smtClean="0">
                <a:latin typeface="Calibri" pitchFamily="34" charset="0"/>
              </a:rPr>
              <a:t>его рассмотрению</a:t>
            </a:r>
            <a:r>
              <a:rPr lang="ru-RU" dirty="0">
                <a:latin typeface="Calibri" pitchFamily="34" charset="0"/>
              </a:rPr>
              <a:t>, утверждению, исполнению, составлению отчета об исполнении</a:t>
            </a:r>
            <a:r>
              <a:rPr lang="en-US" dirty="0">
                <a:latin typeface="Calibri" pitchFamily="34" charset="0"/>
              </a:rPr>
              <a:t>.</a:t>
            </a:r>
            <a:endParaRPr lang="ru-RU" dirty="0">
              <a:latin typeface="Calibri" pitchFamily="34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064568" y="1844824"/>
          <a:ext cx="784887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Круговая стрелка 5"/>
          <p:cNvSpPr/>
          <p:nvPr/>
        </p:nvSpPr>
        <p:spPr>
          <a:xfrm rot="5400000" flipV="1">
            <a:off x="-655848" y="2716696"/>
            <a:ext cx="4248472" cy="2936776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Круговая стрелка 6"/>
          <p:cNvSpPr/>
          <p:nvPr/>
        </p:nvSpPr>
        <p:spPr>
          <a:xfrm rot="5400000" flipH="1">
            <a:off x="6213140" y="2672916"/>
            <a:ext cx="4320480" cy="2808312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13440" y="6536377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9</a:t>
            </a:r>
            <a:endParaRPr lang="ru-RU" sz="12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4450</TotalTime>
  <Words>2627</Words>
  <Application>Microsoft Office PowerPoint</Application>
  <PresentationFormat>Лист A4 (210x297 мм)</PresentationFormat>
  <Paragraphs>590</Paragraphs>
  <Slides>41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Харитонов Анатолий Олегович</dc:creator>
  <cp:lastModifiedBy>Microsoft Office</cp:lastModifiedBy>
  <cp:revision>440</cp:revision>
  <dcterms:created xsi:type="dcterms:W3CDTF">2019-10-08T04:52:09Z</dcterms:created>
  <dcterms:modified xsi:type="dcterms:W3CDTF">2020-01-22T08:58:46Z</dcterms:modified>
</cp:coreProperties>
</file>