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0" r:id="rId2"/>
    <p:sldId id="261" r:id="rId3"/>
    <p:sldId id="276" r:id="rId4"/>
    <p:sldId id="277" r:id="rId5"/>
    <p:sldId id="313" r:id="rId6"/>
    <p:sldId id="311" r:id="rId7"/>
    <p:sldId id="279" r:id="rId8"/>
    <p:sldId id="312" r:id="rId9"/>
    <p:sldId id="309" r:id="rId10"/>
    <p:sldId id="308" r:id="rId11"/>
    <p:sldId id="296" r:id="rId12"/>
    <p:sldId id="300" r:id="rId13"/>
    <p:sldId id="310" r:id="rId14"/>
    <p:sldId id="281" r:id="rId15"/>
    <p:sldId id="282" r:id="rId16"/>
    <p:sldId id="301" r:id="rId17"/>
    <p:sldId id="303" r:id="rId18"/>
    <p:sldId id="302" r:id="rId19"/>
    <p:sldId id="305" r:id="rId20"/>
    <p:sldId id="284" r:id="rId21"/>
    <p:sldId id="315" r:id="rId22"/>
    <p:sldId id="262" r:id="rId23"/>
    <p:sldId id="297" r:id="rId24"/>
    <p:sldId id="263" r:id="rId25"/>
    <p:sldId id="285" r:id="rId26"/>
    <p:sldId id="264" r:id="rId27"/>
    <p:sldId id="286" r:id="rId28"/>
    <p:sldId id="265" r:id="rId29"/>
    <p:sldId id="287" r:id="rId30"/>
    <p:sldId id="267" r:id="rId31"/>
    <p:sldId id="269" r:id="rId32"/>
    <p:sldId id="270" r:id="rId33"/>
    <p:sldId id="271" r:id="rId34"/>
    <p:sldId id="292" r:id="rId35"/>
    <p:sldId id="294" r:id="rId36"/>
    <p:sldId id="307" r:id="rId37"/>
    <p:sldId id="314" r:id="rId38"/>
    <p:sldId id="259" r:id="rId39"/>
    <p:sldId id="275" r:id="rId40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>
        <p:scale>
          <a:sx n="100" d="100"/>
          <a:sy n="100" d="100"/>
        </p:scale>
        <p:origin x="-1590" y="-25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0995265377003897E-2"/>
          <c:y val="3.1730766828379602E-2"/>
          <c:w val="0.89170477941502746"/>
          <c:h val="0.7903029431224055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 smtClean="0"/>
                      <a:t>1</a:t>
                    </a:r>
                    <a:r>
                      <a:rPr lang="ru-RU" sz="1800" dirty="0" smtClean="0"/>
                      <a:t>64</a:t>
                    </a:r>
                    <a:r>
                      <a:rPr lang="ru-RU" dirty="0" smtClean="0"/>
                      <a:t> 376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800" dirty="0" smtClean="0"/>
                      <a:t>158 140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156 648</a:t>
                    </a:r>
                    <a:endParaRPr lang="ru-RU" sz="1800" dirty="0" smtClean="0"/>
                  </a:p>
                  <a:p>
                    <a:r>
                      <a:rPr lang="ru-RU" sz="1800" dirty="0" smtClean="0"/>
                      <a:t>тыс.</a:t>
                    </a:r>
                    <a:r>
                      <a:rPr lang="ru-RU" sz="1800" baseline="0" dirty="0" smtClean="0"/>
                      <a:t> руб.</a:t>
                    </a:r>
                    <a:endParaRPr lang="en-US" sz="1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154376</c:v>
                </c:pt>
                <c:pt idx="1">
                  <c:v>148140</c:v>
                </c:pt>
                <c:pt idx="2">
                  <c:v>146648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dirty="0" smtClean="0"/>
                      <a:t>29 903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600" dirty="0" smtClean="0"/>
                      <a:t>30 196</a:t>
                    </a:r>
                  </a:p>
                  <a:p>
                    <a:r>
                      <a:rPr lang="ru-RU" sz="160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600" b="1" dirty="0" smtClean="0"/>
                      <a:t>30 207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тыс. руб.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49903</c:v>
                </c:pt>
                <c:pt idx="1">
                  <c:v>50196</c:v>
                </c:pt>
                <c:pt idx="2">
                  <c:v>50207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1800" dirty="0" smtClean="0"/>
                      <a:t>200 329,0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800" dirty="0" smtClean="0"/>
                      <a:t>202 868,9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800" baseline="0" dirty="0" smtClean="0"/>
                      <a:t>230 648,4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200000</c:v>
                </c:pt>
                <c:pt idx="1">
                  <c:v>202000</c:v>
                </c:pt>
                <c:pt idx="2">
                  <c:v>230000</c:v>
                </c:pt>
              </c:numCache>
            </c:numRef>
          </c:val>
        </c:ser>
        <c:gapWidth val="75"/>
        <c:overlap val="100"/>
        <c:axId val="125469440"/>
        <c:axId val="125470976"/>
      </c:barChart>
      <c:catAx>
        <c:axId val="12546944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5470976"/>
        <c:crosses val="autoZero"/>
        <c:auto val="1"/>
        <c:lblAlgn val="ctr"/>
        <c:lblOffset val="100"/>
      </c:catAx>
      <c:valAx>
        <c:axId val="1254709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5469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697430444236402E-2"/>
          <c:y val="0.82997602060679065"/>
          <c:w val="0.85062175631279335"/>
          <c:h val="6.148181766172658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178088698805957E-3"/>
          <c:y val="0.16187311715767488"/>
          <c:w val="0.5722733903883177"/>
          <c:h val="0.79171458426541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Lbls>
            <c:dLbl>
              <c:idx val="0"/>
              <c:layout>
                <c:manualLayout>
                  <c:x val="-9.6200148981625225E-2"/>
                  <c:y val="-0.2557855161687015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i="0" u="none" strike="noStrike" baseline="0" dirty="0" smtClean="0"/>
                      <a:t>137 990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i="0" baseline="0" dirty="0" smtClean="0"/>
                      <a:t>(88%)</a:t>
                    </a:r>
                    <a:endParaRPr lang="ru-RU" sz="28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800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4.0690142040210764E-2"/>
                  <c:y val="1.2923886073850093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7 710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(</a:t>
                    </a:r>
                    <a:r>
                      <a:rPr lang="ru-RU" sz="1400" dirty="0" smtClean="0"/>
                      <a:t>4,9</a:t>
                    </a:r>
                    <a:r>
                      <a:rPr lang="en-US" sz="14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6.8470875731476089E-2"/>
                  <c:y val="-0.1242982805832047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2 415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(1</a:t>
                    </a:r>
                    <a:r>
                      <a:rPr lang="ru-RU" sz="1400" dirty="0" smtClean="0"/>
                      <a:t>,5</a:t>
                    </a:r>
                    <a:r>
                      <a:rPr lang="en-US" sz="14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1.4180292303479836E-2"/>
                  <c:y val="-0.1089615244038909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chemeClr val="tx1"/>
                        </a:solidFill>
                      </a:rPr>
                      <a:t>7 246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chemeClr val="tx1"/>
                        </a:solidFill>
                      </a:rPr>
                      <a:t>тыс. руб.</a:t>
                    </a:r>
                    <a:endParaRPr lang="ru-RU" sz="1400" b="1" i="0" u="none" strike="noStrike" baseline="0" dirty="0" smtClean="0">
                      <a:solidFill>
                        <a:prstClr val="white"/>
                      </a:solidFill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chemeClr val="tx1"/>
                        </a:solidFill>
                      </a:rPr>
                      <a:t>(4,6%)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3.1918369524995951E-2"/>
                  <c:y val="-9.288742474668676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243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0.2622604487515377"/>
                  <c:y val="-4.8432621818187849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4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6"/>
              <c:layout>
                <c:manualLayout>
                  <c:x val="0.14799099312674843"/>
                  <c:y val="-0.1362773298941019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dirty="0" smtClean="0"/>
                      <a:t>1</a:t>
                    </a:r>
                    <a:r>
                      <a:rPr lang="ru-RU" sz="1400" b="1" baseline="0" dirty="0" smtClean="0"/>
                      <a:t> 0</a:t>
                    </a:r>
                    <a:r>
                      <a:rPr lang="ru-RU" sz="1400" b="1" dirty="0" smtClean="0"/>
                      <a:t>40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(менее 1%)</a:t>
                    </a: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137990</c:v>
                </c:pt>
                <c:pt idx="1">
                  <c:v>7710</c:v>
                </c:pt>
                <c:pt idx="2">
                  <c:v>2415</c:v>
                </c:pt>
                <c:pt idx="3">
                  <c:v>7246</c:v>
                </c:pt>
                <c:pt idx="4">
                  <c:v>243</c:v>
                </c:pt>
                <c:pt idx="5">
                  <c:v>1040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88.089219141004037</c:v>
                </c:pt>
                <c:pt idx="1">
                  <c:v>4.9218630304887414</c:v>
                </c:pt>
                <c:pt idx="2">
                  <c:v>1.5416730504060059</c:v>
                </c:pt>
                <c:pt idx="3">
                  <c:v>4.6256575251519285</c:v>
                </c:pt>
                <c:pt idx="4">
                  <c:v>0.1551248659414739</c:v>
                </c:pt>
                <c:pt idx="5">
                  <c:v>0.66390889127215313</c:v>
                </c:pt>
                <c:pt idx="6">
                  <c:v>2.5534957356621252E-3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422442125853471"/>
          <c:y val="7.1793753995127912E-2"/>
          <c:w val="0.39438684415642694"/>
          <c:h val="0.8410760318096700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152927452505279"/>
          <c:w val="0.59682920803161177"/>
          <c:h val="0.80041858774950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5"/>
          <c:dPt>
            <c:idx val="1"/>
            <c:explosion val="17"/>
          </c:dPt>
          <c:dLbls>
            <c:dLbl>
              <c:idx val="0"/>
              <c:layout>
                <c:manualLayout>
                  <c:x val="-0.21760662579779694"/>
                  <c:y val="-0.12427400041970665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3200" dirty="0" smtClean="0"/>
                      <a:t>18 235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32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/>
                      <a:t>(</a:t>
                    </a:r>
                    <a:r>
                      <a:rPr lang="ru-RU" sz="3200" dirty="0" smtClean="0"/>
                      <a:t>60,3</a:t>
                    </a:r>
                    <a:r>
                      <a:rPr lang="en-US" sz="32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8.243943044471011E-2"/>
                  <c:y val="-9.328323087558151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6 266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(20,7%)</a:t>
                    </a:r>
                    <a:endParaRPr lang="en-US" sz="2000" dirty="0"/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3.3544987538698022E-2"/>
                  <c:y val="2.354965960572282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4 220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(</a:t>
                    </a:r>
                    <a:r>
                      <a:rPr lang="ru-RU" sz="1600" dirty="0" smtClean="0"/>
                      <a:t>14</a:t>
                    </a:r>
                    <a:r>
                      <a:rPr lang="en-US" sz="16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3.8441106046260241E-2"/>
                  <c:y val="-5.601808132429740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178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(менее 1 %)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0.10474649952088656"/>
                  <c:y val="-5.1298119653371853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baseline="0" dirty="0" smtClean="0"/>
                      <a:t>1 308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(</a:t>
                    </a:r>
                    <a:r>
                      <a:rPr lang="ru-RU" sz="1600" dirty="0" smtClean="0"/>
                      <a:t>4,3</a:t>
                    </a:r>
                    <a:r>
                      <a:rPr lang="en-US" sz="1600" dirty="0" smtClean="0"/>
                      <a:t>%)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6.6357836378835869E-2"/>
                  <c:y val="-0.10325635740173029"/>
                </c:manualLayout>
              </c:layout>
              <c:showPercent val="1"/>
            </c:dLbl>
            <c:dLbl>
              <c:idx val="6"/>
              <c:layout>
                <c:manualLayout>
                  <c:x val="0.23216876175871168"/>
                  <c:y val="-6.57182985674265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М</a:t>
                    </a:r>
                    <a:r>
                      <a:rPr lang="ru-RU" dirty="0" smtClean="0"/>
                      <a:t>енее 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(работ) и компенсации затрат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18235</c:v>
                </c:pt>
                <c:pt idx="1">
                  <c:v>6266</c:v>
                </c:pt>
                <c:pt idx="2">
                  <c:v>4220</c:v>
                </c:pt>
                <c:pt idx="3">
                  <c:v>178</c:v>
                </c:pt>
                <c:pt idx="4">
                  <c:v>1308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(работ) и компенсации затрат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60.36680239679545</c:v>
                </c:pt>
                <c:pt idx="1">
                  <c:v>20.743536266428272</c:v>
                </c:pt>
                <c:pt idx="2">
                  <c:v>13.970271791306651</c:v>
                </c:pt>
                <c:pt idx="3">
                  <c:v>0.58926738835369197</c:v>
                </c:pt>
                <c:pt idx="4">
                  <c:v>4.3301221571158965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345108835336703"/>
          <c:y val="0.1379327837030454"/>
          <c:w val="0.36496038168230138"/>
          <c:h val="0.7375602170746460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ln w="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833333333333336"/>
          <c:y val="0.28485851377953075"/>
          <c:w val="0.8291666666666665"/>
          <c:h val="0.709548720472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explosion val="2"/>
          </c:dPt>
          <c:dLbls>
            <c:dLbl>
              <c:idx val="0"/>
              <c:layout>
                <c:manualLayout>
                  <c:x val="-0.17822139578688218"/>
                  <c:y val="4.7470460847586764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dirty="0" smtClean="0">
                        <a:solidFill>
                          <a:schemeClr val="bg1"/>
                        </a:solidFill>
                      </a:rPr>
                      <a:t>Субвенции</a:t>
                    </a:r>
                    <a:r>
                      <a:rPr lang="ru-RU" sz="180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77 112 тыс. руб.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(38,5%)</a:t>
                    </a:r>
                    <a:endParaRPr lang="ru-RU" sz="18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0.26178663217197418"/>
                  <c:y val="-0.1676371822163874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sz="2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Дотации</a:t>
                    </a:r>
                  </a:p>
                  <a:p>
                    <a:pPr>
                      <a:defRPr sz="28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sz="2800" b="1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118 294,7 тыс.руб.</a:t>
                    </a:r>
                    <a:r>
                      <a: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
</a:t>
                    </a:r>
                    <a:r>
                      <a:rPr lang="ru-RU" sz="2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(59,2%)</a:t>
                    </a:r>
                    <a:endParaRPr lang="ru-RU" sz="2800" b="1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-0.15014824302116062"/>
                  <c:y val="-9.4268200473608024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Субсидии</a:t>
                    </a:r>
                    <a:r>
                      <a:rPr lang="ru-RU" sz="1800" dirty="0"/>
                      <a:t>
</a:t>
                    </a:r>
                    <a:r>
                      <a:rPr lang="ru-RU" sz="1800" dirty="0" smtClean="0"/>
                      <a:t>3 525,6</a:t>
                    </a:r>
                    <a:r>
                      <a:rPr lang="en-US" sz="1800" dirty="0" smtClean="0"/>
                      <a:t> </a:t>
                    </a:r>
                    <a:r>
                      <a:rPr lang="ru-RU" sz="1800" dirty="0" smtClean="0"/>
                      <a:t>тыс.</a:t>
                    </a:r>
                    <a:r>
                      <a:rPr lang="ru-RU" sz="1800" baseline="0" dirty="0" smtClean="0"/>
                      <a:t> руб.</a:t>
                    </a:r>
                    <a:endParaRPr lang="ru-RU" sz="1800" dirty="0" smtClean="0"/>
                  </a:p>
                  <a:p>
                    <a:pPr>
                      <a:defRPr sz="1800" b="1"/>
                    </a:pPr>
                    <a:r>
                      <a:rPr lang="ru-RU" sz="1800" dirty="0" smtClean="0"/>
                      <a:t>(1,7%)</a:t>
                    </a:r>
                    <a:endParaRPr lang="ru-RU" sz="1800" dirty="0"/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0.21114323713020852"/>
                  <c:y val="-4.5838599052784102E-4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i="0" dirty="0" smtClean="0"/>
                      <a:t>И</a:t>
                    </a:r>
                    <a:r>
                      <a:rPr lang="ru-RU" i="0" dirty="0" smtClean="0"/>
                      <a:t>ные </a:t>
                    </a:r>
                    <a:r>
                      <a:rPr lang="ru-RU" i="0" dirty="0"/>
                      <a:t>межбюджетные </a:t>
                    </a:r>
                    <a:r>
                      <a:rPr lang="ru-RU" i="0" dirty="0" smtClean="0"/>
                      <a:t>трансферты</a:t>
                    </a:r>
                  </a:p>
                  <a:p>
                    <a:r>
                      <a:rPr lang="ru-RU" dirty="0" smtClean="0"/>
                      <a:t>888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(менее 1%)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7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77112</c:v>
                </c:pt>
                <c:pt idx="1">
                  <c:v>118294.7</c:v>
                </c:pt>
                <c:pt idx="2" formatCode="General">
                  <c:v>3525.6</c:v>
                </c:pt>
                <c:pt idx="3" formatCode="General">
                  <c:v>888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088C4-FBA8-4D0D-989A-E169673FFC2C}" type="doc">
      <dgm:prSet loTypeId="urn:microsoft.com/office/officeart/2005/8/layout/vList3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697F1A3-F3C0-4865-AF04-8C8D868654BC}">
      <dgm:prSet phldrT="[Текст]" custT="1"/>
      <dgm:spPr/>
      <dgm:t>
        <a:bodyPr/>
        <a:lstStyle/>
        <a:p>
          <a:r>
            <a:rPr lang="ru-RU" sz="2000" b="1" dirty="0" smtClean="0"/>
            <a:t>Составление</a:t>
          </a:r>
          <a:r>
            <a:rPr lang="ru-RU" sz="2000" b="1" baseline="0" dirty="0" smtClean="0"/>
            <a:t> проекта бюджета</a:t>
          </a:r>
          <a:endParaRPr lang="ru-RU" sz="2000" b="1" dirty="0"/>
        </a:p>
      </dgm:t>
    </dgm:pt>
    <dgm:pt modelId="{6611164D-4E2C-42FF-BD03-A3E004B1B80A}" type="parTrans" cxnId="{BD0E48D9-5D25-4895-826C-8925803EDF37}">
      <dgm:prSet/>
      <dgm:spPr/>
      <dgm:t>
        <a:bodyPr/>
        <a:lstStyle/>
        <a:p>
          <a:endParaRPr lang="ru-RU"/>
        </a:p>
      </dgm:t>
    </dgm:pt>
    <dgm:pt modelId="{37FB68C9-476F-44A6-BF7E-30535CBC906A}" type="sibTrans" cxnId="{BD0E48D9-5D25-4895-826C-8925803EDF37}">
      <dgm:prSet/>
      <dgm:spPr/>
      <dgm:t>
        <a:bodyPr/>
        <a:lstStyle/>
        <a:p>
          <a:endParaRPr lang="ru-RU"/>
        </a:p>
      </dgm:t>
    </dgm:pt>
    <dgm:pt modelId="{FF9E4786-E11B-44D0-AE9C-2B877733BF80}">
      <dgm:prSet phldrT="[Текст]" custT="1"/>
      <dgm:spPr/>
      <dgm:t>
        <a:bodyPr/>
        <a:lstStyle/>
        <a:p>
          <a:r>
            <a:rPr lang="ru-RU" sz="2000" b="1" dirty="0" smtClean="0"/>
            <a:t>Рассмотрение</a:t>
          </a:r>
          <a:r>
            <a:rPr lang="ru-RU" sz="2000" b="1" baseline="0" dirty="0" smtClean="0"/>
            <a:t> и утверждение бюджета</a:t>
          </a:r>
          <a:endParaRPr lang="ru-RU" sz="2000" b="1" dirty="0"/>
        </a:p>
      </dgm:t>
    </dgm:pt>
    <dgm:pt modelId="{2E84B7EA-FFFF-4B1E-9B47-D9BED1F02ADF}" type="parTrans" cxnId="{3F497D74-3345-4D82-BCDC-5A8DD437A0EA}">
      <dgm:prSet/>
      <dgm:spPr/>
      <dgm:t>
        <a:bodyPr/>
        <a:lstStyle/>
        <a:p>
          <a:endParaRPr lang="ru-RU"/>
        </a:p>
      </dgm:t>
    </dgm:pt>
    <dgm:pt modelId="{87C38456-D9F4-411E-8282-97E42A0DF5F8}" type="sibTrans" cxnId="{3F497D74-3345-4D82-BCDC-5A8DD437A0EA}">
      <dgm:prSet/>
      <dgm:spPr/>
      <dgm:t>
        <a:bodyPr/>
        <a:lstStyle/>
        <a:p>
          <a:endParaRPr lang="ru-RU"/>
        </a:p>
      </dgm:t>
    </dgm:pt>
    <dgm:pt modelId="{F07B40EE-83F0-44DF-B497-152EFF0CF7B6}">
      <dgm:prSet phldrT="[Текст]" custT="1"/>
      <dgm:spPr/>
      <dgm:t>
        <a:bodyPr/>
        <a:lstStyle/>
        <a:p>
          <a:r>
            <a:rPr lang="ru-RU" sz="2000" b="1" dirty="0" smtClean="0"/>
            <a:t>Составление, внешняя проверка и </a:t>
          </a:r>
        </a:p>
        <a:p>
          <a:r>
            <a:rPr lang="ru-RU" sz="2000" b="1" dirty="0" smtClean="0"/>
            <a:t>утверждение бюджетной</a:t>
          </a:r>
          <a:r>
            <a:rPr lang="ru-RU" sz="2000" b="1" baseline="0" dirty="0" smtClean="0"/>
            <a:t> отчетности</a:t>
          </a:r>
          <a:endParaRPr lang="ru-RU" sz="2000" b="1" dirty="0"/>
        </a:p>
      </dgm:t>
    </dgm:pt>
    <dgm:pt modelId="{C8EAD9EB-3735-4A28-B437-9C4247FF398C}" type="parTrans" cxnId="{37B97983-5783-4694-A40E-60544C24A2D2}">
      <dgm:prSet/>
      <dgm:spPr/>
      <dgm:t>
        <a:bodyPr/>
        <a:lstStyle/>
        <a:p>
          <a:endParaRPr lang="ru-RU"/>
        </a:p>
      </dgm:t>
    </dgm:pt>
    <dgm:pt modelId="{3A3C266D-2B70-481C-B3C0-B5F416B018FF}" type="sibTrans" cxnId="{37B97983-5783-4694-A40E-60544C24A2D2}">
      <dgm:prSet/>
      <dgm:spPr/>
      <dgm:t>
        <a:bodyPr/>
        <a:lstStyle/>
        <a:p>
          <a:endParaRPr lang="ru-RU"/>
        </a:p>
      </dgm:t>
    </dgm:pt>
    <dgm:pt modelId="{1FEE32D5-F8B0-486A-95F2-E904544C68D0}">
      <dgm:prSet phldrT="[Текст]" custT="1"/>
      <dgm:spPr/>
      <dgm:t>
        <a:bodyPr/>
        <a:lstStyle/>
        <a:p>
          <a:r>
            <a:rPr lang="ru-RU" sz="2000" b="1" dirty="0" smtClean="0"/>
            <a:t>Муниципальный финансовый контроль</a:t>
          </a:r>
          <a:endParaRPr lang="ru-RU" sz="2000" b="1" dirty="0"/>
        </a:p>
      </dgm:t>
    </dgm:pt>
    <dgm:pt modelId="{05F8C40E-57F1-4822-A189-C24CEDCC07CD}" type="parTrans" cxnId="{A2A72623-5874-4E15-9C7D-6030E0FE9002}">
      <dgm:prSet/>
      <dgm:spPr/>
      <dgm:t>
        <a:bodyPr/>
        <a:lstStyle/>
        <a:p>
          <a:endParaRPr lang="ru-RU"/>
        </a:p>
      </dgm:t>
    </dgm:pt>
    <dgm:pt modelId="{20705B05-76FE-41D7-BFF1-4CBCDAE078FC}" type="sibTrans" cxnId="{A2A72623-5874-4E15-9C7D-6030E0FE9002}">
      <dgm:prSet/>
      <dgm:spPr/>
      <dgm:t>
        <a:bodyPr/>
        <a:lstStyle/>
        <a:p>
          <a:endParaRPr lang="ru-RU"/>
        </a:p>
      </dgm:t>
    </dgm:pt>
    <dgm:pt modelId="{366BC211-3AFF-46F5-B3A5-CC4CE14B6487}">
      <dgm:prSet custT="1"/>
      <dgm:spPr/>
      <dgm:t>
        <a:bodyPr/>
        <a:lstStyle/>
        <a:p>
          <a:r>
            <a:rPr lang="ru-RU" sz="2000" b="1" dirty="0" smtClean="0"/>
            <a:t>Исполнение бюджета</a:t>
          </a:r>
          <a:endParaRPr lang="ru-RU" sz="2000" b="1" dirty="0"/>
        </a:p>
      </dgm:t>
    </dgm:pt>
    <dgm:pt modelId="{DD0D6391-7CC9-4B0C-AC18-58EEFCEB046B}" type="parTrans" cxnId="{271A5EAA-914C-4794-93BE-039601163037}">
      <dgm:prSet/>
      <dgm:spPr/>
      <dgm:t>
        <a:bodyPr/>
        <a:lstStyle/>
        <a:p>
          <a:endParaRPr lang="ru-RU"/>
        </a:p>
      </dgm:t>
    </dgm:pt>
    <dgm:pt modelId="{5672F8A2-94B5-4EA8-9DF4-434832897700}" type="sibTrans" cxnId="{271A5EAA-914C-4794-93BE-039601163037}">
      <dgm:prSet/>
      <dgm:spPr/>
      <dgm:t>
        <a:bodyPr/>
        <a:lstStyle/>
        <a:p>
          <a:endParaRPr lang="ru-RU"/>
        </a:p>
      </dgm:t>
    </dgm:pt>
    <dgm:pt modelId="{FA0DFA07-9D4C-4A80-ADE4-CFA5AC3F7743}" type="pres">
      <dgm:prSet presAssocID="{323088C4-FBA8-4D0D-989A-E169673FFC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27EC0-E680-4A06-8FDE-AD68556B1377}" type="pres">
      <dgm:prSet presAssocID="{8697F1A3-F3C0-4865-AF04-8C8D868654BC}" presName="composite" presStyleCnt="0"/>
      <dgm:spPr/>
      <dgm:t>
        <a:bodyPr/>
        <a:lstStyle/>
        <a:p>
          <a:endParaRPr lang="ru-RU"/>
        </a:p>
      </dgm:t>
    </dgm:pt>
    <dgm:pt modelId="{C67878A6-EE19-4D9C-B877-8D600EB07AEC}" type="pres">
      <dgm:prSet presAssocID="{8697F1A3-F3C0-4865-AF04-8C8D868654B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2A7D2C-AF82-44E6-87D0-43DFFBF41AD3}" type="pres">
      <dgm:prSet presAssocID="{8697F1A3-F3C0-4865-AF04-8C8D868654BC}" presName="txShp" presStyleLbl="node1" presStyleIdx="0" presStyleCnt="5" custScaleX="129434" custLinFactNeighborX="-807" custLinFactNeighborY="-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6132F-82B8-45DB-BA7C-0BC8B550F67A}" type="pres">
      <dgm:prSet presAssocID="{37FB68C9-476F-44A6-BF7E-30535CBC906A}" presName="spacing" presStyleCnt="0"/>
      <dgm:spPr/>
      <dgm:t>
        <a:bodyPr/>
        <a:lstStyle/>
        <a:p>
          <a:endParaRPr lang="ru-RU"/>
        </a:p>
      </dgm:t>
    </dgm:pt>
    <dgm:pt modelId="{118D6E62-8868-450C-8936-A9DFBA6D7E7A}" type="pres">
      <dgm:prSet presAssocID="{FF9E4786-E11B-44D0-AE9C-2B877733BF80}" presName="composite" presStyleCnt="0"/>
      <dgm:spPr/>
      <dgm:t>
        <a:bodyPr/>
        <a:lstStyle/>
        <a:p>
          <a:endParaRPr lang="ru-RU"/>
        </a:p>
      </dgm:t>
    </dgm:pt>
    <dgm:pt modelId="{ABA6FE47-8655-4EAE-BE98-C1B99F9639A5}" type="pres">
      <dgm:prSet presAssocID="{FF9E4786-E11B-44D0-AE9C-2B877733BF8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36BFE4-E141-41F8-8887-6B1FBF98697B}" type="pres">
      <dgm:prSet presAssocID="{FF9E4786-E11B-44D0-AE9C-2B877733BF80}" presName="txShp" presStyleLbl="node1" presStyleIdx="1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3339B-A765-418A-8756-39D88770D87F}" type="pres">
      <dgm:prSet presAssocID="{87C38456-D9F4-411E-8282-97E42A0DF5F8}" presName="spacing" presStyleCnt="0"/>
      <dgm:spPr/>
      <dgm:t>
        <a:bodyPr/>
        <a:lstStyle/>
        <a:p>
          <a:endParaRPr lang="ru-RU"/>
        </a:p>
      </dgm:t>
    </dgm:pt>
    <dgm:pt modelId="{8F48A4C0-E1C4-4403-926D-943903413031}" type="pres">
      <dgm:prSet presAssocID="{366BC211-3AFF-46F5-B3A5-CC4CE14B6487}" presName="composite" presStyleCnt="0"/>
      <dgm:spPr/>
      <dgm:t>
        <a:bodyPr/>
        <a:lstStyle/>
        <a:p>
          <a:endParaRPr lang="ru-RU"/>
        </a:p>
      </dgm:t>
    </dgm:pt>
    <dgm:pt modelId="{862B6A97-044F-4BDE-A8FE-99BC6077D973}" type="pres">
      <dgm:prSet presAssocID="{366BC211-3AFF-46F5-B3A5-CC4CE14B6487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8E68FE-0BFC-4C08-BE0A-14DE7531FC93}" type="pres">
      <dgm:prSet presAssocID="{366BC211-3AFF-46F5-B3A5-CC4CE14B6487}" presName="txShp" presStyleLbl="node1" presStyleIdx="2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8B3C4-211B-4CA5-AB66-8C40A17416DB}" type="pres">
      <dgm:prSet presAssocID="{5672F8A2-94B5-4EA8-9DF4-434832897700}" presName="spacing" presStyleCnt="0"/>
      <dgm:spPr/>
      <dgm:t>
        <a:bodyPr/>
        <a:lstStyle/>
        <a:p>
          <a:endParaRPr lang="ru-RU"/>
        </a:p>
      </dgm:t>
    </dgm:pt>
    <dgm:pt modelId="{344D697B-FFE7-4858-BA90-54DEDD61F70C}" type="pres">
      <dgm:prSet presAssocID="{F07B40EE-83F0-44DF-B497-152EFF0CF7B6}" presName="composite" presStyleCnt="0"/>
      <dgm:spPr/>
      <dgm:t>
        <a:bodyPr/>
        <a:lstStyle/>
        <a:p>
          <a:endParaRPr lang="ru-RU"/>
        </a:p>
      </dgm:t>
    </dgm:pt>
    <dgm:pt modelId="{381EBC5D-19D8-444E-BA05-7E89F0C96006}" type="pres">
      <dgm:prSet presAssocID="{F07B40EE-83F0-44DF-B497-152EFF0CF7B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B28B3A-B306-45EA-AE97-1E37605E61AB}" type="pres">
      <dgm:prSet presAssocID="{F07B40EE-83F0-44DF-B497-152EFF0CF7B6}" presName="txShp" presStyleLbl="node1" presStyleIdx="3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B81D-F533-4F25-B10D-3F192FE0E9EA}" type="pres">
      <dgm:prSet presAssocID="{3A3C266D-2B70-481C-B3C0-B5F416B018FF}" presName="spacing" presStyleCnt="0"/>
      <dgm:spPr/>
      <dgm:t>
        <a:bodyPr/>
        <a:lstStyle/>
        <a:p>
          <a:endParaRPr lang="ru-RU"/>
        </a:p>
      </dgm:t>
    </dgm:pt>
    <dgm:pt modelId="{6C6D6A5A-DB52-4994-865B-A332C5EC5519}" type="pres">
      <dgm:prSet presAssocID="{1FEE32D5-F8B0-486A-95F2-E904544C68D0}" presName="composite" presStyleCnt="0"/>
      <dgm:spPr/>
      <dgm:t>
        <a:bodyPr/>
        <a:lstStyle/>
        <a:p>
          <a:endParaRPr lang="ru-RU"/>
        </a:p>
      </dgm:t>
    </dgm:pt>
    <dgm:pt modelId="{5AB1F1D9-D685-4B30-B5C4-DD613126F68B}" type="pres">
      <dgm:prSet presAssocID="{1FEE32D5-F8B0-486A-95F2-E904544C68D0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87C771-2E44-4845-AD6A-3CC2D8F4CD03}" type="pres">
      <dgm:prSet presAssocID="{1FEE32D5-F8B0-486A-95F2-E904544C68D0}" presName="txShp" presStyleLbl="node1" presStyleIdx="4" presStyleCnt="5" custScaleX="129434" custLinFactNeighborX="-807" custLinFactNeighborY="7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6FBDC-E717-4323-8D48-54DB0A905DAE}" type="presOf" srcId="{FF9E4786-E11B-44D0-AE9C-2B877733BF80}" destId="{4C36BFE4-E141-41F8-8887-6B1FBF98697B}" srcOrd="0" destOrd="0" presId="urn:microsoft.com/office/officeart/2005/8/layout/vList3"/>
    <dgm:cxn modelId="{D1EE3397-5F52-44B2-B262-58333B55DF46}" type="presOf" srcId="{1FEE32D5-F8B0-486A-95F2-E904544C68D0}" destId="{A687C771-2E44-4845-AD6A-3CC2D8F4CD03}" srcOrd="0" destOrd="0" presId="urn:microsoft.com/office/officeart/2005/8/layout/vList3"/>
    <dgm:cxn modelId="{4E167477-A33F-4B88-8CC4-3506EDB213DD}" type="presOf" srcId="{323088C4-FBA8-4D0D-989A-E169673FFC2C}" destId="{FA0DFA07-9D4C-4A80-ADE4-CFA5AC3F7743}" srcOrd="0" destOrd="0" presId="urn:microsoft.com/office/officeart/2005/8/layout/vList3"/>
    <dgm:cxn modelId="{04330796-1143-4155-A812-807B73C4813F}" type="presOf" srcId="{F07B40EE-83F0-44DF-B497-152EFF0CF7B6}" destId="{B2B28B3A-B306-45EA-AE97-1E37605E61AB}" srcOrd="0" destOrd="0" presId="urn:microsoft.com/office/officeart/2005/8/layout/vList3"/>
    <dgm:cxn modelId="{37B97983-5783-4694-A40E-60544C24A2D2}" srcId="{323088C4-FBA8-4D0D-989A-E169673FFC2C}" destId="{F07B40EE-83F0-44DF-B497-152EFF0CF7B6}" srcOrd="3" destOrd="0" parTransId="{C8EAD9EB-3735-4A28-B437-9C4247FF398C}" sibTransId="{3A3C266D-2B70-481C-B3C0-B5F416B018FF}"/>
    <dgm:cxn modelId="{A2A72623-5874-4E15-9C7D-6030E0FE9002}" srcId="{323088C4-FBA8-4D0D-989A-E169673FFC2C}" destId="{1FEE32D5-F8B0-486A-95F2-E904544C68D0}" srcOrd="4" destOrd="0" parTransId="{05F8C40E-57F1-4822-A189-C24CEDCC07CD}" sibTransId="{20705B05-76FE-41D7-BFF1-4CBCDAE078FC}"/>
    <dgm:cxn modelId="{271A5EAA-914C-4794-93BE-039601163037}" srcId="{323088C4-FBA8-4D0D-989A-E169673FFC2C}" destId="{366BC211-3AFF-46F5-B3A5-CC4CE14B6487}" srcOrd="2" destOrd="0" parTransId="{DD0D6391-7CC9-4B0C-AC18-58EEFCEB046B}" sibTransId="{5672F8A2-94B5-4EA8-9DF4-434832897700}"/>
    <dgm:cxn modelId="{5FB5BAF0-4C73-496E-B85E-8E8C2C77B527}" type="presOf" srcId="{8697F1A3-F3C0-4865-AF04-8C8D868654BC}" destId="{682A7D2C-AF82-44E6-87D0-43DFFBF41AD3}" srcOrd="0" destOrd="0" presId="urn:microsoft.com/office/officeart/2005/8/layout/vList3"/>
    <dgm:cxn modelId="{BD0E48D9-5D25-4895-826C-8925803EDF37}" srcId="{323088C4-FBA8-4D0D-989A-E169673FFC2C}" destId="{8697F1A3-F3C0-4865-AF04-8C8D868654BC}" srcOrd="0" destOrd="0" parTransId="{6611164D-4E2C-42FF-BD03-A3E004B1B80A}" sibTransId="{37FB68C9-476F-44A6-BF7E-30535CBC906A}"/>
    <dgm:cxn modelId="{B1C7BC91-4A9C-49F7-AA21-856F626D1DDE}" type="presOf" srcId="{366BC211-3AFF-46F5-B3A5-CC4CE14B6487}" destId="{7E8E68FE-0BFC-4C08-BE0A-14DE7531FC93}" srcOrd="0" destOrd="0" presId="urn:microsoft.com/office/officeart/2005/8/layout/vList3"/>
    <dgm:cxn modelId="{3F497D74-3345-4D82-BCDC-5A8DD437A0EA}" srcId="{323088C4-FBA8-4D0D-989A-E169673FFC2C}" destId="{FF9E4786-E11B-44D0-AE9C-2B877733BF80}" srcOrd="1" destOrd="0" parTransId="{2E84B7EA-FFFF-4B1E-9B47-D9BED1F02ADF}" sibTransId="{87C38456-D9F4-411E-8282-97E42A0DF5F8}"/>
    <dgm:cxn modelId="{B1A6E956-8353-4676-B99C-452E2467CFF0}" type="presParOf" srcId="{FA0DFA07-9D4C-4A80-ADE4-CFA5AC3F7743}" destId="{62427EC0-E680-4A06-8FDE-AD68556B1377}" srcOrd="0" destOrd="0" presId="urn:microsoft.com/office/officeart/2005/8/layout/vList3"/>
    <dgm:cxn modelId="{247BE63C-48A5-4508-B0A7-BE9A336F9BB2}" type="presParOf" srcId="{62427EC0-E680-4A06-8FDE-AD68556B1377}" destId="{C67878A6-EE19-4D9C-B877-8D600EB07AEC}" srcOrd="0" destOrd="0" presId="urn:microsoft.com/office/officeart/2005/8/layout/vList3"/>
    <dgm:cxn modelId="{900A0EC3-DA86-4C11-8579-40A695E9FE47}" type="presParOf" srcId="{62427EC0-E680-4A06-8FDE-AD68556B1377}" destId="{682A7D2C-AF82-44E6-87D0-43DFFBF41AD3}" srcOrd="1" destOrd="0" presId="urn:microsoft.com/office/officeart/2005/8/layout/vList3"/>
    <dgm:cxn modelId="{87F7CD1F-ECA7-4144-82B4-CD873630F8DA}" type="presParOf" srcId="{FA0DFA07-9D4C-4A80-ADE4-CFA5AC3F7743}" destId="{C926132F-82B8-45DB-BA7C-0BC8B550F67A}" srcOrd="1" destOrd="0" presId="urn:microsoft.com/office/officeart/2005/8/layout/vList3"/>
    <dgm:cxn modelId="{8E660BC1-E143-42BF-BA62-F0D68896543A}" type="presParOf" srcId="{FA0DFA07-9D4C-4A80-ADE4-CFA5AC3F7743}" destId="{118D6E62-8868-450C-8936-A9DFBA6D7E7A}" srcOrd="2" destOrd="0" presId="urn:microsoft.com/office/officeart/2005/8/layout/vList3"/>
    <dgm:cxn modelId="{CDEB6141-D855-40AD-BD64-4BFDEBF435C7}" type="presParOf" srcId="{118D6E62-8868-450C-8936-A9DFBA6D7E7A}" destId="{ABA6FE47-8655-4EAE-BE98-C1B99F9639A5}" srcOrd="0" destOrd="0" presId="urn:microsoft.com/office/officeart/2005/8/layout/vList3"/>
    <dgm:cxn modelId="{783DCA2E-4414-4AB9-B3C8-C2B0B8F32ADD}" type="presParOf" srcId="{118D6E62-8868-450C-8936-A9DFBA6D7E7A}" destId="{4C36BFE4-E141-41F8-8887-6B1FBF98697B}" srcOrd="1" destOrd="0" presId="urn:microsoft.com/office/officeart/2005/8/layout/vList3"/>
    <dgm:cxn modelId="{CDAA2A49-885B-4F52-9B1A-72DE27B925CA}" type="presParOf" srcId="{FA0DFA07-9D4C-4A80-ADE4-CFA5AC3F7743}" destId="{A293339B-A765-418A-8756-39D88770D87F}" srcOrd="3" destOrd="0" presId="urn:microsoft.com/office/officeart/2005/8/layout/vList3"/>
    <dgm:cxn modelId="{528EA4E1-8210-4BC7-9766-918316FA16F6}" type="presParOf" srcId="{FA0DFA07-9D4C-4A80-ADE4-CFA5AC3F7743}" destId="{8F48A4C0-E1C4-4403-926D-943903413031}" srcOrd="4" destOrd="0" presId="urn:microsoft.com/office/officeart/2005/8/layout/vList3"/>
    <dgm:cxn modelId="{D013560F-5FBC-406A-B12A-09C02E142129}" type="presParOf" srcId="{8F48A4C0-E1C4-4403-926D-943903413031}" destId="{862B6A97-044F-4BDE-A8FE-99BC6077D973}" srcOrd="0" destOrd="0" presId="urn:microsoft.com/office/officeart/2005/8/layout/vList3"/>
    <dgm:cxn modelId="{7029DDC8-A285-44E7-B266-2B9157A673B6}" type="presParOf" srcId="{8F48A4C0-E1C4-4403-926D-943903413031}" destId="{7E8E68FE-0BFC-4C08-BE0A-14DE7531FC93}" srcOrd="1" destOrd="0" presId="urn:microsoft.com/office/officeart/2005/8/layout/vList3"/>
    <dgm:cxn modelId="{C6F08C81-ED7B-4E37-8474-E55BDF801E7A}" type="presParOf" srcId="{FA0DFA07-9D4C-4A80-ADE4-CFA5AC3F7743}" destId="{F298B3C4-211B-4CA5-AB66-8C40A17416DB}" srcOrd="5" destOrd="0" presId="urn:microsoft.com/office/officeart/2005/8/layout/vList3"/>
    <dgm:cxn modelId="{E7CF35F8-981A-4C36-82CA-B7645620EC23}" type="presParOf" srcId="{FA0DFA07-9D4C-4A80-ADE4-CFA5AC3F7743}" destId="{344D697B-FFE7-4858-BA90-54DEDD61F70C}" srcOrd="6" destOrd="0" presId="urn:microsoft.com/office/officeart/2005/8/layout/vList3"/>
    <dgm:cxn modelId="{2859C04B-4D45-4884-AD1C-E9A505A019E5}" type="presParOf" srcId="{344D697B-FFE7-4858-BA90-54DEDD61F70C}" destId="{381EBC5D-19D8-444E-BA05-7E89F0C96006}" srcOrd="0" destOrd="0" presId="urn:microsoft.com/office/officeart/2005/8/layout/vList3"/>
    <dgm:cxn modelId="{67E66913-1B4E-4487-87AA-6023B8E5CA0D}" type="presParOf" srcId="{344D697B-FFE7-4858-BA90-54DEDD61F70C}" destId="{B2B28B3A-B306-45EA-AE97-1E37605E61AB}" srcOrd="1" destOrd="0" presId="urn:microsoft.com/office/officeart/2005/8/layout/vList3"/>
    <dgm:cxn modelId="{E3827492-5897-41C4-B96D-C018CE167DFE}" type="presParOf" srcId="{FA0DFA07-9D4C-4A80-ADE4-CFA5AC3F7743}" destId="{40D6B81D-F533-4F25-B10D-3F192FE0E9EA}" srcOrd="7" destOrd="0" presId="urn:microsoft.com/office/officeart/2005/8/layout/vList3"/>
    <dgm:cxn modelId="{4EF33BDB-82E6-4736-A4C0-22BD79DD5C30}" type="presParOf" srcId="{FA0DFA07-9D4C-4A80-ADE4-CFA5AC3F7743}" destId="{6C6D6A5A-DB52-4994-865B-A332C5EC5519}" srcOrd="8" destOrd="0" presId="urn:microsoft.com/office/officeart/2005/8/layout/vList3"/>
    <dgm:cxn modelId="{A1897264-7017-4AE7-B3FB-9350ED821AC8}" type="presParOf" srcId="{6C6D6A5A-DB52-4994-865B-A332C5EC5519}" destId="{5AB1F1D9-D685-4B30-B5C4-DD613126F68B}" srcOrd="0" destOrd="0" presId="urn:microsoft.com/office/officeart/2005/8/layout/vList3"/>
    <dgm:cxn modelId="{94D929CB-CA68-4BB7-A825-0E56E4ADC7CC}" type="presParOf" srcId="{6C6D6A5A-DB52-4994-865B-A332C5EC5519}" destId="{A687C771-2E44-4845-AD6A-3CC2D8F4CD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A7D2C-AF82-44E6-87D0-43DFFBF41AD3}">
      <dsp:nvSpPr>
        <dsp:cNvPr id="0" name=""/>
        <dsp:cNvSpPr/>
      </dsp:nvSpPr>
      <dsp:spPr>
        <a:xfrm rot="10800000">
          <a:off x="472017" y="52"/>
          <a:ext cx="6321947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</a:t>
          </a:r>
          <a:r>
            <a:rPr lang="ru-RU" sz="2000" b="1" kern="1200" baseline="0" dirty="0" smtClean="0"/>
            <a:t> проекта бюджета</a:t>
          </a:r>
          <a:endParaRPr lang="ru-RU" sz="2000" b="1" kern="1200" dirty="0"/>
        </a:p>
      </dsp:txBody>
      <dsp:txXfrm rot="10800000">
        <a:off x="472017" y="52"/>
        <a:ext cx="6321947" cy="754493"/>
      </dsp:txXfrm>
    </dsp:sp>
    <dsp:sp modelId="{C67878A6-EE19-4D9C-B877-8D600EB07AEC}">
      <dsp:nvSpPr>
        <dsp:cNvPr id="0" name=""/>
        <dsp:cNvSpPr/>
      </dsp:nvSpPr>
      <dsp:spPr>
        <a:xfrm>
          <a:off x="853009" y="3583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36BFE4-E141-41F8-8887-6B1FBF98697B}">
      <dsp:nvSpPr>
        <dsp:cNvPr id="0" name=""/>
        <dsp:cNvSpPr/>
      </dsp:nvSpPr>
      <dsp:spPr>
        <a:xfrm rot="10800000">
          <a:off x="550850" y="983298"/>
          <a:ext cx="6243114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Рассмотрение</a:t>
          </a:r>
          <a:r>
            <a:rPr lang="ru-RU" sz="2000" b="1" kern="1200" baseline="0" dirty="0" smtClean="0"/>
            <a:t> и утверждение бюджета</a:t>
          </a:r>
          <a:endParaRPr lang="ru-RU" sz="2000" b="1" kern="1200" dirty="0"/>
        </a:p>
      </dsp:txBody>
      <dsp:txXfrm rot="10800000">
        <a:off x="550850" y="983298"/>
        <a:ext cx="6243114" cy="754493"/>
      </dsp:txXfrm>
    </dsp:sp>
    <dsp:sp modelId="{ABA6FE47-8655-4EAE-BE98-C1B99F9639A5}">
      <dsp:nvSpPr>
        <dsp:cNvPr id="0" name=""/>
        <dsp:cNvSpPr/>
      </dsp:nvSpPr>
      <dsp:spPr>
        <a:xfrm>
          <a:off x="853009" y="983298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8E68FE-0BFC-4C08-BE0A-14DE7531FC93}">
      <dsp:nvSpPr>
        <dsp:cNvPr id="0" name=""/>
        <dsp:cNvSpPr/>
      </dsp:nvSpPr>
      <dsp:spPr>
        <a:xfrm rot="10800000">
          <a:off x="550850" y="1963013"/>
          <a:ext cx="6243114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Исполнение бюджета</a:t>
          </a:r>
          <a:endParaRPr lang="ru-RU" sz="2000" b="1" kern="1200" dirty="0"/>
        </a:p>
      </dsp:txBody>
      <dsp:txXfrm rot="10800000">
        <a:off x="550850" y="1963013"/>
        <a:ext cx="6243114" cy="754493"/>
      </dsp:txXfrm>
    </dsp:sp>
    <dsp:sp modelId="{862B6A97-044F-4BDE-A8FE-99BC6077D973}">
      <dsp:nvSpPr>
        <dsp:cNvPr id="0" name=""/>
        <dsp:cNvSpPr/>
      </dsp:nvSpPr>
      <dsp:spPr>
        <a:xfrm>
          <a:off x="853009" y="1963013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B28B3A-B306-45EA-AE97-1E37605E61AB}">
      <dsp:nvSpPr>
        <dsp:cNvPr id="0" name=""/>
        <dsp:cNvSpPr/>
      </dsp:nvSpPr>
      <dsp:spPr>
        <a:xfrm rot="10800000">
          <a:off x="550850" y="2942728"/>
          <a:ext cx="6243114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Составление, внешняя проверка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утверждение бюджетной</a:t>
          </a:r>
          <a:r>
            <a:rPr lang="ru-RU" sz="2000" b="1" kern="1200" baseline="0" dirty="0" smtClean="0"/>
            <a:t> отчетности</a:t>
          </a:r>
          <a:endParaRPr lang="ru-RU" sz="2000" b="1" kern="1200" dirty="0"/>
        </a:p>
      </dsp:txBody>
      <dsp:txXfrm rot="10800000">
        <a:off x="550850" y="2942728"/>
        <a:ext cx="6243114" cy="754493"/>
      </dsp:txXfrm>
    </dsp:sp>
    <dsp:sp modelId="{381EBC5D-19D8-444E-BA05-7E89F0C96006}">
      <dsp:nvSpPr>
        <dsp:cNvPr id="0" name=""/>
        <dsp:cNvSpPr/>
      </dsp:nvSpPr>
      <dsp:spPr>
        <a:xfrm>
          <a:off x="853009" y="2942728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87C771-2E44-4845-AD6A-3CC2D8F4CD03}">
      <dsp:nvSpPr>
        <dsp:cNvPr id="0" name=""/>
        <dsp:cNvSpPr/>
      </dsp:nvSpPr>
      <dsp:spPr>
        <a:xfrm rot="10800000">
          <a:off x="472017" y="3926026"/>
          <a:ext cx="6321947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Муниципальный финансовый контроль</a:t>
          </a:r>
          <a:endParaRPr lang="ru-RU" sz="2000" b="1" kern="1200" dirty="0"/>
        </a:p>
      </dsp:txBody>
      <dsp:txXfrm rot="10800000">
        <a:off x="472017" y="3926026"/>
        <a:ext cx="6321947" cy="754493"/>
      </dsp:txXfrm>
    </dsp:sp>
    <dsp:sp modelId="{5AB1F1D9-D685-4B30-B5C4-DD613126F68B}">
      <dsp:nvSpPr>
        <dsp:cNvPr id="0" name=""/>
        <dsp:cNvSpPr/>
      </dsp:nvSpPr>
      <dsp:spPr>
        <a:xfrm>
          <a:off x="853009" y="3922443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3A434-86E5-4CD3-AD1F-8959989F7DA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CCCF-3C54-4A17-AA80-756F1719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CCF-3C54-4A17-AA80-756F171946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CCF-3C54-4A17-AA80-756F171946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7ABD-F92B-4AC7-86B8-6BB9A921A08D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BA31-7A4F-4E3C-B395-363C21FFA1BD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DF7-AC93-4EDC-8D76-4A72BBD97C19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AC8-7192-4AE8-8DC9-923754244CEC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975-2001-4586-B0FE-E35FD340AD5B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198-6853-4B98-8263-E62DA3BA23BA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16B-4272-4374-81CA-B0AF8C8439DC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4EA-A6FA-4EEA-9B34-FE8F7436ADB7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CB7-1C6F-41EA-A838-D10393F9D1F9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E42-36F9-41E2-8E70-BB51E6EC399F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616E-4001-4416-AA19-5910EE7C39FC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3BB9-DBDE-4E6E-8C74-7ECBF7C38086}" type="datetime1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gi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arabel.tomsk.ru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727" y="476672"/>
            <a:ext cx="6603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для граждан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4566" y="5517233"/>
            <a:ext cx="70546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основе проекта бюджета Парабельского района</a:t>
            </a:r>
          </a:p>
          <a:p>
            <a:pPr algn="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2019 год и плановый период 2019 2010 годов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s://i.mycdn.me/image?id=872669819334&amp;t=3&amp;plc=WEB&amp;tkn=*Ec2_JLi_qhnU0NWQPeJ2oqc95Oc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00236" y="193824"/>
            <a:ext cx="9705528" cy="647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62635" y="260648"/>
            <a:ext cx="7580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8212" y="1484784"/>
            <a:ext cx="7349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основе проекта бюджета Парабельского района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2019 год и плановый период 20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31915" y="5662989"/>
            <a:ext cx="3242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Парабель 2018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23483" y="87015"/>
            <a:ext cx="50590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направления реализации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бюджетной и налоговой политики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057" y="1054477"/>
            <a:ext cx="737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Районный бюджет на 2019 год и плановый период 2020 и 2021 годов </a:t>
            </a:r>
          </a:p>
          <a:p>
            <a:r>
              <a:rPr lang="ru-RU" b="1" dirty="0" smtClean="0"/>
              <a:t>ориентирован на реализацию следующих приоритетных направлений: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6536" y="5877272"/>
            <a:ext cx="835292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Обеспечение</a:t>
            </a:r>
            <a:r>
              <a:rPr lang="en-US" sz="1600" b="1" dirty="0" smtClean="0"/>
              <a:t> </a:t>
            </a:r>
            <a:r>
              <a:rPr lang="ru-RU" sz="1600" b="1" dirty="0" smtClean="0"/>
              <a:t> условий</a:t>
            </a:r>
            <a:r>
              <a:rPr lang="en-US" sz="1600" b="1" dirty="0" smtClean="0"/>
              <a:t>  </a:t>
            </a:r>
            <a:r>
              <a:rPr lang="ru-RU" sz="1600" b="1" dirty="0" smtClean="0"/>
              <a:t>устойчивого</a:t>
            </a:r>
            <a:r>
              <a:rPr lang="en-US" sz="1600" b="1" dirty="0" smtClean="0"/>
              <a:t>  </a:t>
            </a:r>
            <a:r>
              <a:rPr lang="ru-RU" sz="1600" b="1" dirty="0" smtClean="0"/>
              <a:t>исполнения</a:t>
            </a:r>
            <a:r>
              <a:rPr lang="en-US" sz="1600" b="1" dirty="0" smtClean="0"/>
              <a:t>  </a:t>
            </a:r>
            <a:r>
              <a:rPr lang="ru-RU" sz="1600" b="1" dirty="0" smtClean="0"/>
              <a:t>бюджета</a:t>
            </a:r>
            <a:r>
              <a:rPr lang="en-US" sz="1600" b="1" dirty="0" smtClean="0"/>
              <a:t> </a:t>
            </a:r>
            <a:r>
              <a:rPr lang="ru-RU" sz="1600" b="1" dirty="0" smtClean="0"/>
              <a:t> района и</a:t>
            </a:r>
            <a:r>
              <a:rPr lang="en-US" sz="1600" b="1" dirty="0" smtClean="0"/>
              <a:t> </a:t>
            </a:r>
            <a:r>
              <a:rPr lang="ru-RU" sz="1600" b="1" dirty="0" smtClean="0"/>
              <a:t> сельских 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поселений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2600" y="4149080"/>
            <a:ext cx="72008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Совершенствование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программно-целевых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методов</a:t>
            </a:r>
            <a:r>
              <a:rPr lang="en-US" sz="1600" b="1" dirty="0" smtClean="0"/>
              <a:t>          </a:t>
            </a:r>
            <a:r>
              <a:rPr lang="ru-RU" sz="1600" b="1" dirty="0" smtClean="0"/>
              <a:t> управления</a:t>
            </a:r>
            <a:endParaRPr lang="ru-RU" sz="1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0552" y="5445224"/>
            <a:ext cx="806489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Обеспечение</a:t>
            </a:r>
            <a:r>
              <a:rPr lang="en-US" sz="1600" b="1" dirty="0" smtClean="0"/>
              <a:t> </a:t>
            </a:r>
            <a:r>
              <a:rPr lang="ru-RU" sz="1600" b="1" dirty="0" smtClean="0"/>
              <a:t> условий</a:t>
            </a:r>
            <a:r>
              <a:rPr lang="en-US" sz="1600" b="1" dirty="0" smtClean="0"/>
              <a:t> </a:t>
            </a:r>
            <a:r>
              <a:rPr lang="ru-RU" sz="1600" b="1" dirty="0" smtClean="0"/>
              <a:t> предоставления </a:t>
            </a:r>
            <a:r>
              <a:rPr lang="en-US" sz="1600" b="1" dirty="0" smtClean="0"/>
              <a:t> </a:t>
            </a:r>
            <a:r>
              <a:rPr lang="ru-RU" sz="1600" b="1" dirty="0" smtClean="0"/>
              <a:t>муниципальных </a:t>
            </a:r>
            <a:r>
              <a:rPr lang="en-US" sz="1600" b="1" dirty="0" smtClean="0"/>
              <a:t> </a:t>
            </a:r>
            <a:r>
              <a:rPr lang="ru-RU" sz="1600" b="1" dirty="0" smtClean="0"/>
              <a:t>услуг </a:t>
            </a:r>
            <a:r>
              <a:rPr lang="en-US" sz="1600" b="1" dirty="0" smtClean="0"/>
              <a:t> </a:t>
            </a:r>
            <a:r>
              <a:rPr lang="ru-RU" sz="1600" b="1" dirty="0" smtClean="0"/>
              <a:t>всем </a:t>
            </a:r>
            <a:r>
              <a:rPr lang="en-US" sz="1600" b="1" dirty="0" smtClean="0"/>
              <a:t> </a:t>
            </a:r>
            <a:r>
              <a:rPr lang="ru-RU" sz="1600" b="1" dirty="0" smtClean="0"/>
              <a:t>жителям </a:t>
            </a:r>
            <a:r>
              <a:rPr lang="en-US" sz="1600" b="1" dirty="0" smtClean="0"/>
              <a:t> </a:t>
            </a:r>
            <a:r>
              <a:rPr lang="ru-RU" sz="1600" b="1" dirty="0" smtClean="0"/>
              <a:t>района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08584" y="4581128"/>
            <a:ext cx="748883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Повышение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качества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управления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муниципальными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финансами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92660" y="2420888"/>
            <a:ext cx="612068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Эффективное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регулирование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муниципального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долга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2640" y="2852936"/>
            <a:ext cx="64807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Осуществление </a:t>
            </a:r>
            <a:r>
              <a:rPr lang="en-US" sz="1600" b="1" dirty="0" smtClean="0"/>
              <a:t>       </a:t>
            </a:r>
            <a:r>
              <a:rPr lang="ru-RU" sz="1600" b="1" dirty="0" smtClean="0"/>
              <a:t>поддержки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малого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предпринимательства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60612" y="3717032"/>
            <a:ext cx="698477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Осуществление</a:t>
            </a:r>
            <a:r>
              <a:rPr lang="en-US" sz="1600" b="1" dirty="0" smtClean="0"/>
              <a:t>      </a:t>
            </a:r>
            <a:r>
              <a:rPr lang="ru-RU" sz="1600" b="1" dirty="0" smtClean="0"/>
              <a:t> мероприятий </a:t>
            </a:r>
            <a:r>
              <a:rPr lang="en-US" sz="1600" b="1" dirty="0" smtClean="0"/>
              <a:t>      </a:t>
            </a:r>
            <a:r>
              <a:rPr lang="ru-RU" sz="1600" b="1" dirty="0" smtClean="0"/>
              <a:t>по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</a:t>
            </a:r>
            <a:r>
              <a:rPr lang="en-US" sz="1600" b="1" dirty="0" smtClean="0"/>
              <a:t> </a:t>
            </a:r>
            <a:r>
              <a:rPr lang="ru-RU" sz="1600" b="1" dirty="0" smtClean="0"/>
              <a:t>легализации 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доходной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базы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4528" y="-891480"/>
            <a:ext cx="8784976" cy="224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Увеличение собираемости платежей в районный бюджет за счет увеличения налоговых и неналоговых доходов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04628" y="3284984"/>
            <a:ext cx="669674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Эффективное</a:t>
            </a:r>
            <a:r>
              <a:rPr lang="en-US" sz="1600" b="1" dirty="0" smtClean="0"/>
              <a:t>          </a:t>
            </a:r>
            <a:r>
              <a:rPr lang="ru-RU" sz="1600" b="1" dirty="0" smtClean="0"/>
              <a:t> использование </a:t>
            </a:r>
            <a:r>
              <a:rPr lang="en-US" sz="1600" b="1" dirty="0" smtClean="0"/>
              <a:t>          </a:t>
            </a:r>
            <a:r>
              <a:rPr lang="ru-RU" sz="1600" b="1" dirty="0" smtClean="0"/>
              <a:t>муниципального 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имущества</a:t>
            </a:r>
            <a:endParaRPr lang="ru-RU" sz="16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36676" y="1988840"/>
            <a:ext cx="583264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Поддержка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развития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реального 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сектора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экономики</a:t>
            </a:r>
            <a:endParaRPr lang="ru-RU" sz="16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64568" y="5013176"/>
            <a:ext cx="777686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Проведение</a:t>
            </a:r>
            <a:r>
              <a:rPr lang="en-US" sz="1600" b="1" dirty="0" smtClean="0"/>
              <a:t>  </a:t>
            </a:r>
            <a:r>
              <a:rPr lang="ru-RU" sz="1600" b="1" dirty="0" smtClean="0"/>
              <a:t> мероприятий </a:t>
            </a:r>
            <a:r>
              <a:rPr lang="en-US" sz="1600" b="1" dirty="0" smtClean="0"/>
              <a:t>  </a:t>
            </a:r>
            <a:r>
              <a:rPr lang="ru-RU" sz="1600" b="1" dirty="0" smtClean="0"/>
              <a:t>по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увеличению</a:t>
            </a:r>
            <a:r>
              <a:rPr lang="en-US" sz="1600" b="1" dirty="0" smtClean="0"/>
              <a:t> </a:t>
            </a:r>
            <a:r>
              <a:rPr lang="ru-RU" sz="1600" b="1" dirty="0" smtClean="0"/>
              <a:t> налоговых </a:t>
            </a:r>
            <a:r>
              <a:rPr lang="en-US" sz="1600" b="1" dirty="0" smtClean="0"/>
              <a:t>  </a:t>
            </a:r>
            <a:r>
              <a:rPr lang="ru-RU" sz="1600" b="1" dirty="0" smtClean="0"/>
              <a:t>и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неналоговых </a:t>
            </a:r>
            <a:r>
              <a:rPr lang="en-US" sz="1600" b="1" dirty="0" smtClean="0"/>
              <a:t> </a:t>
            </a:r>
            <a:r>
              <a:rPr lang="ru-RU" sz="1600" b="1" dirty="0" smtClean="0"/>
              <a:t>доходов</a:t>
            </a:r>
            <a:endParaRPr lang="ru-RU" sz="1600" b="1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4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38499" y="87015"/>
            <a:ext cx="7429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Публичные слушания по проекту решения о бюджете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520" y="1004418"/>
            <a:ext cx="864096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Публичные слушания – это форма участия населения в осуществлении местного самоуправления.</a:t>
            </a:r>
          </a:p>
        </p:txBody>
      </p:sp>
      <p:pic>
        <p:nvPicPr>
          <p:cNvPr id="2050" name="Picture 2" descr="ÐÐ°ÑÑÐ¸Ð½ÐºÐ¸ Ð¿Ð¾ Ð·Ð°Ð¿ÑÐ¾ÑÑ Ð´ÑÐ¼Ð° Ð¿Ð°ÑÐ°Ð±ÐµÐ»ÑÑÐºÐ¾Ð³Ð¾ ÑÐ°Ð¹Ð¾Ð½Ð°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792760" y="1708008"/>
            <a:ext cx="4320480" cy="287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2520" y="4815384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Публичные слушания по проекту бюджета муниципального образования «Парабельский район» проводятся в целях учета мнения граждан по вопросам формирования бюджета на очередной финансовый год и плановый период. Информация о времени и месте проведении публичных слушаний публикуется в средствах массовой информации. Каждый присутствующий вправе высказать свое мнение и внести обоснованные предложения.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2305768"/>
            <a:ext cx="6624736" cy="292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36576" y="1412776"/>
            <a:ext cx="32031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Garamond" pitchFamily="18" charset="0"/>
              </a:rPr>
              <a:t>ДОХОДЫ</a:t>
            </a:r>
            <a:endParaRPr lang="en-US" sz="2000" b="1" dirty="0" smtClean="0">
              <a:latin typeface="Garamond" pitchFamily="18" charset="0"/>
            </a:endParaRPr>
          </a:p>
          <a:p>
            <a:r>
              <a:rPr lang="ru-RU" sz="2000" b="1" dirty="0" smtClean="0">
                <a:latin typeface="Garamond" pitchFamily="18" charset="0"/>
              </a:rPr>
              <a:t>2019 </a:t>
            </a:r>
            <a:r>
              <a:rPr lang="ru-RU" sz="2000" dirty="0" smtClean="0">
                <a:latin typeface="Garamond" pitchFamily="18" charset="0"/>
              </a:rPr>
              <a:t>год – </a:t>
            </a:r>
            <a:r>
              <a:rPr lang="ru-RU" sz="2000" b="1" dirty="0" smtClean="0">
                <a:latin typeface="Garamond" pitchFamily="18" charset="0"/>
              </a:rPr>
              <a:t>417 503,</a:t>
            </a:r>
            <a:r>
              <a:rPr lang="en-US" sz="2000" b="1" dirty="0" smtClean="0">
                <a:latin typeface="Garamond" pitchFamily="18" charset="0"/>
              </a:rPr>
              <a:t>4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  <a:p>
            <a:r>
              <a:rPr lang="ru-RU" sz="2000" b="1" dirty="0" smtClean="0">
                <a:latin typeface="Garamond" pitchFamily="18" charset="0"/>
              </a:rPr>
              <a:t>2020 </a:t>
            </a:r>
            <a:r>
              <a:rPr lang="ru-RU" sz="2000" dirty="0" smtClean="0">
                <a:latin typeface="Garamond" pitchFamily="18" charset="0"/>
              </a:rPr>
              <a:t>год – </a:t>
            </a:r>
            <a:r>
              <a:rPr lang="ru-RU" sz="2000" b="1" dirty="0" smtClean="0">
                <a:latin typeface="Garamond" pitchFamily="18" charset="0"/>
              </a:rPr>
              <a:t>391 204,9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  <a:p>
            <a:r>
              <a:rPr lang="ru-RU" sz="2000" b="1" dirty="0" smtClean="0">
                <a:latin typeface="Garamond" pitchFamily="18" charset="0"/>
              </a:rPr>
              <a:t>2021 </a:t>
            </a:r>
            <a:r>
              <a:rPr lang="ru-RU" sz="2000" dirty="0" smtClean="0">
                <a:latin typeface="Garamond" pitchFamily="18" charset="0"/>
              </a:rPr>
              <a:t>год –</a:t>
            </a:r>
            <a:r>
              <a:rPr lang="ru-RU" sz="2000" b="1" dirty="0" smtClean="0">
                <a:latin typeface="Garamond" pitchFamily="18" charset="0"/>
              </a:rPr>
              <a:t> 394 608,0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9996" y="1412776"/>
            <a:ext cx="3222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Garamond" pitchFamily="18" charset="0"/>
              </a:rPr>
              <a:t>РАСХОДЫ</a:t>
            </a:r>
          </a:p>
          <a:p>
            <a:r>
              <a:rPr lang="ru-RU" sz="2000" b="1" dirty="0" smtClean="0">
                <a:latin typeface="Garamond" pitchFamily="18" charset="0"/>
              </a:rPr>
              <a:t>2019 </a:t>
            </a:r>
            <a:r>
              <a:rPr lang="ru-RU" sz="2000" dirty="0" smtClean="0">
                <a:latin typeface="Garamond" pitchFamily="18" charset="0"/>
              </a:rPr>
              <a:t>год –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latin typeface="Garamond" pitchFamily="18" charset="0"/>
              </a:rPr>
              <a:t>412 503,4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  <a:p>
            <a:r>
              <a:rPr lang="ru-RU" sz="2000" b="1" dirty="0" smtClean="0">
                <a:latin typeface="Garamond" pitchFamily="18" charset="0"/>
              </a:rPr>
              <a:t>2020 </a:t>
            </a:r>
            <a:r>
              <a:rPr lang="ru-RU" sz="2000" dirty="0" smtClean="0">
                <a:latin typeface="Garamond" pitchFamily="18" charset="0"/>
              </a:rPr>
              <a:t>год – </a:t>
            </a:r>
            <a:r>
              <a:rPr lang="ru-RU" sz="2000" b="1" dirty="0" smtClean="0">
                <a:latin typeface="Garamond" pitchFamily="18" charset="0"/>
              </a:rPr>
              <a:t>386 204,9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  <a:p>
            <a:r>
              <a:rPr lang="ru-RU" sz="2000" b="1" dirty="0" smtClean="0">
                <a:latin typeface="Garamond" pitchFamily="18" charset="0"/>
              </a:rPr>
              <a:t>2021 </a:t>
            </a:r>
            <a:r>
              <a:rPr lang="ru-RU" sz="2000" dirty="0" smtClean="0">
                <a:latin typeface="Garamond" pitchFamily="18" charset="0"/>
              </a:rPr>
              <a:t>год – </a:t>
            </a:r>
            <a:r>
              <a:rPr lang="ru-RU" sz="2000" b="1" dirty="0" smtClean="0">
                <a:latin typeface="Garamond" pitchFamily="18" charset="0"/>
              </a:rPr>
              <a:t>391 608,0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5373" y="5229200"/>
            <a:ext cx="3275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atin typeface="Garamond" pitchFamily="18" charset="0"/>
              </a:rPr>
              <a:t>Профицит</a:t>
            </a:r>
            <a:endParaRPr lang="en-US" sz="2000" b="1" dirty="0" smtClean="0">
              <a:latin typeface="Garamond" pitchFamily="18" charset="0"/>
            </a:endParaRPr>
          </a:p>
          <a:p>
            <a:pPr algn="just"/>
            <a:r>
              <a:rPr lang="ru-RU" sz="2000" dirty="0" smtClean="0">
                <a:latin typeface="Garamond" pitchFamily="18" charset="0"/>
              </a:rPr>
              <a:t>на </a:t>
            </a:r>
            <a:r>
              <a:rPr lang="ru-RU" sz="2000" b="1" dirty="0" smtClean="0">
                <a:latin typeface="Garamond" pitchFamily="18" charset="0"/>
              </a:rPr>
              <a:t>2019</a:t>
            </a:r>
            <a:r>
              <a:rPr lang="ru-RU" sz="2000" dirty="0" smtClean="0">
                <a:latin typeface="Garamond" pitchFamily="18" charset="0"/>
              </a:rPr>
              <a:t> год – 5</a:t>
            </a:r>
            <a:r>
              <a:rPr lang="ru-RU" sz="2000" b="1" dirty="0" smtClean="0">
                <a:latin typeface="Garamond" pitchFamily="18" charset="0"/>
              </a:rPr>
              <a:t> 000 </a:t>
            </a:r>
            <a:r>
              <a:rPr lang="ru-RU" sz="2000" dirty="0" smtClean="0">
                <a:latin typeface="Garamond" pitchFamily="18" charset="0"/>
              </a:rPr>
              <a:t>тыс. руб.</a:t>
            </a:r>
            <a:endParaRPr lang="en-US" sz="2000" dirty="0" smtClean="0">
              <a:latin typeface="Garamond" pitchFamily="18" charset="0"/>
            </a:endParaRPr>
          </a:p>
          <a:p>
            <a:pPr algn="just">
              <a:tabLst>
                <a:tab pos="895350" algn="l"/>
                <a:tab pos="1438275" algn="l"/>
              </a:tabLst>
            </a:pPr>
            <a:r>
              <a:rPr lang="ru-RU" sz="2000" dirty="0" smtClean="0">
                <a:latin typeface="Garamond" pitchFamily="18" charset="0"/>
              </a:rPr>
              <a:t>на </a:t>
            </a:r>
            <a:r>
              <a:rPr lang="ru-RU" sz="2000" b="1" dirty="0" smtClean="0">
                <a:latin typeface="Garamond" pitchFamily="18" charset="0"/>
              </a:rPr>
              <a:t>20</a:t>
            </a:r>
            <a:r>
              <a:rPr lang="en-US" sz="2000" b="1" dirty="0" smtClean="0">
                <a:latin typeface="Garamond" pitchFamily="18" charset="0"/>
              </a:rPr>
              <a:t>20</a:t>
            </a:r>
            <a:r>
              <a:rPr lang="ru-RU" sz="2000" dirty="0" smtClean="0">
                <a:latin typeface="Garamond" pitchFamily="18" charset="0"/>
              </a:rPr>
              <a:t> год – 5</a:t>
            </a:r>
            <a:r>
              <a:rPr lang="ru-RU" sz="2000" b="1" dirty="0" smtClean="0">
                <a:latin typeface="Garamond" pitchFamily="18" charset="0"/>
              </a:rPr>
              <a:t> 000 </a:t>
            </a:r>
            <a:r>
              <a:rPr lang="ru-RU" sz="2000" dirty="0" smtClean="0">
                <a:latin typeface="Garamond" pitchFamily="18" charset="0"/>
              </a:rPr>
              <a:t>тыс. руб.</a:t>
            </a:r>
            <a:endParaRPr lang="en-US" sz="2000" dirty="0" smtClean="0">
              <a:latin typeface="Garamond" pitchFamily="18" charset="0"/>
            </a:endParaRPr>
          </a:p>
          <a:p>
            <a:pPr algn="just">
              <a:tabLst>
                <a:tab pos="1438275" algn="l"/>
              </a:tabLst>
            </a:pPr>
            <a:r>
              <a:rPr lang="ru-RU" sz="2000" dirty="0" smtClean="0">
                <a:latin typeface="Garamond" pitchFamily="18" charset="0"/>
              </a:rPr>
              <a:t>на </a:t>
            </a:r>
            <a:r>
              <a:rPr lang="ru-RU" sz="2000" b="1" dirty="0" smtClean="0">
                <a:latin typeface="Garamond" pitchFamily="18" charset="0"/>
              </a:rPr>
              <a:t>20</a:t>
            </a:r>
            <a:r>
              <a:rPr lang="en-US" sz="2000" b="1" dirty="0" smtClean="0">
                <a:latin typeface="Garamond" pitchFamily="18" charset="0"/>
              </a:rPr>
              <a:t>21 </a:t>
            </a:r>
            <a:r>
              <a:rPr lang="ru-RU" sz="2000" dirty="0" smtClean="0">
                <a:latin typeface="Garamond" pitchFamily="18" charset="0"/>
              </a:rPr>
              <a:t>год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ru-RU" sz="2000" dirty="0" smtClean="0">
                <a:latin typeface="Garamond" pitchFamily="18" charset="0"/>
              </a:rPr>
              <a:t>–</a:t>
            </a:r>
            <a:r>
              <a:rPr lang="en-US" sz="2000" dirty="0" smtClean="0">
                <a:latin typeface="Garamond" pitchFamily="18" charset="0"/>
              </a:rPr>
              <a:t>	3</a:t>
            </a:r>
            <a:r>
              <a:rPr lang="ru-RU" sz="2000" b="1" dirty="0" smtClean="0">
                <a:latin typeface="Garamond" pitchFamily="18" charset="0"/>
              </a:rPr>
              <a:t> 000 </a:t>
            </a:r>
            <a:r>
              <a:rPr lang="ru-RU" sz="2000" dirty="0" smtClean="0">
                <a:latin typeface="Garamond" pitchFamily="18" charset="0"/>
              </a:rPr>
              <a:t>тыс. руб. 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463" y="-27384"/>
            <a:ext cx="96730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Основные параметры решения Думы Парабельского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«О бюджете Парабельского района на 2019 год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плановый период 2020 и 2021 годов»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89418" y="87015"/>
            <a:ext cx="2527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36387" y="766445"/>
            <a:ext cx="86337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Доходы бюджета </a:t>
            </a:r>
            <a:r>
              <a:rPr lang="ru-RU" dirty="0" smtClean="0"/>
              <a:t>– денежные средства, поступающие в бюджет </a:t>
            </a:r>
          </a:p>
          <a:p>
            <a:pPr algn="ctr"/>
            <a:r>
              <a:rPr lang="ru-RU" dirty="0" smtClean="0"/>
              <a:t>в соответствии с действующей классификацией и существующим законодательством.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152800" y="1484784"/>
            <a:ext cx="6408712" cy="1440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just" defTabSz="914099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152800" y="3050958"/>
            <a:ext cx="6408712" cy="153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just" defTabSz="914099">
              <a:defRPr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или муниципальной собственности; доходы от продажи имущества; доходы от платных услуг, оказываемых казенными учреждениями; средства, полученные в результате применения мер гражданско-правовой, административной и уголовной ответственности; средства самообложения граждан; иные неналоговые доходы</a:t>
            </a:r>
            <a:endParaRPr lang="ru-RU" sz="1400" dirty="0" smtClean="0"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152800" y="4707142"/>
            <a:ext cx="6408712" cy="153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just" defTabSz="914099">
              <a:defRPr/>
            </a:pP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дотации, субсидии, субвенции, межбюджетные трансферты из </a:t>
            </a:r>
            <a:r>
              <a:rPr lang="ru-RU" sz="1600" dirty="0" smtClean="0"/>
              <a:t>других бюджетов бюджетной системы РФ</a:t>
            </a: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; безвозмездные поступления от физических и юридических лиц, в том числе добровольные пожертвования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44488" y="1484784"/>
            <a:ext cx="2880124" cy="1440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Segoe" pitchFamily="34" charset="0"/>
              </a:rPr>
              <a:t>Налоговые </a:t>
            </a:r>
            <a:r>
              <a:rPr lang="ru-RU" sz="2400" b="1" dirty="0">
                <a:solidFill>
                  <a:schemeClr val="bg1"/>
                </a:solidFill>
                <a:latin typeface="Segoe" pitchFamily="34" charset="0"/>
              </a:rPr>
              <a:t>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4488" y="3050958"/>
            <a:ext cx="2880320" cy="153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Segoe" pitchFamily="34" charset="0"/>
              </a:rPr>
              <a:t>Неналоговые </a:t>
            </a:r>
            <a:r>
              <a:rPr lang="ru-RU" sz="2400" b="1" dirty="0">
                <a:solidFill>
                  <a:schemeClr val="bg1"/>
                </a:solidFill>
                <a:latin typeface="Segoe" pitchFamily="34" charset="0"/>
              </a:rPr>
              <a:t>доходы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44488" y="4707142"/>
            <a:ext cx="2880320" cy="153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>
                <a:solidFill>
                  <a:schemeClr val="bg1"/>
                </a:solidFill>
                <a:latin typeface="Segoe" pitchFamily="34" charset="0"/>
              </a:rPr>
              <a:t>Безвозмездные поступления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6112" y="889556"/>
            <a:ext cx="747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Структура доходов бюджета в 2019-2021 годах</a:t>
            </a:r>
            <a:endParaRPr lang="ru-RU" sz="2800" b="1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484784"/>
          <a:ext cx="9906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89418" y="87015"/>
            <a:ext cx="2527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344488" y="1700808"/>
          <a:ext cx="91450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0832" y="900009"/>
            <a:ext cx="29889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2019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7317" y="87015"/>
            <a:ext cx="43513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344488" y="1844824"/>
          <a:ext cx="96490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0832" y="900009"/>
            <a:ext cx="29889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2019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8349" y="87015"/>
            <a:ext cx="4529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922" y="1412776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02422" y="1533426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cs typeface="Times New Roman" pitchFamily="18" charset="0"/>
              </a:rPr>
              <a:t>Определение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731322" y="1412776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222" y="2063651"/>
            <a:ext cx="283051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Дотации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(от </a:t>
            </a:r>
            <a:r>
              <a:rPr lang="ru-RU" sz="1600" b="1" dirty="0">
                <a:cs typeface="Times New Roman" pitchFamily="18" charset="0"/>
              </a:rPr>
              <a:t>лат. «</a:t>
            </a:r>
            <a:r>
              <a:rPr lang="en-US" sz="1600" b="1" dirty="0">
                <a:cs typeface="Times New Roman" pitchFamily="18" charset="0"/>
              </a:rPr>
              <a:t>Dotation</a:t>
            </a:r>
            <a:r>
              <a:rPr lang="ru-RU" sz="1600" b="1" dirty="0">
                <a:cs typeface="Times New Roman" pitchFamily="18" charset="0"/>
              </a:rPr>
              <a:t>»)</a:t>
            </a:r>
            <a:r>
              <a:rPr lang="en-US" sz="1600" b="1" dirty="0">
                <a:cs typeface="Times New Roman" pitchFamily="18" charset="0"/>
              </a:rPr>
              <a:t> - </a:t>
            </a:r>
            <a:r>
              <a:rPr lang="ru-RU" sz="1600" b="1" dirty="0">
                <a:cs typeface="Times New Roman" pitchFamily="18" charset="0"/>
              </a:rPr>
              <a:t>дар, </a:t>
            </a:r>
            <a:r>
              <a:rPr lang="ru-RU" sz="1600" b="1" dirty="0" smtClean="0">
                <a:cs typeface="Times New Roman" pitchFamily="18" charset="0"/>
              </a:rPr>
              <a:t>пожертвование</a:t>
            </a:r>
            <a:endParaRPr lang="ru-RU" sz="1600" b="1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447" y="3389214"/>
            <a:ext cx="2808288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Субвенции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(от </a:t>
            </a:r>
            <a:r>
              <a:rPr lang="ru-RU" sz="1600" b="1" dirty="0">
                <a:cs typeface="Times New Roman" pitchFamily="18" charset="0"/>
              </a:rPr>
              <a:t>лат. «</a:t>
            </a:r>
            <a:r>
              <a:rPr lang="en-US" sz="1600" b="1" dirty="0">
                <a:cs typeface="Times New Roman" pitchFamily="18" charset="0"/>
              </a:rPr>
              <a:t>Subvenire</a:t>
            </a:r>
            <a:r>
              <a:rPr lang="ru-RU" sz="1600" b="1" dirty="0"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385" y="4971951"/>
            <a:ext cx="279241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Субсидии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(от </a:t>
            </a:r>
            <a:r>
              <a:rPr lang="ru-RU" sz="1600" b="1" dirty="0">
                <a:cs typeface="Times New Roman" pitchFamily="18" charset="0"/>
              </a:rPr>
              <a:t>лат. «</a:t>
            </a:r>
            <a:r>
              <a:rPr lang="en-US" sz="1600" b="1" dirty="0">
                <a:cs typeface="Times New Roman" pitchFamily="18" charset="0"/>
              </a:rPr>
              <a:t>Subsidium</a:t>
            </a:r>
            <a:r>
              <a:rPr lang="ru-RU" sz="1600" b="1" dirty="0">
                <a:cs typeface="Times New Roman" pitchFamily="18" charset="0"/>
              </a:rPr>
              <a:t>») - </a:t>
            </a:r>
            <a:r>
              <a:rPr lang="ru-RU" sz="1600" b="1" dirty="0" smtClean="0">
                <a:cs typeface="Times New Roman" pitchFamily="18" charset="0"/>
              </a:rPr>
              <a:t>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8210" y="2060848"/>
            <a:ext cx="299243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Предоставляются без определения конкретной цели их </a:t>
            </a:r>
            <a:r>
              <a:rPr lang="ru-RU" sz="1600" dirty="0" smtClean="0">
                <a:cs typeface="Times New Roman" pitchFamily="18" charset="0"/>
              </a:rPr>
              <a:t>использования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8824" y="3356992"/>
            <a:ext cx="3024187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</a:t>
            </a:r>
            <a:r>
              <a:rPr lang="ru-RU" sz="1600" dirty="0" smtClean="0">
                <a:cs typeface="Times New Roman" pitchFamily="18" charset="0"/>
              </a:rPr>
              <a:t>полномочий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1860" y="4964014"/>
            <a:ext cx="3059112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0647" y="2055714"/>
            <a:ext cx="2790825" cy="132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Вы даете своему ребенку карманные </a:t>
            </a:r>
            <a:r>
              <a:rPr lang="ru-RU" sz="1600" dirty="0" smtClean="0">
                <a:cs typeface="Times New Roman" pitchFamily="18" charset="0"/>
              </a:rPr>
              <a:t>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3160" y="3356992"/>
            <a:ext cx="2781300" cy="1631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6047" y="4964014"/>
            <a:ext cx="27432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0552" y="69269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cs typeface="Times New Roman" pitchFamily="18" charset="0"/>
              </a:rPr>
              <a:t>Межбюджетные трансферты – </a:t>
            </a:r>
            <a:r>
              <a:rPr lang="ru-RU" dirty="0" smtClean="0">
                <a:cs typeface="Times New Roman" pitchFamily="18" charset="0"/>
              </a:rPr>
              <a:t>денежные средства, перечисляемые из одного бюджета бюджетной системы Российской Федерации другому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97860" y="87015"/>
            <a:ext cx="4110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560512" y="1641872"/>
          <a:ext cx="8460432" cy="52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0832" y="900009"/>
            <a:ext cx="29889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2019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2417" y="87015"/>
            <a:ext cx="5481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безвозмездных поступлений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0512" y="2780928"/>
            <a:ext cx="8640763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Расходы бюджета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– выплачиваемые из бюджета денежные средства.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Формирование расходов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Принципы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формирования расходов бюджета:</a:t>
            </a: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разделам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ведомствам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муниципальным программам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14338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872" y="836712"/>
            <a:ext cx="2232248" cy="161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649896" y="87015"/>
            <a:ext cx="26062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бюджета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8066" y="87015"/>
            <a:ext cx="7169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Приветственное слово Главы Парабельского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980728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Уважаемые жители </a:t>
            </a:r>
            <a:r>
              <a:rPr lang="ru-RU" sz="1600" b="1" dirty="0" smtClean="0"/>
              <a:t>Парабельского </a:t>
            </a:r>
            <a:r>
              <a:rPr lang="ru-RU" sz="1600" b="1" dirty="0" smtClean="0"/>
              <a:t>района!</a:t>
            </a:r>
          </a:p>
          <a:p>
            <a:pPr algn="just">
              <a:tabLst>
                <a:tab pos="361950" algn="l"/>
              </a:tabLst>
            </a:pPr>
            <a:r>
              <a:rPr lang="ru-RU" sz="1600" dirty="0" smtClean="0"/>
              <a:t>	Одной из ключевых задач бюджетной политики на 2019 -2021 годы является обеспечение прозрачности и открытости бюджетного процесса.</a:t>
            </a:r>
          </a:p>
          <a:p>
            <a:pPr algn="just">
              <a:tabLst>
                <a:tab pos="361950" algn="l"/>
              </a:tabLst>
            </a:pPr>
            <a:r>
              <a:rPr lang="ru-RU" sz="1600" dirty="0" smtClean="0"/>
              <a:t>	Для привлечения большего количества граждан к участию в обсуждении вопросов формирования бюджета и его исполнения и был разработан «Бюджет для граждан».</a:t>
            </a:r>
          </a:p>
          <a:p>
            <a:pPr algn="just">
              <a:tabLst>
                <a:tab pos="361950" algn="l"/>
              </a:tabLst>
            </a:pPr>
            <a:r>
              <a:rPr lang="ru-RU" sz="1600" dirty="0" smtClean="0"/>
              <a:t>	«Бюджет для граждан» предназначен, прежде всего, для жителей Парабельского района, не обладающих специальными знаниями в сфере бюджетного законодательства.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7041233" y="1268760"/>
            <a:ext cx="2376264" cy="218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2520" y="3383121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1600" dirty="0" smtClean="0"/>
              <a:t>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исполнения. 	</a:t>
            </a:r>
          </a:p>
          <a:p>
            <a:pPr algn="just">
              <a:tabLst>
                <a:tab pos="361950" algn="l"/>
              </a:tabLst>
            </a:pPr>
            <a:r>
              <a:rPr lang="ru-RU" sz="1600" dirty="0" smtClean="0"/>
              <a:t>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Парабельского района</a:t>
            </a:r>
          </a:p>
          <a:p>
            <a:endParaRPr lang="ru-RU" sz="1600" dirty="0" smtClean="0"/>
          </a:p>
          <a:p>
            <a:pPr algn="r"/>
            <a:r>
              <a:rPr lang="ru-RU" sz="1600" b="1" dirty="0" smtClean="0"/>
              <a:t>С Уважением,</a:t>
            </a:r>
          </a:p>
          <a:p>
            <a:pPr algn="r"/>
            <a:r>
              <a:rPr lang="ru-RU" sz="1600" b="1" dirty="0" smtClean="0"/>
              <a:t>Глава Парабельского района А.Л. Карлов</a:t>
            </a:r>
            <a:endParaRPr lang="ru-RU" sz="1600" b="1" dirty="0"/>
          </a:p>
        </p:txBody>
      </p:sp>
      <p:pic>
        <p:nvPicPr>
          <p:cNvPr id="9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Haritonov.FOTDEL\Desktop\Бюджет для граждан\картинки\классрасходов\герб Р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17" y="1064834"/>
            <a:ext cx="59184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 descr="C:\Users\Haritonov.FOTDEL\Desktop\Бюджет для граждан\картинки\классрасходов\мига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2504994"/>
            <a:ext cx="64807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C:\Users\Haritonov.FOTDEL\Desktop\Бюджет для граждан\картинки\классрасходов\обор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807" y="1856922"/>
            <a:ext cx="875467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8" name="Picture 8" descr="C:\Users\Haritonov.FOTDEL\Desktop\Бюджет для граждан\картинки\классрасходов\образов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5241298"/>
            <a:ext cx="93610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4" name="Picture 14" descr="Картинки по запросу ЖКХ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4" y="3945154"/>
            <a:ext cx="64807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6" name="Picture 16" descr="Картинки по запросу охрана природы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496" y="4665234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8" name="Picture 18" descr="Картинки по запросу театральные маски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4031" y="1052736"/>
            <a:ext cx="864096" cy="66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04" name="Picture 24" descr="Картинки по запросу социальная политика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2043" y="2577002"/>
            <a:ext cx="648072" cy="63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06" name="Picture 26" descr="Картинки по запросу спорт клипарт 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2043" y="3297082"/>
            <a:ext cx="648072" cy="60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10" name="Picture 30" descr="Картинки по запросу газета клипарт 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04041" y="4017162"/>
            <a:ext cx="684076" cy="54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12" name="Picture 32" descr="Картинки по запросу rjgbkrf клипарт 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12053" y="4692357"/>
            <a:ext cx="468052" cy="62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14" name="Picture 34" descr="Картинки по запросу экономика клипарт 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14031" y="5385314"/>
            <a:ext cx="864096" cy="60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18" name="Picture 38" descr="Картинки по запросу россия клипарт 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488" y="3225074"/>
            <a:ext cx="936104" cy="54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536167" y="1291891"/>
            <a:ext cx="3101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01 «Общегосударственные вопросы»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36167" y="2011971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02 «Национальная оборона»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36167" y="2649010"/>
            <a:ext cx="300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03 «Национальная безопасность и</a:t>
            </a:r>
          </a:p>
          <a:p>
            <a:r>
              <a:rPr lang="ru-RU" sz="1400" b="1" dirty="0" smtClean="0"/>
              <a:t>правоохранительная деятельность»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36167" y="3452131"/>
            <a:ext cx="2638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04 «Национальная экономика»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36167" y="4172211"/>
            <a:ext cx="34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05 «Жилищно-коммунальное хозяйство»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36167" y="4881258"/>
            <a:ext cx="279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06 «Охрана окружающей среды»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536167" y="5601338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07 «Образование»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177136" y="1291891"/>
            <a:ext cx="2692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08 «Культура, кинематография»</a:t>
            </a:r>
            <a:endParaRPr lang="ru-RU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77136" y="1981193"/>
            <a:ext cx="199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09 «Здравоохранение»</a:t>
            </a:r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77136" y="2732051"/>
            <a:ext cx="2304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10 «Социальная политика»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77136" y="3441098"/>
            <a:ext cx="286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11 «Физическая культура и спорт»</a:t>
            </a:r>
            <a:endParaRPr lang="ru-RU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77136" y="4161178"/>
            <a:ext cx="3156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12 «Средства массовой информации»</a:t>
            </a:r>
            <a:endParaRPr lang="ru-RU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77136" y="4869160"/>
            <a:ext cx="3619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13 «Обслуживание муниципального долга»</a:t>
            </a:r>
            <a:endParaRPr lang="ru-RU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77136" y="5612371"/>
            <a:ext cx="2888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14 «Межбюджетные трансферты»</a:t>
            </a:r>
            <a:endParaRPr lang="ru-RU" sz="1400" b="1" dirty="0"/>
          </a:p>
        </p:txBody>
      </p:sp>
      <p:pic>
        <p:nvPicPr>
          <p:cNvPr id="46122" name="Picture 42" descr="Картинки по запросу скорая помощь вектор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6019" y="1712906"/>
            <a:ext cx="1080120" cy="76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Двойная стрелка влево/вправо 41"/>
          <p:cNvSpPr/>
          <p:nvPr/>
        </p:nvSpPr>
        <p:spPr>
          <a:xfrm>
            <a:off x="5241032" y="5601338"/>
            <a:ext cx="43204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20939" y="87015"/>
            <a:ext cx="4864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Классификация расходов бюджета</a:t>
            </a: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6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345494" y="87015"/>
            <a:ext cx="72150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Парабельского района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2019-2020 годы по разделам классификации</a:t>
            </a: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32521" y="1340768"/>
          <a:ext cx="8640960" cy="479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30"/>
                <a:gridCol w="4740270"/>
                <a:gridCol w="1029810"/>
                <a:gridCol w="983536"/>
                <a:gridCol w="1100514"/>
              </a:tblGrid>
              <a:tr h="52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Раздел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2019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2021год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+mn-lt"/>
                        </a:rPr>
                        <a:t>412 503,4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+mn-lt"/>
                        </a:rPr>
                        <a:t>386 204,9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+mn-lt"/>
                        </a:rPr>
                        <a:t>391 608,0</a:t>
                      </a:r>
                    </a:p>
                  </a:txBody>
                  <a:tcPr marL="9525" marR="9525" marT="9525" marB="0" anchor="ctr"/>
                </a:tc>
              </a:tr>
              <a:tr h="272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>
                          <a:effectLst/>
                        </a:rPr>
                        <a:t>в том числе: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</a:tr>
              <a:tr h="31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86 817,5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86 817,5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86 817,5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02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262,0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262,0</a:t>
                      </a:r>
                    </a:p>
                  </a:txBody>
                  <a:tcPr marL="9525" marR="9525" marT="9525" marB="0" anchor="ctr"/>
                </a:tc>
              </a:tr>
              <a:tr h="322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Национальная безопасность и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9 042,2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9 710,2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15 032,2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407,1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07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Образование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192 933,0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192 533,0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192 533,0</a:t>
                      </a:r>
                    </a:p>
                  </a:txBody>
                  <a:tcPr marL="9525" marR="9525" marT="9525" marB="0" anchor="ctr"/>
                </a:tc>
              </a:tr>
              <a:tr h="325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08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Культура и кинематография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33 821,8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33 571,8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33 571,8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16 273,6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15 423,6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15 423,6</a:t>
                      </a:r>
                    </a:p>
                  </a:txBody>
                  <a:tcPr marL="9525" marR="9525" marT="9525" marB="0" anchor="ctr"/>
                </a:tc>
              </a:tr>
              <a:tr h="304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26 349,0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549,0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549,0</a:t>
                      </a:r>
                    </a:p>
                  </a:txBody>
                  <a:tcPr marL="9525" marR="9525" marT="9525" marB="0" anchor="ctr"/>
                </a:tc>
              </a:tr>
              <a:tr h="315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640,0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280,0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115,0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Межбюджетные </a:t>
                      </a:r>
                      <a:r>
                        <a:rPr lang="ru-RU" sz="1400" u="none" strike="noStrike" dirty="0" smtClean="0">
                          <a:effectLst/>
                        </a:rPr>
                        <a:t>трансферты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сельским поселениям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45 657,2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46 750,7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46 996,8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330977" y="960983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pic>
        <p:nvPicPr>
          <p:cNvPr id="7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2520" y="98072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Муниципальная программа </a:t>
            </a:r>
            <a:r>
              <a:rPr lang="ru-RU" sz="1600" dirty="0" smtClean="0"/>
              <a:t>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20" y="586856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Бюджет «Парабельского района на 2019 год и плановый период 2020 и 2021 годов формируется по программно-целевому принципу и содержит 8 муниципальных программ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8595" y="87015"/>
            <a:ext cx="4108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Муниципальные программы</a:t>
            </a:r>
          </a:p>
        </p:txBody>
      </p:sp>
      <p:pic>
        <p:nvPicPr>
          <p:cNvPr id="33794" name="Picture 2" descr="ÐÐ°ÑÑÐ¸Ð½ÐºÐ¸ Ð¿Ð¾ Ð·Ð°Ð¿ÑÐ¾ÑÑ Ð²ÐµÑÑ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00" y="3828743"/>
            <a:ext cx="7200800" cy="19765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1488348" y="3540711"/>
            <a:ext cx="27319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342 495,7  тыс</a:t>
            </a:r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руб.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(83%)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3701" y="3285778"/>
            <a:ext cx="2507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70 007,7 тыс. руб.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(17%)</a:t>
            </a:r>
            <a:endParaRPr lang="ru-RU" sz="24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197" y="2401724"/>
            <a:ext cx="8599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Доля расходов бюджета муниципального образования</a:t>
            </a:r>
          </a:p>
          <a:p>
            <a:pPr algn="ctr"/>
            <a:r>
              <a:rPr lang="ru-RU" sz="1600" b="1" dirty="0" smtClean="0"/>
              <a:t>«Парабельский район» на 2019 год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0552" y="3275692"/>
            <a:ext cx="353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муниципальным программам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97016" y="2996952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</a:t>
            </a:r>
            <a:r>
              <a:rPr lang="ru-RU" b="1" dirty="0" err="1" smtClean="0"/>
              <a:t>непрограммным</a:t>
            </a:r>
            <a:r>
              <a:rPr lang="ru-RU" b="1" dirty="0" smtClean="0"/>
              <a:t> мероприятиям</a:t>
            </a:r>
            <a:endParaRPr lang="ru-RU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4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98595" y="87015"/>
            <a:ext cx="4108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Муниципальные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2520" y="1128201"/>
          <a:ext cx="8640960" cy="51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1080120"/>
                <a:gridCol w="1080120"/>
                <a:gridCol w="108012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«Развитие системы образования Парабельского района»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203 245,9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202 845,9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202 845,9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«Развитие культуры и туризма Парабельского района»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43 512,3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43 262,3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43 262,3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«Развитие физической культуры, спорта и формирования</a:t>
                      </a:r>
                    </a:p>
                    <a:p>
                      <a:pPr algn="l"/>
                      <a:r>
                        <a:rPr lang="ru-RU" sz="1400" b="0" dirty="0" smtClean="0"/>
                        <a:t>здорового образа жизни населения Парабельского района»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26 349,0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549,0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549,0</a:t>
                      </a:r>
                    </a:p>
                  </a:txBody>
                  <a:tcPr marL="47625" marR="47625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«Формирование благоприятной и доступной</a:t>
                      </a:r>
                    </a:p>
                    <a:p>
                      <a:pPr algn="l"/>
                      <a:r>
                        <a:rPr lang="ru-RU" sz="1400" b="0" dirty="0" smtClean="0"/>
                        <a:t>социальной среды в Парабельском районе»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1 250,0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«Поддержка отраслей экономики в Парабельском районе»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1 332,2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1 332,2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1 332,2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 «Содействие развитию предпринимательства и</a:t>
                      </a:r>
                    </a:p>
                    <a:p>
                      <a:pPr algn="l"/>
                      <a:r>
                        <a:rPr lang="ru-RU" sz="1400" b="0" dirty="0" smtClean="0"/>
                        <a:t>занятости населения в Парабельском районе»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«Устойчивое развитие Парабельского района в сфере строительства, архитектуры, дорожного хозяйства»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7 710</a:t>
                      </a: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8 378,0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13 700,0</a:t>
                      </a:r>
                    </a:p>
                  </a:txBody>
                  <a:tcPr marL="68580" marR="68580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«Развитие муниципального управления в Парабельском районе»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58 696,3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59 429,8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j-lt"/>
                          <a:ea typeface="Times New Roman"/>
                          <a:cs typeface="Times New Roman"/>
                        </a:rPr>
                        <a:t>59 510,9</a:t>
                      </a:r>
                    </a:p>
                  </a:txBody>
                  <a:tcPr marL="47625" marR="47625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342 495,70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316 197,20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321 600,30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02985" y="836712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048" y="87015"/>
            <a:ext cx="7797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системы образования Парабельского района»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20" y="90872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 –  комплексное и эффективное развитие муниципальной системы образования, обеспечивающее повышение качества образования, посредством создания современных, доступных, безопасных условий образовательного процесса, развития инфраструктуры системы образования.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18524" y="2132856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2520" y="2492896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728192"/>
                <a:gridCol w="1728192"/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62 154,2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62 154,2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62 154,2</a:t>
                      </a:r>
                    </a:p>
                  </a:txBody>
                  <a:tcPr marL="68580" marR="68580" marT="0" marB="0" anchor="ctr"/>
                </a:tc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141 091,7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140 691,7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140 691,7</a:t>
                      </a:r>
                    </a:p>
                  </a:txBody>
                  <a:tcPr marL="68580" marR="68580" marT="0" marB="0" anchor="ctr"/>
                </a:tc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203 245,9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202 845,9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202 845,9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4339" name="Picture 3" descr="https://i.mycdn.me/image?id=515377176117&amp;t=3&amp;plc=WEB&amp;tkn=*_OOWhC67C-6V550HPn7EQ--xwOs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32520" y="4077072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https://i.mycdn.me/image?id=600947397685&amp;t=3&amp;plc=WEB&amp;tkn=*XCCl7uTvFRHtdEhjL7CfmvCeF5E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21152" y="4077072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ÐÐ°ÑÑÐ¸Ð½ÐºÐ¸ Ð¿Ð¾ Ð·Ð°Ð¿ÑÐ¾ÑÑ Ð¾Ð±ÑÐ°Ð·Ð¾Ð²Ð°Ð½Ð¸Ðµ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888" y="4797152"/>
            <a:ext cx="1949754" cy="1584176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048" y="87015"/>
            <a:ext cx="7797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системы образования Парабельского района»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9874" y="764704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60512" y="1268760"/>
          <a:ext cx="8640960" cy="508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«Развитие дошкольного образования»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90359,1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90359,1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90359,1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«Развитие начального общего, основного общего, среднего общего образования»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44415,3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44415,3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44415,3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«Развитие системы воспитания и</a:t>
                      </a:r>
                    </a:p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дополнительного образования»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24204,9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24204,9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24204,9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«Создание доступных для всех категорий населения и безопасных  условий образовательного процесса»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«Развитие инфраструктуры системы образования»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«Реализация полномочий по организации и осуществлению деятельности по опеке и попечительству»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15390,1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15390,1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15390,1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«Организация отдыха и занятости детей</a:t>
                      </a:r>
                    </a:p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в каникулярное время»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1732,3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1332,3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1332,3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«Создание условий кадрового обеспечения образовательных организаций»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Обеспечивающая подпрограмма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27144,2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27144,2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27144,2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203 245,9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202 845,9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202 845,9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8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520" y="90872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Цель</a:t>
            </a:r>
            <a:r>
              <a:rPr lang="ru-RU" sz="1400" dirty="0" smtClean="0"/>
              <a:t> –  Реализация культурной политики Российской Федерации и Томской области на территории Парабельского района. Комплексное и эффективное развитие муниципальной системы отрасли культуры, обеспечивающее повышение качества предоставления услуг учреждениями культуры, посредством создания современных, доступных, безопасных условий , развития инфраструктуры отрасли , формирование имиджа Парабельского района как культурной территории Томской области, создание в Парабельском районе условий для развития современного конкурентно-способного туристско-рекреационного комплекса.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54048" y="87015"/>
            <a:ext cx="7797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культуры и туризма Парабельского района»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8524" y="234888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32520" y="270892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728192"/>
                <a:gridCol w="1728192"/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1 464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1 464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1 464</a:t>
                      </a: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,7</a:t>
                      </a:r>
                    </a:p>
                  </a:txBody>
                  <a:tcPr marL="68580" marR="68580" marT="0" marB="0" anchor="ctr"/>
                </a:tc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42 047,6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41 797,6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41 797,6</a:t>
                      </a:r>
                    </a:p>
                  </a:txBody>
                  <a:tcPr marL="68580" marR="68580" marT="0" marB="0" anchor="ctr"/>
                </a:tc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43 512,3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43 262,3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43 262,3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4338" name="Picture 2" descr="https://i.mycdn.me/image?id=868119975221&amp;t=3&amp;plc=WEB&amp;tkn=*CzNVAPwqtJLbjZ8mjwh77iPkWC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32519" y="4365104"/>
            <a:ext cx="3024337" cy="194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i.mycdn.me/image?id=864756591972&amp;t=3&amp;plc=WEB&amp;tkn=*MNWuKI_DodHovyuiofXwopGKf1c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177136" y="4293096"/>
            <a:ext cx="310188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14376" y="4365104"/>
            <a:ext cx="14587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48" y="87015"/>
            <a:ext cx="7797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культуры и туризма Парабельского района»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874" y="764704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0512" y="1268760"/>
          <a:ext cx="8640960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«Создание условий по предоставлению населению </a:t>
                      </a:r>
                      <a:r>
                        <a:rPr lang="ru-RU" sz="1400" dirty="0" err="1" smtClean="0"/>
                        <a:t>культурно-досуговых</a:t>
                      </a:r>
                      <a:r>
                        <a:rPr lang="ru-RU" sz="1400" dirty="0" smtClean="0"/>
                        <a:t> услуг на территории Парабельского района»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30633,5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30383,5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30383,5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«Создание условий для организации дополнительного образования детей в области культуры на территории Парабельского района»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7431,6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7431,6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7431,6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/>
                        <a:t>«Развитие инфраструктуры учреждений культуры»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«Развитие туристской деятельности в Парабельском районе»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Обеспечивающая подпрограмма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5447,2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5447,2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5447,2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43 512,3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43 262,3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43 262,3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314" name="Picture 2" descr="ÐÐ°ÑÑÐ¸Ð½ÐºÐ¸ Ð¿Ð¾ Ð·Ð°Ð¿ÑÐ¾ÑÑ ÐºÑÐ»ÑÑÑÑÐ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24" y="4941167"/>
            <a:ext cx="1728192" cy="1737289"/>
          </a:xfrm>
          <a:prstGeom prst="rect">
            <a:avLst/>
          </a:prstGeom>
          <a:noFill/>
        </p:spPr>
      </p:pic>
      <p:pic>
        <p:nvPicPr>
          <p:cNvPr id="13316" name="Picture 4" descr="ÐÐ°ÑÑÐ¸Ð½ÐºÐ¸ Ð¿Ð¾ Ð·Ð°Ð¿ÑÐ¾ÑÑ ÑÑÑÐ¸ÑÑ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807" y="4869160"/>
            <a:ext cx="1995585" cy="1748226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821" y="87015"/>
            <a:ext cx="71183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физической культуры, спорта 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формирования здорового образа жизни населения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 района»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13281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 –  Развитие физической культуры, спорта и формирования здорового образа жизни населения Парабельского района.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18524" y="198884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2520" y="234888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728192"/>
                <a:gridCol w="1728192"/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197,2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197,2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197,2</a:t>
                      </a:r>
                    </a:p>
                  </a:txBody>
                  <a:tcPr marL="47625" marR="47625" marT="0" marB="0" anchor="ctr"/>
                </a:tc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26 151,8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351,8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351,8</a:t>
                      </a:r>
                    </a:p>
                  </a:txBody>
                  <a:tcPr marL="47625" marR="47625" marT="0" marB="0" anchor="ctr"/>
                </a:tc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26 349,0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549,0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549,0</a:t>
                      </a: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pic>
        <p:nvPicPr>
          <p:cNvPr id="2" name="Picture 2" descr="https://i.mycdn.me/image?id=525938032181&amp;t=3&amp;plc=WEB&amp;tkn=*wHqj6lupb2MSizoUpI3B_XVt4U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32520" y="4149080"/>
            <a:ext cx="32435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s://i.mycdn.me/image?id=857564285493&amp;t=3&amp;plc=WEB&amp;tkn=*zbR9nLYghZuBA9MIC0HTtdDO_AM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033120" y="4149080"/>
            <a:ext cx="3240359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AutoShape 6" descr="ÐÐ°ÑÑÐ¸Ð½ÐºÐ¸ Ð¿Ð¾ Ð·Ð°Ð¿ÑÐ¾ÑÑ Ð¼ÐµÐ´Ð°Ð»Ñ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ÐÐ°ÑÑÐ¸Ð½ÐºÐ¸ Ð¿Ð¾ Ð·Ð°Ð¿ÑÐ¾ÑÑ ÑÐ¿Ð¾ÑÑ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896" y="4437112"/>
            <a:ext cx="1823803" cy="1378539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821" y="87015"/>
            <a:ext cx="71183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физической культуры, спорта 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формирования здорового образа жизни населения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 района»</a:t>
            </a:r>
          </a:p>
        </p:txBody>
      </p:sp>
      <p:sp>
        <p:nvSpPr>
          <p:cNvPr id="12294" name="AutoShape 6" descr="ÐÐ°ÑÑÐ¸Ð½ÐºÐ¸ Ð¿Ð¾ Ð·Ð°Ð¿ÑÐ¾ÑÑ Ð¼ÐµÐ´Ð°Ð»Ñ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79874" y="1548616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32520" y="2052672"/>
          <a:ext cx="864096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«Создание благоприятных условий для увеличения охвата населения физической культурой и спортом»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549,0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549,0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549,0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«Развитие спортивной инфраструктуры»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25800,0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26 349,0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549,0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549,0</a:t>
                      </a: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pic>
        <p:nvPicPr>
          <p:cNvPr id="45058" name="Picture 2" descr="ÐÐ°ÑÑÐ¸Ð½ÐºÐ¸ Ð¿Ð¾ Ð·Ð°Ð¿ÑÐ¾ÑÑ ÑÐ¿Ð¾ÑÑ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694" y="4869160"/>
            <a:ext cx="5520613" cy="165618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70445" y="3501008"/>
            <a:ext cx="93630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500" b="1" dirty="0"/>
              <a:t> (от </a:t>
            </a:r>
            <a:r>
              <a:rPr lang="ru-RU" sz="1500" b="1" dirty="0" err="1"/>
              <a:t>старонормандского</a:t>
            </a:r>
            <a:r>
              <a:rPr lang="ru-RU" sz="1500" b="1" dirty="0"/>
              <a:t> </a:t>
            </a:r>
            <a:r>
              <a:rPr lang="en-US" sz="1500" b="1" dirty="0" err="1"/>
              <a:t>bougette</a:t>
            </a:r>
            <a:r>
              <a:rPr lang="en-US" sz="1500" b="1" dirty="0"/>
              <a:t> </a:t>
            </a:r>
            <a:r>
              <a:rPr lang="ru-RU" sz="1500" b="1" dirty="0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37989" y="908720"/>
            <a:ext cx="22637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ДОХОДЫ</a:t>
            </a:r>
          </a:p>
          <a:p>
            <a:pPr algn="ctr"/>
            <a:r>
              <a:rPr lang="ru-RU" sz="1500" b="1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398964" y="980728"/>
            <a:ext cx="27305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РАСХОДЫ</a:t>
            </a:r>
          </a:p>
          <a:p>
            <a:pPr algn="ctr"/>
            <a:r>
              <a:rPr lang="ru-RU" sz="1500" b="1" dirty="0"/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55663" y="4365625"/>
            <a:ext cx="24971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/>
              <a:t>превышение доходов над расходами образует положительный остаток бюджета</a:t>
            </a:r>
            <a:r>
              <a:rPr lang="ru-RU" sz="1600" b="1" dirty="0"/>
              <a:t> 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</a:rPr>
              <a:t>ПРОФИЦИТ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6770563" y="4365104"/>
            <a:ext cx="2574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/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</a:rPr>
              <a:t>ДЕФИЦИТОМ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32520" y="5949280"/>
            <a:ext cx="86409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/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30" name="Picture 4" descr="http://i021.radikal.ru/0806/6a/10a67ca416c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896" y="4365104"/>
            <a:ext cx="1696714" cy="1351076"/>
          </a:xfrm>
          <a:prstGeom prst="rect">
            <a:avLst/>
          </a:prstGeom>
          <a:noFill/>
        </p:spPr>
      </p:pic>
      <p:pic>
        <p:nvPicPr>
          <p:cNvPr id="30722" name="Picture 2" descr="Картинки по запросу мешок с деньг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856" y="1268760"/>
            <a:ext cx="2232248" cy="200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89639" y="87015"/>
            <a:ext cx="27267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бюджет?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5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3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8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9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6473" y="87015"/>
            <a:ext cx="62330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«Формирование благоприятной и доступной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социальной среды в Парабельском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0" y="90872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создание условий для формирования благоприятной и доступной социальной среды в Парабельском районе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412776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2520" y="1772816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728192"/>
                <a:gridCol w="1728192"/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1 250,0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9874" y="3429000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32520" y="3933056"/>
          <a:ext cx="8640960" cy="197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медицина»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«Забота»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1250,0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400,0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400,0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среда»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1 250,0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63119" y="87015"/>
            <a:ext cx="49797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«Поддержка отраслей экономики 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Парабельском районе»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20" y="1040164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развитие производственного потенциала населения Парабельского района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484784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2520" y="1844824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728192"/>
                <a:gridCol w="1728192"/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1332,2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1332,2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1332,2</a:t>
                      </a:r>
                    </a:p>
                  </a:txBody>
                  <a:tcPr marL="47625" marR="47625" marT="0" marB="0" anchor="ctr"/>
                </a:tc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1332,2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1332,2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1332,2</a:t>
                      </a: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9874" y="3540616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32520" y="4077072"/>
          <a:ext cx="8640960" cy="210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1368152"/>
                <a:gridCol w="1368152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«Сохранение и развитие малых форм хозяйствования»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872,2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872,2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872,2</a:t>
                      </a:r>
                    </a:p>
                  </a:txBody>
                  <a:tcPr marL="0" marR="0" marT="0" marB="0" anchor="ctr"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«Сохранение и развитие фармацевтической деятельности»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Обеспечивающая подпрограмма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460,0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460,0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460,0</a:t>
                      </a:r>
                    </a:p>
                  </a:txBody>
                  <a:tcPr marL="0" marR="0" marT="0" marB="0" anchor="ctr"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1332,2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1332,2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1332,2</a:t>
                      </a: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9502" y="87015"/>
            <a:ext cx="65869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«Содействие развитию предпринимательства 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занятости населения в Парабельском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0" y="104016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Повышение уровня развития малого и среднего предпринимательства, эффективная занятость населения и развития трудовых ресурсов в Парабельском районе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625496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2520" y="1985536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728192"/>
                <a:gridCol w="1728192"/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9874" y="3681328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32520" y="4185384"/>
          <a:ext cx="864096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малого и среднего предпринимательства в Парабельском районе на 2019-2023 года»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«Содействие занятости населения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Парабельского района»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1947" y="87015"/>
            <a:ext cx="72221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«Устойчивое развитие Парабельского района 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сфере благоустройства, строительства, архитектуры,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дорожного хозяйства»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0" y="131892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Повышение уровня и качества жизни населения, накопление человеческого капитала. Сбалансированное территориальное развитие за счет развития инфраструктуры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90426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2520" y="226430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728192"/>
                <a:gridCol w="1728192"/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7 710</a:t>
                      </a: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8 378,0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13 700,0</a:t>
                      </a:r>
                    </a:p>
                  </a:txBody>
                  <a:tcPr marL="68580" marR="68580" marT="0" marB="0" anchor="ctr"/>
                </a:tc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7 710</a:t>
                      </a: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8 378,0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13 700,0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290" name="Picture 2" descr="ÐÐ°ÑÑÐ¸Ð½ÐºÐ¸ Ð¿Ð¾ Ð·Ð°Ð¿ÑÐ¾ÑÑ Ð¿Ð°ÑÐ°Ð±ÐµÐ»Ñ Ð´Ð¾Ð¼Ð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56556" y="4149080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ÐÐ°ÑÑÐ¸Ð½ÐºÐ¸ Ð¿Ð¾ Ð·Ð°Ð¿ÑÐ¾ÑÑ Ð¿Ð°ÑÐ°Ð±ÐµÐ»Ñ Ð¿Ð°ÑÐº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961112" y="4149080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ÑÑÐ¾Ð¸ÑÐµÐ»ÑÑÑÐ²Ð¾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896" y="5373216"/>
            <a:ext cx="1872208" cy="12169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41947" y="87015"/>
            <a:ext cx="72221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«Устойчивое развитие Парабельского района 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сфере благоустройства, строительства, архитектуры,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дорожного хозяйства»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2760" y="1412776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5406" y="1916832"/>
          <a:ext cx="864096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«Улучшение жилищных условий граждан,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проживающих в сельской местности»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«Газификация Парабельского района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период 2016-2020 годы»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 Энергосбережение и повышение энергетической эффективности на территории Парабельского района»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комфортной городской среды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территории Парабельского района»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«Сохранение и развитие автомобильных дорог Парабельского района»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7710,0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8378,0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13700,0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7 710</a:t>
                      </a: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8 378,0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13 700,0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2429" y="87015"/>
            <a:ext cx="5801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муниципального управления 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0" y="131892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Повышение эффективности муниципального управления в Парабельском районе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90426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2520" y="226430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728192"/>
                <a:gridCol w="1728192"/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14 136,0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15 673,6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16 082,8</a:t>
                      </a:r>
                    </a:p>
                  </a:txBody>
                  <a:tcPr marL="47625" marR="47625" marT="0" marB="0" anchor="ctr"/>
                </a:tc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44 560,3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43 756,2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43 428,1</a:t>
                      </a:r>
                    </a:p>
                  </a:txBody>
                  <a:tcPr marL="47625" marR="47625" marT="0" marB="0" anchor="ctr"/>
                </a:tc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58 696,3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59 429,8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59 510,9</a:t>
                      </a: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pic>
        <p:nvPicPr>
          <p:cNvPr id="12" name="Picture 10" descr="C:\Users\Haritonov.FOTDEL\Desktop\Бюджет для граждан\картинки\parab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161" y="4149080"/>
            <a:ext cx="293875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3" descr="C:\Users\Haritonov.FOTDEL\Desktop\Бюджет для граждан\картинки\2015-08-19_vyve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088" y="4141337"/>
            <a:ext cx="2952328" cy="216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63036" y="87015"/>
            <a:ext cx="5579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муниципального управления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Парабельском районе»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9874" y="1257920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32520" y="1761976"/>
          <a:ext cx="864096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информационного общества в Парабельском районе»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муниципальной службы»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«Эффективное управление муниципальными финансами Парабельского района, достижение сбалансированности бюджетов сельских поселений»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46297,2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47030,7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47111,8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«Повышение эффективности управления муниципальным имуществом Парабельского района»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500,0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500,0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500,0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Обеспечивающая подпрограмма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11899,1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11899,1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11899,1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58 696,3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59 429,8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59 510,9</a:t>
                      </a: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pic>
        <p:nvPicPr>
          <p:cNvPr id="12" name="Picture 2" descr="ÐÐ°ÑÑÐ¸Ð½ÐºÐ¸ Ð¿Ð¾ Ð·Ð°Ð¿ÑÐ¾ÑÑ ÑÐ¿ÑÐ°Ð²Ð»ÐµÐ½Ð¸Ðµ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904" y="5085184"/>
            <a:ext cx="1656184" cy="161105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8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66152" y="87015"/>
            <a:ext cx="5573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Непрограммные направления 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520" y="90872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соответствии с Порядком принятия решений о разработке муниципальных программ Парабельского района, их формирования и реализации, а также проведения и критерии оценки эффективности их реализации, утвержденным постановлением Администрации Парабельского района от 29 апреля 2015 года №341, </a:t>
            </a:r>
            <a:r>
              <a:rPr lang="ru-RU" sz="1600" b="1" dirty="0" smtClean="0"/>
              <a:t>не подлежат </a:t>
            </a:r>
            <a:r>
              <a:rPr lang="ru-RU" sz="1600" dirty="0" smtClean="0"/>
              <a:t>включению в муниципальные программы следующие расходы: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520" y="2268161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обеспечение выполнения функций Думы Парабельского района, контрольно-счетного органа Парабельского района, избирательной комиссии муниципального образования «Парабельский район»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содержание аппарата Администрации Парабельского района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исполнение судебных актов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создание резервного фонда непредвиденных расходов Парабельского района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ассигнования, зарезервированные, в том числе, на увеличение фонда оплаты труда и выплату страховых взносов.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4488" y="5292497"/>
            <a:ext cx="924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Объем непрограммных расходов бюджета Парабельского района на 2019 год составляет: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50964" y="5724545"/>
            <a:ext cx="3404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70 007,7 тыс. руб.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книги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33056"/>
            <a:ext cx="4467749" cy="206074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304928" y="3048000"/>
            <a:ext cx="2857500" cy="3809132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0472" y="1352957"/>
            <a:ext cx="6774532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Бюджетный Кодекс Российской Федерации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findep.org </a:t>
            </a:r>
            <a:r>
              <a:rPr lang="en-US" sz="1600" dirty="0" smtClean="0">
                <a:cs typeface="Times New Roman" pitchFamily="18" charset="0"/>
              </a:rPr>
              <a:t>– </a:t>
            </a:r>
            <a:r>
              <a:rPr lang="ru-RU" sz="1600" dirty="0" smtClean="0">
                <a:cs typeface="Times New Roman" pitchFamily="18" charset="0"/>
              </a:rPr>
              <a:t>официальный сайт Департамента Финансов </a:t>
            </a:r>
          </a:p>
          <a:p>
            <a:r>
              <a:rPr lang="ru-RU" sz="1600" dirty="0" smtClean="0">
                <a:cs typeface="Times New Roman" pitchFamily="18" charset="0"/>
              </a:rPr>
              <a:t>Томской области; 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parabel.tomsk.ru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- официальный  сайт  </a:t>
            </a:r>
            <a:r>
              <a:rPr lang="ru-RU" sz="1600" dirty="0">
                <a:cs typeface="Times New Roman" pitchFamily="18" charset="0"/>
              </a:rPr>
              <a:t>администрации </a:t>
            </a:r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Парабельского района</a:t>
            </a:r>
            <a:endParaRPr lang="en-US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При создании проекта использованы фотоматериалы из личных архивов жителей Парабельского района, размещенных в свободном доступе в социальной сети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odnoklassniki.ru</a:t>
            </a:r>
            <a:endParaRPr lang="ru-RU" sz="1600" dirty="0" smtClean="0">
              <a:cs typeface="Times New Roman" pitchFamily="18" charset="0"/>
            </a:endParaRPr>
          </a:p>
          <a:p>
            <a:endParaRPr lang="ru-RU" sz="1600" dirty="0" smtClean="0">
              <a:cs typeface="Times New Roman" pitchFamily="18" charset="0"/>
            </a:endParaRPr>
          </a:p>
        </p:txBody>
      </p:sp>
      <p:pic>
        <p:nvPicPr>
          <p:cNvPr id="20" name="Picture 4" descr="Картинки по запросу википедия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84" y="1340768"/>
            <a:ext cx="2763465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22025" y="87015"/>
            <a:ext cx="38619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ресурсы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i.mycdn.me/image?id=862076435765&amp;t=3&amp;plc=WEB&amp;tkn=*EoVZzoejeHG5XRdsCrEsy8AR0J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808984" y="2852936"/>
            <a:ext cx="489632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20952" y="1457400"/>
            <a:ext cx="4248472" cy="5400600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5665304" y="1492560"/>
            <a:ext cx="4248472" cy="4232920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28464" y="908720"/>
            <a:ext cx="96730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b="1" dirty="0">
                <a:latin typeface="Calibri" pitchFamily="34" charset="0"/>
              </a:rPr>
              <a:t> </a:t>
            </a:r>
            <a:r>
              <a:rPr lang="ru-RU" dirty="0">
                <a:latin typeface="Calibri" pitchFamily="34" charset="0"/>
              </a:rPr>
              <a:t>	</a:t>
            </a:r>
            <a:r>
              <a:rPr lang="ru-RU" sz="1600" dirty="0" smtClean="0">
                <a:latin typeface="Calibri" pitchFamily="34" charset="0"/>
              </a:rPr>
              <a:t>Обращаем </a:t>
            </a:r>
            <a:r>
              <a:rPr lang="ru-RU" sz="1600" dirty="0">
                <a:latin typeface="Calibri" pitchFamily="34" charset="0"/>
              </a:rPr>
              <a:t>Ваше внимание на то, что бюджет для граждан </a:t>
            </a:r>
            <a:r>
              <a:rPr lang="ru-RU" sz="1600" dirty="0" smtClean="0">
                <a:latin typeface="Calibri" pitchFamily="34" charset="0"/>
              </a:rPr>
              <a:t>составлен </a:t>
            </a:r>
            <a:r>
              <a:rPr lang="ru-RU" sz="1600" dirty="0">
                <a:latin typeface="Calibri" pitchFamily="34" charset="0"/>
              </a:rPr>
              <a:t>по проекту бюджета </a:t>
            </a:r>
            <a:r>
              <a:rPr lang="ru-RU" sz="1600" dirty="0" smtClean="0">
                <a:latin typeface="Calibri" pitchFamily="34" charset="0"/>
              </a:rPr>
              <a:t>муниципального образования </a:t>
            </a:r>
            <a:r>
              <a:rPr lang="ru-RU" sz="1600" dirty="0">
                <a:latin typeface="Calibri" pitchFamily="34" charset="0"/>
              </a:rPr>
              <a:t>«Парабельский </a:t>
            </a:r>
            <a:r>
              <a:rPr lang="ru-RU" sz="1600" dirty="0" smtClean="0">
                <a:latin typeface="Calibri" pitchFamily="34" charset="0"/>
              </a:rPr>
              <a:t>район» </a:t>
            </a:r>
            <a:r>
              <a:rPr lang="ru-RU" sz="1600" dirty="0">
                <a:latin typeface="Calibri" pitchFamily="34" charset="0"/>
              </a:rPr>
              <a:t>на </a:t>
            </a:r>
            <a:r>
              <a:rPr lang="ru-RU" sz="1600" dirty="0" smtClean="0">
                <a:latin typeface="Calibri" pitchFamily="34" charset="0"/>
              </a:rPr>
              <a:t>2019 год и плановый период 2020 и 2021 годов и </a:t>
            </a:r>
            <a:r>
              <a:rPr lang="ru-RU" sz="1600" dirty="0">
                <a:latin typeface="Calibri" pitchFamily="34" charset="0"/>
              </a:rPr>
              <a:t>носит ознакомительный и осведомительный характер. </a:t>
            </a:r>
          </a:p>
          <a:p>
            <a:pPr algn="just">
              <a:tabLst>
                <a:tab pos="355600" algn="l"/>
              </a:tabLst>
            </a:pPr>
            <a:r>
              <a:rPr lang="ru-RU" sz="1600" dirty="0">
                <a:latin typeface="Calibri" pitchFamily="34" charset="0"/>
              </a:rPr>
              <a:t>	Окончательный вариант бюджета </a:t>
            </a:r>
            <a:r>
              <a:rPr lang="ru-RU" sz="1600" dirty="0" smtClean="0">
                <a:latin typeface="Calibri" pitchFamily="34" charset="0"/>
              </a:rPr>
              <a:t>муниципального образования «Парабельский район» на 2019 год и плановый период 2020 и 2021 годов» </a:t>
            </a:r>
            <a:r>
              <a:rPr lang="ru-RU" sz="1600" dirty="0">
                <a:latin typeface="Calibri" pitchFamily="34" charset="0"/>
              </a:rPr>
              <a:t>будет утвержден решением Думы Парабельского района Томской области, после соблюдения всех процедур по рассмотрению и принятию бюджета.</a:t>
            </a:r>
          </a:p>
          <a:p>
            <a:pPr algn="just">
              <a:tabLst>
                <a:tab pos="355600" algn="l"/>
              </a:tabLst>
            </a:pPr>
            <a:r>
              <a:rPr lang="ru-RU" sz="1600" dirty="0">
                <a:latin typeface="Calibri" pitchFamily="34" charset="0"/>
              </a:rPr>
              <a:t>	С решением Думы Парабельского района Томской области «О бюджете </a:t>
            </a:r>
            <a:r>
              <a:rPr lang="ru-RU" sz="1600" dirty="0" smtClean="0">
                <a:latin typeface="Calibri" pitchFamily="34" charset="0"/>
              </a:rPr>
              <a:t>муниципального образования «Парабельский район» на 2019 год и плановый период 2020 и 2021 годов», </a:t>
            </a:r>
            <a:r>
              <a:rPr lang="ru-RU" sz="1600" dirty="0">
                <a:latin typeface="Calibri" pitchFamily="34" charset="0"/>
              </a:rPr>
              <a:t>а так же с последующими внесенными изменениями в данное решение, можно ознакомится на официальном сайте Парабельского района </a:t>
            </a:r>
            <a:r>
              <a:rPr lang="en-US" sz="1600" dirty="0">
                <a:latin typeface="Calibri" pitchFamily="34" charset="0"/>
                <a:hlinkClick r:id="rId3"/>
              </a:rPr>
              <a:t>http://parabel</a:t>
            </a:r>
            <a:r>
              <a:rPr lang="ru-RU" sz="1600" dirty="0">
                <a:latin typeface="Calibri" pitchFamily="34" charset="0"/>
                <a:hlinkClick r:id="rId3"/>
              </a:rPr>
              <a:t>.</a:t>
            </a:r>
            <a:r>
              <a:rPr lang="en-US" sz="1600" dirty="0">
                <a:latin typeface="Calibri" pitchFamily="34" charset="0"/>
                <a:hlinkClick r:id="rId3"/>
              </a:rPr>
              <a:t>tomsk</a:t>
            </a:r>
            <a:r>
              <a:rPr lang="ru-RU" sz="1600" dirty="0">
                <a:latin typeface="Calibri" pitchFamily="34" charset="0"/>
                <a:hlinkClick r:id="rId3"/>
              </a:rPr>
              <a:t>.</a:t>
            </a:r>
            <a:r>
              <a:rPr lang="ru-RU" sz="1600" dirty="0" err="1">
                <a:latin typeface="Calibri" pitchFamily="34" charset="0"/>
                <a:hlinkClick r:id="rId3"/>
              </a:rPr>
              <a:t>ru</a:t>
            </a:r>
            <a:r>
              <a:rPr lang="ru-RU" sz="1600" dirty="0">
                <a:latin typeface="Calibri" pitchFamily="34" charset="0"/>
              </a:rPr>
              <a:t>  </a:t>
            </a:r>
            <a:r>
              <a:rPr lang="ru-RU" sz="1600" dirty="0" smtClean="0">
                <a:latin typeface="Calibri" pitchFamily="34" charset="0"/>
              </a:rPr>
              <a:t>в </a:t>
            </a:r>
            <a:r>
              <a:rPr lang="ru-RU" sz="1600" dirty="0">
                <a:latin typeface="Calibri" pitchFamily="34" charset="0"/>
              </a:rPr>
              <a:t>разделе </a:t>
            </a:r>
            <a:r>
              <a:rPr lang="ru-RU" sz="1600" dirty="0" smtClean="0">
                <a:latin typeface="Calibri" pitchFamily="34" charset="0"/>
              </a:rPr>
              <a:t>«Экономика </a:t>
            </a:r>
            <a:r>
              <a:rPr lang="ru-RU" sz="1600" dirty="0">
                <a:latin typeface="Calibri" pitchFamily="34" charset="0"/>
              </a:rPr>
              <a:t>и </a:t>
            </a:r>
            <a:r>
              <a:rPr lang="ru-RU" sz="1600" dirty="0" smtClean="0">
                <a:latin typeface="Calibri" pitchFamily="34" charset="0"/>
              </a:rPr>
              <a:t>финансы» </a:t>
            </a:r>
            <a:r>
              <a:rPr lang="en-US" sz="1600" dirty="0">
                <a:latin typeface="Calibri" pitchFamily="34" charset="0"/>
              </a:rPr>
              <a:t>– </a:t>
            </a:r>
            <a:r>
              <a:rPr lang="ru-RU" sz="1600" dirty="0" smtClean="0">
                <a:latin typeface="Calibri" pitchFamily="34" charset="0"/>
              </a:rPr>
              <a:t>«Бюджет».</a:t>
            </a:r>
            <a:endParaRPr lang="ru-RU" sz="1600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 </a:t>
            </a:r>
            <a:endParaRPr lang="ru-RU" dirty="0">
              <a:latin typeface="Calibri" pitchFamily="34" charset="0"/>
            </a:endParaRPr>
          </a:p>
          <a:p>
            <a:r>
              <a:rPr lang="ru-RU" sz="1200" b="1" dirty="0">
                <a:latin typeface="Calibri" pitchFamily="34" charset="0"/>
              </a:rPr>
              <a:t>«Бюджет для граждан»   подготовлен Финансовым отделом </a:t>
            </a:r>
            <a:r>
              <a:rPr lang="ru-RU" sz="1200" b="1" dirty="0" smtClean="0">
                <a:latin typeface="Calibri" pitchFamily="34" charset="0"/>
              </a:rPr>
              <a:t>администрации </a:t>
            </a:r>
            <a:r>
              <a:rPr lang="ru-RU" sz="1200" b="1" dirty="0">
                <a:latin typeface="Calibri" pitchFamily="34" charset="0"/>
              </a:rPr>
              <a:t>Парабельского района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b="1" dirty="0">
                <a:latin typeface="Calibri" pitchFamily="34" charset="0"/>
              </a:rPr>
              <a:t> </a:t>
            </a:r>
            <a:endParaRPr lang="en-US" sz="1200" b="1" dirty="0" smtClean="0">
              <a:latin typeface="Calibri" pitchFamily="34" charset="0"/>
            </a:endParaRPr>
          </a:p>
          <a:p>
            <a:endParaRPr lang="ru-RU" sz="1200" dirty="0">
              <a:latin typeface="Calibri" pitchFamily="34" charset="0"/>
            </a:endParaRPr>
          </a:p>
          <a:p>
            <a:r>
              <a:rPr lang="ru-RU" sz="1200" b="1" dirty="0">
                <a:latin typeface="Calibri" pitchFamily="34" charset="0"/>
              </a:rPr>
              <a:t>График работы  Финансового отдела: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с понедельника по четверг - с 9-00 до 17-15</a:t>
            </a:r>
            <a:r>
              <a:rPr lang="ru-RU" sz="1200" dirty="0" smtClean="0">
                <a:latin typeface="Calibri" pitchFamily="34" charset="0"/>
              </a:rPr>
              <a:t>; пятница </a:t>
            </a:r>
            <a:r>
              <a:rPr lang="ru-RU" sz="1200" dirty="0">
                <a:latin typeface="Calibri" pitchFamily="34" charset="0"/>
              </a:rPr>
              <a:t>- с 9-00 до 17-00;</a:t>
            </a:r>
          </a:p>
          <a:p>
            <a:r>
              <a:rPr lang="ru-RU" sz="1200" dirty="0">
                <a:latin typeface="Calibri" pitchFamily="34" charset="0"/>
              </a:rPr>
              <a:t>суббота, воскресенье - выходные дни.</a:t>
            </a:r>
          </a:p>
          <a:p>
            <a:r>
              <a:rPr lang="ru-RU" sz="1200" dirty="0">
                <a:latin typeface="Calibri" pitchFamily="34" charset="0"/>
              </a:rPr>
              <a:t>Обеденный перерыв - с 13-00 до 14-00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r>
              <a:rPr lang="ru-RU" sz="1200" dirty="0" smtClean="0"/>
              <a:t>В предпраздничные дни время работы сокращается на 1 час.</a:t>
            </a:r>
            <a:endParaRPr lang="en-US" sz="1200" dirty="0">
              <a:latin typeface="Calibri" pitchFamily="34" charset="0"/>
            </a:endParaRPr>
          </a:p>
          <a:p>
            <a:endParaRPr lang="ru-RU" sz="1200" b="1" dirty="0">
              <a:latin typeface="Calibri" pitchFamily="34" charset="0"/>
            </a:endParaRPr>
          </a:p>
          <a:p>
            <a:endParaRPr lang="ru-RU" sz="1200" b="1" dirty="0" smtClean="0">
              <a:latin typeface="Calibri" pitchFamily="34" charset="0"/>
            </a:endParaRPr>
          </a:p>
          <a:p>
            <a:r>
              <a:rPr lang="ru-RU" sz="1200" b="1" dirty="0" smtClean="0">
                <a:latin typeface="Calibri" pitchFamily="34" charset="0"/>
              </a:rPr>
              <a:t>Контактная </a:t>
            </a:r>
            <a:r>
              <a:rPr lang="ru-RU" sz="1200" b="1" dirty="0">
                <a:latin typeface="Calibri" pitchFamily="34" charset="0"/>
              </a:rPr>
              <a:t>информация:</a:t>
            </a:r>
            <a:endParaRPr lang="en-US" sz="1200" b="1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тел. 8(38252)2-18-50 </a:t>
            </a:r>
            <a:r>
              <a:rPr lang="ru-RU" sz="1200" b="1" dirty="0">
                <a:latin typeface="Calibri" pitchFamily="34" charset="0"/>
              </a:rPr>
              <a:t>Шибаева Татьяна Михайловна </a:t>
            </a:r>
            <a:r>
              <a:rPr lang="ru-RU" sz="1200" dirty="0">
                <a:latin typeface="Calibri" pitchFamily="34" charset="0"/>
              </a:rPr>
              <a:t>Руководитель</a:t>
            </a:r>
          </a:p>
          <a:p>
            <a:r>
              <a:rPr lang="ru-RU" sz="1200" dirty="0">
                <a:latin typeface="Calibri" pitchFamily="34" charset="0"/>
              </a:rPr>
              <a:t>тел. 8(38252)2-15-59 </a:t>
            </a:r>
            <a:r>
              <a:rPr lang="ru-RU" sz="1200" b="1" dirty="0" smtClean="0">
                <a:latin typeface="Calibri" pitchFamily="34" charset="0"/>
              </a:rPr>
              <a:t>Бут Анастасия Анатольевна </a:t>
            </a:r>
            <a:r>
              <a:rPr lang="ru-RU" sz="1200" dirty="0">
                <a:latin typeface="Calibri" pitchFamily="34" charset="0"/>
              </a:rPr>
              <a:t>Заместитель руководителя </a:t>
            </a:r>
            <a:endParaRPr lang="ru-RU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E-mail: parabel@findep.org</a:t>
            </a:r>
            <a:r>
              <a:rPr lang="ru-RU" sz="1200" dirty="0" smtClean="0">
                <a:latin typeface="Calibri" pitchFamily="34" charset="0"/>
              </a:rPr>
              <a:t> 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6089" y="87015"/>
            <a:ext cx="60538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жители Парабельского района!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376215" y="1268760"/>
            <a:ext cx="3197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Бюджеты публично-правовых образований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510058" y="5296863"/>
            <a:ext cx="2886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Российской Федерации</a:t>
            </a:r>
          </a:p>
          <a:p>
            <a:pPr algn="ctr"/>
            <a:r>
              <a:rPr lang="ru-RU" sz="1400" b="1"/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751089" y="5235357"/>
            <a:ext cx="28860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субъектов</a:t>
            </a:r>
          </a:p>
          <a:p>
            <a:pPr algn="ctr"/>
            <a:r>
              <a:rPr lang="ru-RU" b="1" dirty="0"/>
              <a:t>Российской Федерации</a:t>
            </a:r>
          </a:p>
          <a:p>
            <a:pPr algn="ctr"/>
            <a:r>
              <a:rPr lang="ru-RU" sz="1400" b="1" dirty="0"/>
              <a:t>(региональные бюджеты, бюджеты территориальных фондов ОМС)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760591" y="5301208"/>
            <a:ext cx="2728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муниципальных образований</a:t>
            </a:r>
          </a:p>
          <a:p>
            <a:pPr algn="ctr"/>
            <a:r>
              <a:rPr lang="ru-RU" sz="1400" b="1" dirty="0"/>
              <a:t>(местные бюджеты)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96008" y="1341934"/>
            <a:ext cx="16367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Бюджет семьи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908800" y="1270596"/>
            <a:ext cx="26527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/>
              <a:t>Бюджет организаций</a:t>
            </a:r>
          </a:p>
        </p:txBody>
      </p:sp>
      <p:sp>
        <p:nvSpPr>
          <p:cNvPr id="33" name="Стрелка вниз 32"/>
          <p:cNvSpPr/>
          <p:nvPr/>
        </p:nvSpPr>
        <p:spPr bwMode="auto">
          <a:xfrm rot="1988453">
            <a:off x="3214984" y="1896357"/>
            <a:ext cx="503238" cy="2005412"/>
          </a:xfrm>
          <a:prstGeom prst="down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 bwMode="auto">
          <a:xfrm rot="19583553">
            <a:off x="6237639" y="1933112"/>
            <a:ext cx="503238" cy="1984194"/>
          </a:xfrm>
          <a:prstGeom prst="down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 bwMode="auto">
          <a:xfrm>
            <a:off x="4737794" y="2060849"/>
            <a:ext cx="503238" cy="1584176"/>
          </a:xfrm>
          <a:prstGeom prst="down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pic>
        <p:nvPicPr>
          <p:cNvPr id="18" name="Picture 2" descr="http://irinazaytseva.ru/Pic/famil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772816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pics.livejournal.com/smartube/pic/00013e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288" y="1700808"/>
            <a:ext cx="1643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764942" y="87015"/>
            <a:ext cx="2376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бюджетов</a:t>
            </a:r>
          </a:p>
        </p:txBody>
      </p:sp>
      <p:pic>
        <p:nvPicPr>
          <p:cNvPr id="26" name="Picture 2" descr="Картинки по запросу российская федерация с крымом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097" y="3858267"/>
            <a:ext cx="2337636" cy="1262574"/>
          </a:xfrm>
          <a:prstGeom prst="rect">
            <a:avLst/>
          </a:prstGeom>
          <a:noFill/>
        </p:spPr>
      </p:pic>
      <p:pic>
        <p:nvPicPr>
          <p:cNvPr id="27" name="Picture 4" descr="Картинки по запросу томская область 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112385" y="3861048"/>
            <a:ext cx="2016224" cy="1442941"/>
          </a:xfrm>
          <a:prstGeom prst="rect">
            <a:avLst/>
          </a:prstGeom>
          <a:noFill/>
        </p:spPr>
      </p:pic>
      <p:pic>
        <p:nvPicPr>
          <p:cNvPr id="36" name="Picture 6" descr="Картинки по запросу томская область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6976" y="4041326"/>
            <a:ext cx="755826" cy="755826"/>
          </a:xfrm>
          <a:prstGeom prst="rect">
            <a:avLst/>
          </a:prstGeom>
          <a:noFill/>
        </p:spPr>
      </p:pic>
      <p:pic>
        <p:nvPicPr>
          <p:cNvPr id="37" name="Picture 10" descr="Картинки по запросу герб РФ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2653" y="3930276"/>
            <a:ext cx="598061" cy="708702"/>
          </a:xfrm>
          <a:prstGeom prst="rect">
            <a:avLst/>
          </a:prstGeom>
          <a:noFill/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3253" y="3786259"/>
            <a:ext cx="2314243" cy="150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 descr="Картинки по запросу парабельский район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9344" y="4083512"/>
            <a:ext cx="505771" cy="713640"/>
          </a:xfrm>
          <a:prstGeom prst="rect">
            <a:avLst/>
          </a:prstGeom>
          <a:noFill/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4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44488" y="1129968"/>
            <a:ext cx="9073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Бюджет Парабельского района и свод бюджетов сельских поселений, входящих в состав Парабельского района, образуют:</a:t>
            </a:r>
          </a:p>
          <a:p>
            <a:pPr algn="ctr"/>
            <a:r>
              <a:rPr lang="en-US" sz="2400" b="1" dirty="0" smtClean="0"/>
              <a:t> </a:t>
            </a:r>
            <a:endParaRPr lang="ru-RU" sz="2400" b="1" dirty="0" smtClean="0"/>
          </a:p>
          <a:p>
            <a:pPr algn="ctr"/>
            <a:r>
              <a:rPr lang="ru-RU" sz="3200" b="1" dirty="0" smtClean="0"/>
              <a:t>консолидированный бюджет </a:t>
            </a:r>
          </a:p>
          <a:p>
            <a:pPr algn="ctr"/>
            <a:r>
              <a:rPr lang="ru-RU" sz="3200" b="1" dirty="0" smtClean="0"/>
              <a:t>Парабельского муниципального района</a:t>
            </a:r>
          </a:p>
          <a:p>
            <a:pPr algn="ctr"/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89104" y="3284984"/>
            <a:ext cx="1800200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Бюджет Парабельского</a:t>
            </a:r>
          </a:p>
          <a:p>
            <a:pPr algn="ctr"/>
            <a:r>
              <a:rPr lang="ru-RU" sz="1500" b="1" dirty="0" smtClean="0"/>
              <a:t>сельского поселения</a:t>
            </a:r>
            <a:endParaRPr lang="ru-RU" sz="15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88904" y="3284984"/>
            <a:ext cx="180020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Бюджет </a:t>
            </a:r>
            <a:r>
              <a:rPr lang="ru-RU" sz="1400" b="1" dirty="0" err="1" smtClean="0"/>
              <a:t>Новосельцевского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сельского поселения</a:t>
            </a:r>
            <a:endParaRPr lang="ru-RU" sz="1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88704" y="3284984"/>
            <a:ext cx="18002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Бюджет Нарымского</a:t>
            </a:r>
          </a:p>
          <a:p>
            <a:pPr algn="ctr"/>
            <a:r>
              <a:rPr lang="ru-RU" sz="1500" b="1" dirty="0" smtClean="0"/>
              <a:t>сельского поселения</a:t>
            </a:r>
            <a:endParaRPr lang="ru-RU" sz="15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89304" y="3284984"/>
            <a:ext cx="1800200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Бюджет </a:t>
            </a:r>
            <a:r>
              <a:rPr lang="ru-RU" sz="1500" b="1" dirty="0" err="1" smtClean="0"/>
              <a:t>Старицинского</a:t>
            </a:r>
            <a:endParaRPr lang="ru-RU" sz="1500" b="1" dirty="0" smtClean="0"/>
          </a:p>
          <a:p>
            <a:pPr algn="ctr"/>
            <a:r>
              <a:rPr lang="ru-RU" sz="1500" b="1" dirty="0" smtClean="0"/>
              <a:t>сельского поселения</a:t>
            </a:r>
            <a:endParaRPr lang="ru-RU" sz="15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6496" y="3284984"/>
            <a:ext cx="1872208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Бюджет Заводского</a:t>
            </a:r>
          </a:p>
          <a:p>
            <a:pPr algn="ctr"/>
            <a:r>
              <a:rPr lang="ru-RU" sz="1500" b="1" dirty="0" smtClean="0"/>
              <a:t>сельского поселения</a:t>
            </a:r>
            <a:endParaRPr lang="ru-RU" sz="15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6496" y="4725144"/>
            <a:ext cx="907300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Бюджет Парабельского района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75602" y="87015"/>
            <a:ext cx="4154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Консолидированный бюджет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188471" y="1115452"/>
            <a:ext cx="9517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Бюджетный процесс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регламентируется следующими нормативно-правовыми актами: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2396716" y="1628800"/>
            <a:ext cx="511256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Конституция Российской Федерации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2072680" y="2420888"/>
            <a:ext cx="280831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Бюджетный кодекс </a:t>
            </a:r>
          </a:p>
          <a:p>
            <a:pPr algn="ctr"/>
            <a:r>
              <a:rPr lang="ru-RU" b="1" dirty="0" smtClean="0"/>
              <a:t>Российской Федерации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5025008" y="2420888"/>
            <a:ext cx="280831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Налоговый кодекс </a:t>
            </a:r>
          </a:p>
          <a:p>
            <a:pPr algn="ctr"/>
            <a:r>
              <a:rPr lang="ru-RU" b="1" dirty="0" smtClean="0"/>
              <a:t>Российской Федерации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1676636" y="3212976"/>
            <a:ext cx="655272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b="1" dirty="0" smtClean="0"/>
              <a:t>Федеральный закон ФЗ №131 от 06 октября 2003 года</a:t>
            </a:r>
          </a:p>
          <a:p>
            <a:pPr algn="ctr"/>
            <a:r>
              <a:rPr lang="ru-RU" sz="1750" b="1" dirty="0" smtClean="0"/>
              <a:t>«Об общих принципах организации местного самоуправления»</a:t>
            </a:r>
            <a:endParaRPr lang="ru-RU" sz="1750" b="1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352600" y="4005064"/>
            <a:ext cx="72008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Закон Томской области №170-ОЗ от 13 августа 2007 года </a:t>
            </a:r>
            <a:br>
              <a:rPr lang="ru-RU" b="1" dirty="0" smtClean="0"/>
            </a:br>
            <a:r>
              <a:rPr lang="ru-RU" b="1" dirty="0" smtClean="0"/>
              <a:t>«О межбюджетных отношениях в Томской области»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992560" y="4797152"/>
            <a:ext cx="792088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Устав муниципального образования «Парабельский район»</a:t>
            </a:r>
          </a:p>
        </p:txBody>
      </p:sp>
      <p:pic>
        <p:nvPicPr>
          <p:cNvPr id="34820" name="Picture 4" descr="Картинки по запросу закон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61" y="1719865"/>
            <a:ext cx="1607275" cy="1061063"/>
          </a:xfrm>
          <a:prstGeom prst="rect">
            <a:avLst/>
          </a:prstGeom>
          <a:noFill/>
        </p:spPr>
      </p:pic>
      <p:pic>
        <p:nvPicPr>
          <p:cNvPr id="34822" name="Picture 6" descr="Картинки по запросу закон весы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352" y="1628800"/>
            <a:ext cx="1354311" cy="134076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flipH="1">
            <a:off x="776536" y="5589240"/>
            <a:ext cx="828092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Положение о бюджетном процессе </a:t>
            </a:r>
          </a:p>
          <a:p>
            <a:pPr algn="ctr"/>
            <a:r>
              <a:rPr lang="ru-RU" b="1" dirty="0" smtClean="0"/>
              <a:t>в муниципальном образовании «Парабельский район»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13746" y="87015"/>
            <a:ext cx="3878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Нормативно-правовая база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4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194472" y="1052514"/>
            <a:ext cx="9517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libri" pitchFamily="34" charset="0"/>
              </a:rPr>
              <a:t>Бюджетный процесс</a:t>
            </a:r>
            <a:r>
              <a:rPr lang="ru-RU" dirty="0">
                <a:latin typeface="Calibri" pitchFamily="34" charset="0"/>
              </a:rPr>
              <a:t> представляет собой деятельность по составлению проекта бюджета, </a:t>
            </a:r>
            <a:r>
              <a:rPr lang="ru-RU" dirty="0" smtClean="0">
                <a:latin typeface="Calibri" pitchFamily="34" charset="0"/>
              </a:rPr>
              <a:t>его рассмотрению</a:t>
            </a:r>
            <a:r>
              <a:rPr lang="ru-RU" dirty="0">
                <a:latin typeface="Calibri" pitchFamily="34" charset="0"/>
              </a:rPr>
              <a:t>, утверждению, исполнению, составлению отчета об исполнении</a:t>
            </a:r>
            <a:r>
              <a:rPr lang="en-US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80592" y="1844824"/>
          <a:ext cx="734481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Круговая стрелка 9"/>
          <p:cNvSpPr/>
          <p:nvPr/>
        </p:nvSpPr>
        <p:spPr>
          <a:xfrm rot="5400000" flipV="1">
            <a:off x="-419372" y="2536676"/>
            <a:ext cx="4248472" cy="32968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5400000" flipH="1">
            <a:off x="5925108" y="2384884"/>
            <a:ext cx="4320480" cy="338437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3897" y="87015"/>
            <a:ext cx="4178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Стадии бюджетного процесса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04528" y="1124744"/>
            <a:ext cx="849694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Составление проекта бюджета Парабельского района основывается на следующих документах и нормативно-правовых актах:</a:t>
            </a:r>
            <a:endParaRPr lang="ru-RU" sz="2000" b="1" dirty="0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704528" y="2132856"/>
            <a:ext cx="8496944" cy="9361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Бюджетное послание Президента Российской Федерации к Федеральному Собранию Российской Федерации, </a:t>
            </a:r>
          </a:p>
          <a:p>
            <a:pPr algn="ctr"/>
            <a:r>
              <a:rPr lang="ru-RU" sz="2000" b="1" dirty="0" smtClean="0"/>
              <a:t>определяющее бюджетную политику </a:t>
            </a:r>
            <a:endParaRPr lang="ru-RU" sz="2000" b="1" dirty="0"/>
          </a:p>
        </p:txBody>
      </p:sp>
      <p:sp>
        <p:nvSpPr>
          <p:cNvPr id="10" name="Пятиугольник 9"/>
          <p:cNvSpPr/>
          <p:nvPr/>
        </p:nvSpPr>
        <p:spPr>
          <a:xfrm flipH="1">
            <a:off x="704528" y="4293096"/>
            <a:ext cx="8496944" cy="9361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Прогноз социально-экономического развития </a:t>
            </a:r>
          </a:p>
          <a:p>
            <a:pPr algn="ctr"/>
            <a:r>
              <a:rPr lang="ru-RU" sz="2000" b="1" dirty="0" smtClean="0"/>
              <a:t>Парабельского района</a:t>
            </a:r>
            <a:endParaRPr lang="ru-RU" sz="2000" b="1" dirty="0"/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704528" y="5373216"/>
            <a:ext cx="8496944" cy="9361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направления бюджетной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политики и налоговой политики </a:t>
            </a:r>
          </a:p>
          <a:p>
            <a:pPr algn="ctr"/>
            <a:r>
              <a:rPr lang="ru-RU" sz="2000" b="1" dirty="0" smtClean="0"/>
              <a:t>Парабельского района</a:t>
            </a:r>
            <a:endParaRPr lang="ru-RU" sz="2000" b="1" dirty="0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704528" y="3212976"/>
            <a:ext cx="8496944" cy="9361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 </a:t>
            </a:r>
            <a:r>
              <a:rPr lang="ru-RU" sz="2000" b="1" dirty="0" smtClean="0"/>
              <a:t>Прогноз социально-экономического развития </a:t>
            </a:r>
          </a:p>
          <a:p>
            <a:pPr algn="ctr"/>
            <a:r>
              <a:rPr lang="ru-RU" sz="2000" b="1" dirty="0" smtClean="0"/>
              <a:t>Томской области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99618" y="87015"/>
            <a:ext cx="43068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46145" y="87015"/>
            <a:ext cx="4813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цели и задачи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бюджетной и налоговой политики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4528" y="-891480"/>
            <a:ext cx="8784976" cy="224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Увеличение собираемости платежей в районный бюджет за счет увеличения налоговых и неналоговых доходов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520" y="908720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цели: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2520" y="1203717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социально-экономическое развитие Парабельского района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обеспечение сбалансированности расходных обязательств и ресурсов для их обеспечения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повышение эффективности расходования бюджетных средств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качественное формирование муниципальных заданий для бюджетных учреждений и нормативов их финансового обеспечения, совершенствование перечня оказываемых ими услуг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концентрация средств на решении ключевых социально-экономических задач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увеличение налогового потенциала и расширение налоговой базы.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32520" y="3861048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задачи: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32520" y="414501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определение подходов к планированию доходов и расходов, источников финансирования дефицита районного бюджета, финансовых взаимоотношений с бюджетами других уровней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обеспечение экономической стабильности в Парабельском районе и создание необходимых условий для улучшения качества жизни и благосостояния граждан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сохранение экономической устойчивости консолидированного бюджета Парабельского района, обеспечение рационального и результативного расходования бюджетных средств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3178</Words>
  <Application>Microsoft Office PowerPoint</Application>
  <PresentationFormat>Лист A4 (210x297 мм)</PresentationFormat>
  <Paragraphs>844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Haritonov</dc:creator>
  <cp:lastModifiedBy>Haritonov</cp:lastModifiedBy>
  <cp:revision>369</cp:revision>
  <dcterms:created xsi:type="dcterms:W3CDTF">2018-10-01T02:10:06Z</dcterms:created>
  <dcterms:modified xsi:type="dcterms:W3CDTF">2018-10-30T02:57:13Z</dcterms:modified>
</cp:coreProperties>
</file>