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91" r:id="rId5"/>
    <p:sldId id="260" r:id="rId6"/>
    <p:sldId id="287" r:id="rId7"/>
    <p:sldId id="295" r:id="rId8"/>
    <p:sldId id="269" r:id="rId9"/>
    <p:sldId id="261" r:id="rId10"/>
    <p:sldId id="276" r:id="rId11"/>
    <p:sldId id="262" r:id="rId12"/>
    <p:sldId id="263" r:id="rId13"/>
    <p:sldId id="274" r:id="rId14"/>
    <p:sldId id="273" r:id="rId15"/>
    <p:sldId id="279" r:id="rId16"/>
    <p:sldId id="275" r:id="rId17"/>
    <p:sldId id="267" r:id="rId18"/>
    <p:sldId id="272" r:id="rId19"/>
    <p:sldId id="271" r:id="rId20"/>
    <p:sldId id="280" r:id="rId21"/>
    <p:sldId id="288" r:id="rId22"/>
    <p:sldId id="289" r:id="rId23"/>
    <p:sldId id="290" r:id="rId24"/>
    <p:sldId id="266" r:id="rId25"/>
    <p:sldId id="284" r:id="rId26"/>
    <p:sldId id="285" r:id="rId27"/>
    <p:sldId id="286" r:id="rId28"/>
    <p:sldId id="283" r:id="rId29"/>
    <p:sldId id="293" r:id="rId30"/>
    <p:sldId id="294" r:id="rId31"/>
    <p:sldId id="278" r:id="rId32"/>
    <p:sldId id="259" r:id="rId3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9" autoAdjust="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84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5555899071323587E-2"/>
          <c:y val="0.17465352433607587"/>
          <c:w val="0.5722733903883177"/>
          <c:h val="0.791714584265411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9.6200148981625169E-2"/>
                  <c:y val="-0.25578551616870154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b="1" i="0" u="none" strike="noStrike" baseline="0" dirty="0" smtClean="0"/>
                      <a:t>127270,4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b="1" i="0" u="none" strike="noStrike" baseline="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b="1" i="0" baseline="0" dirty="0" smtClean="0"/>
                      <a:t>(88%)</a:t>
                    </a:r>
                    <a:endParaRPr lang="ru-RU" sz="2400"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2400" dirty="0"/>
                  </a:p>
                </c:rich>
              </c:tx>
              <c:spPr/>
              <c:showPercent val="1"/>
            </c:dLbl>
            <c:dLbl>
              <c:idx val="1"/>
              <c:layout>
                <c:manualLayout>
                  <c:x val="-8.7802061155317898E-2"/>
                  <c:y val="1.0368029678384174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baseline="0" dirty="0" smtClean="0"/>
                      <a:t>4213,4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baseline="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smtClean="0"/>
                      <a:t>(3%)</a:t>
                    </a:r>
                  </a:p>
                </c:rich>
              </c:tx>
              <c:spPr/>
              <c:showPercent val="1"/>
            </c:dLbl>
            <c:dLbl>
              <c:idx val="2"/>
              <c:layout>
                <c:manualLayout>
                  <c:x val="-6.8470875731476102E-2"/>
                  <c:y val="-0.1242982805832035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baseline="0" dirty="0" smtClean="0"/>
                      <a:t>2058,6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baseline="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smtClean="0"/>
                      <a:t>(1%)</a:t>
                    </a:r>
                  </a:p>
                </c:rich>
              </c:tx>
              <c:spPr/>
              <c:showPercent val="1"/>
            </c:dLbl>
            <c:dLbl>
              <c:idx val="3"/>
              <c:layout>
                <c:manualLayout>
                  <c:x val="-1.1402819996321024E-2"/>
                  <c:y val="-7.5732598338746945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baseline="0" dirty="0" smtClean="0">
                        <a:solidFill>
                          <a:schemeClr val="tx1"/>
                        </a:solidFill>
                      </a:rPr>
                      <a:t>9489,77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baseline="0" dirty="0" smtClean="0">
                        <a:solidFill>
                          <a:schemeClr val="tx1"/>
                        </a:solidFill>
                      </a:rPr>
                      <a:t>тыс. руб.</a:t>
                    </a:r>
                    <a:endParaRPr lang="ru-RU" sz="1200" b="1" i="0" u="none" strike="noStrike" baseline="0" dirty="0" smtClean="0">
                      <a:solidFill>
                        <a:prstClr val="white"/>
                      </a:solidFill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baseline="0" dirty="0" smtClean="0">
                        <a:solidFill>
                          <a:schemeClr val="tx1"/>
                        </a:solidFill>
                      </a:rPr>
                      <a:t>(7%)</a:t>
                    </a:r>
                  </a:p>
                </c:rich>
              </c:tx>
              <c:spPr/>
              <c:showPercent val="1"/>
            </c:dLbl>
            <c:dLbl>
              <c:idx val="4"/>
              <c:layout>
                <c:manualLayout>
                  <c:x val="2.0808480296360513E-2"/>
                  <c:y val="-8.0106999605407847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baseline="0" dirty="0" smtClean="0"/>
                      <a:t>212,1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baseline="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dirty="0" smtClean="0"/>
                      <a:t>(менее 1%)</a:t>
                    </a:r>
                  </a:p>
                </c:rich>
              </c:tx>
              <c:spPr/>
              <c:showPercent val="1"/>
            </c:dLbl>
            <c:dLbl>
              <c:idx val="5"/>
              <c:layout>
                <c:manualLayout>
                  <c:x val="0.1039447347380347"/>
                  <c:y val="-2.5291852103578979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baseline="0" dirty="0" smtClean="0"/>
                      <a:t>981,6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baseline="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baseline="0" dirty="0" smtClean="0"/>
                      <a:t>(менее 1%)</a:t>
                    </a:r>
                  </a:p>
                </c:rich>
              </c:tx>
              <c:spPr/>
              <c:showPercent val="1"/>
            </c:dLbl>
            <c:dLbl>
              <c:idx val="6"/>
              <c:layout>
                <c:manualLayout>
                  <c:x val="0.21048401270532813"/>
                  <c:y val="9.1213524167812754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dirty="0" smtClean="0"/>
                      <a:t>1,7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dirty="0" smtClean="0"/>
                      <a:t>(менее 1%)</a:t>
                    </a:r>
                  </a:p>
                </c:rich>
              </c:tx>
              <c:spPr/>
              <c:showPercent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 за упрощенную систему налогооблажения</c:v>
                </c:pt>
                <c:pt idx="3">
                  <c:v>Единый налог на вмененный доход</c:v>
                </c:pt>
                <c:pt idx="4">
                  <c:v>Налог на добычу полезных ископаемых</c:v>
                </c:pt>
                <c:pt idx="5">
                  <c:v>Госпошлина</c:v>
                </c:pt>
                <c:pt idx="6">
                  <c:v>Прочие налоги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127270.39999999999</c:v>
                </c:pt>
                <c:pt idx="1">
                  <c:v>4213.4000000000005</c:v>
                </c:pt>
                <c:pt idx="2">
                  <c:v>2058.6</c:v>
                </c:pt>
                <c:pt idx="3">
                  <c:v>9489.7000000000007</c:v>
                </c:pt>
                <c:pt idx="4">
                  <c:v>212.1</c:v>
                </c:pt>
                <c:pt idx="5">
                  <c:v>981.6</c:v>
                </c:pt>
                <c:pt idx="6">
                  <c:v>1.7000000000000015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 за упрощенную систему налогооблажения</c:v>
                </c:pt>
                <c:pt idx="3">
                  <c:v>Единый налог на вмененный доход</c:v>
                </c:pt>
                <c:pt idx="4">
                  <c:v>Налог на добычу полезных ископаемых</c:v>
                </c:pt>
                <c:pt idx="5">
                  <c:v>Госпошлина</c:v>
                </c:pt>
                <c:pt idx="6">
                  <c:v>Прочие налоги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88.24281083704561</c:v>
                </c:pt>
                <c:pt idx="1">
                  <c:v>2.9213568840893718</c:v>
                </c:pt>
                <c:pt idx="2">
                  <c:v>1.4273283527759926</c:v>
                </c:pt>
                <c:pt idx="3">
                  <c:v>6.5796744726213845</c:v>
                </c:pt>
                <c:pt idx="4">
                  <c:v>0.14705933334488921</c:v>
                </c:pt>
                <c:pt idx="5">
                  <c:v>0.6805914267390073</c:v>
                </c:pt>
                <c:pt idx="6">
                  <c:v>1.1786933837166981E-3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6297025555719175"/>
          <c:w val="0.62142548824265431"/>
          <c:h val="0.832263006813056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5"/>
          <c:dPt>
            <c:idx val="1"/>
            <c:explosion val="17"/>
          </c:dPt>
          <c:dLbls>
            <c:dLbl>
              <c:idx val="0"/>
              <c:layout>
                <c:manualLayout>
                  <c:x val="-0.11788478420430511"/>
                  <c:y val="0.10108720863373855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28194,8</a:t>
                    </a:r>
                    <a:endParaRPr lang="ru-RU" sz="1400"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(25%)</a:t>
                    </a:r>
                  </a:p>
                </c:rich>
              </c:tx>
              <c:spPr/>
              <c:showPercent val="1"/>
            </c:dLbl>
            <c:dLbl>
              <c:idx val="1"/>
              <c:layout>
                <c:manualLayout>
                  <c:x val="0.13771932899987441"/>
                  <c:y val="-0.26720301058167023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 smtClean="0"/>
                      <a:t>79851,7</a:t>
                    </a:r>
                    <a:endParaRPr lang="ru-RU" sz="1800"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80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800" dirty="0" smtClean="0"/>
                      <a:t>(70%)</a:t>
                    </a:r>
                    <a:endParaRPr lang="en-US" sz="1800" dirty="0"/>
                  </a:p>
                </c:rich>
              </c:tx>
              <c:spPr/>
              <c:showPercent val="1"/>
            </c:dLbl>
            <c:dLbl>
              <c:idx val="2"/>
              <c:layout>
                <c:manualLayout>
                  <c:x val="-0.11906873735340882"/>
                  <c:y val="0.14602836526935603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4</a:t>
                    </a:r>
                    <a:r>
                      <a:rPr lang="en-US" dirty="0" smtClean="0"/>
                      <a:t>417,7</a:t>
                    </a:r>
                    <a:endParaRPr lang="ru-RU"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(4%)</a:t>
                    </a:r>
                  </a:p>
                </c:rich>
              </c:tx>
              <c:spPr/>
              <c:showPercent val="1"/>
            </c:dLbl>
            <c:dLbl>
              <c:idx val="3"/>
              <c:layout>
                <c:manualLayout>
                  <c:x val="-4.7099161113246149E-2"/>
                  <c:y val="-3.6770768160262896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9</a:t>
                    </a:r>
                    <a:r>
                      <a:rPr lang="en-US" dirty="0" smtClean="0"/>
                      <a:t>3,2</a:t>
                    </a:r>
                    <a:r>
                      <a:rPr lang="ru-RU" dirty="0" smtClean="0"/>
                      <a:t>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(менее 1%)</a:t>
                    </a:r>
                  </a:p>
                </c:rich>
              </c:tx>
              <c:spPr/>
              <c:showPercent val="1"/>
            </c:dLbl>
            <c:dLbl>
              <c:idx val="4"/>
              <c:layout>
                <c:manualLayout>
                  <c:x val="7.7188827835158708E-2"/>
                  <c:y val="-4.3949307776718766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baseline="0" dirty="0" smtClean="0"/>
                      <a:t>1344,4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baseline="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(1%)</a:t>
                    </a:r>
                  </a:p>
                </c:rich>
              </c:tx>
              <c:spPr/>
              <c:showPercent val="1"/>
            </c:dLbl>
            <c:dLbl>
              <c:idx val="5"/>
              <c:layout>
                <c:manualLayout>
                  <c:x val="6.6357836378835869E-2"/>
                  <c:y val="-0.10325635740173029"/>
                </c:manualLayout>
              </c:layout>
              <c:showPercent val="1"/>
            </c:dLbl>
            <c:dLbl>
              <c:idx val="6"/>
              <c:layout>
                <c:manualLayout>
                  <c:x val="0.23216876175871168"/>
                  <c:y val="-6.571829856742653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М</a:t>
                    </a:r>
                    <a:r>
                      <a:rPr lang="ru-RU" dirty="0" smtClean="0"/>
                      <a:t>енее 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Платные услуги</c:v>
                </c:pt>
                <c:pt idx="3">
                  <c:v>Доходы от продажи активов</c:v>
                </c:pt>
                <c:pt idx="4">
                  <c:v>Штрафы, санкции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28194.799999999996</c:v>
                </c:pt>
                <c:pt idx="1">
                  <c:v>79851.7</c:v>
                </c:pt>
                <c:pt idx="2">
                  <c:v>4417.7</c:v>
                </c:pt>
                <c:pt idx="3">
                  <c:v>93.2</c:v>
                </c:pt>
                <c:pt idx="4">
                  <c:v>1344.4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Платные услуги</c:v>
                </c:pt>
                <c:pt idx="3">
                  <c:v>Доходы от продажи активов</c:v>
                </c:pt>
                <c:pt idx="4">
                  <c:v>Штрафы, санкции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24.75360354270078</c:v>
                </c:pt>
                <c:pt idx="1">
                  <c:v>70.105740207792849</c:v>
                </c:pt>
                <c:pt idx="2">
                  <c:v>3.8785164062376536</c:v>
                </c:pt>
                <c:pt idx="3">
                  <c:v>8.1824870195203556E-2</c:v>
                </c:pt>
                <c:pt idx="4">
                  <c:v>1.1803149730732985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2955584625388505"/>
          <c:y val="2.7702064635460918E-2"/>
          <c:w val="0.30490931335498322"/>
          <c:h val="0.54159430628565641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ln w="0"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3855664916885388"/>
          <c:y val="4.0487430826004533E-2"/>
          <c:w val="0.86144335083114609"/>
          <c:h val="0.668729187747907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dLbls>
            <c:dLbl>
              <c:idx val="0"/>
              <c:layout>
                <c:manualLayout>
                  <c:x val="1.3888888888888944E-3"/>
                  <c:y val="-2.383368814876429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85 </a:t>
                    </a:r>
                    <a:r>
                      <a:rPr lang="en-US" dirty="0" smtClean="0"/>
                      <a:t>016,80</a:t>
                    </a:r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85016.8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 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577,6</a:t>
                    </a:r>
                    <a:endParaRPr lang="ru-RU" dirty="0" smtClean="0"/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577.6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 </c:v>
                </c:pt>
              </c:strCache>
            </c:strRef>
          </c:tx>
          <c:dLbls>
            <c:dLbl>
              <c:idx val="0"/>
              <c:layout>
                <c:manualLayout>
                  <c:x val="-1.3888888888888944E-3"/>
                  <c:y val="-4.766737629752852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 </a:t>
                    </a:r>
                    <a:r>
                      <a:rPr lang="en-US" dirty="0" smtClean="0"/>
                      <a:t>566,10</a:t>
                    </a:r>
                    <a:endParaRPr lang="ru-RU" dirty="0" smtClean="0"/>
                  </a:p>
                  <a:p>
                    <a:r>
                      <a:rPr lang="ru-RU" sz="1200" b="1" i="0" u="none" strike="noStrike" baseline="0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16566.099999999959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 </c:v>
                </c:pt>
              </c:strCache>
            </c:strRef>
          </c:tx>
          <c:dLbls>
            <c:dLbl>
              <c:idx val="0"/>
              <c:layout>
                <c:manualLayout>
                  <c:x val="-9.7223315835520529E-3"/>
                  <c:y val="-4.766737629752852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114 </a:t>
                    </a:r>
                    <a:r>
                      <a:rPr lang="en-US" dirty="0" smtClean="0"/>
                      <a:t>262,20</a:t>
                    </a:r>
                    <a:endParaRPr lang="ru-RU" dirty="0" smtClean="0"/>
                  </a:p>
                  <a:p>
                    <a:r>
                      <a:rPr lang="ru-RU" sz="1400" b="1" i="0" u="none" strike="noStrike" baseline="0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#,##0.00</c:formatCode>
                <c:ptCount val="1"/>
                <c:pt idx="0">
                  <c:v>114262.2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 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spPr>
              <a:solidFill>
                <a:srgbClr val="FF0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476 </a:t>
                    </a:r>
                    <a:r>
                      <a:rPr lang="en-US" smtClean="0"/>
                      <a:t>769,50</a:t>
                    </a:r>
                    <a:endParaRPr lang="ru-RU" smtClean="0"/>
                  </a:p>
                  <a:p>
                    <a:r>
                      <a:rPr lang="ru-RU" sz="1400" b="1" i="0" u="none" strike="noStrike" baseline="0" smtClean="0"/>
                      <a:t>тыс. руб.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#,##0.00</c:formatCode>
                <c:ptCount val="1"/>
                <c:pt idx="0">
                  <c:v>476769.5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</c:v>
                </c:pt>
              </c:strCache>
            </c:strRef>
          </c:tx>
          <c:dLbls>
            <c:dLbl>
              <c:idx val="0"/>
              <c:layout>
                <c:manualLayout>
                  <c:x val="2.7777777777777939E-3"/>
                  <c:y val="-9.533475259505730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49 </a:t>
                    </a:r>
                    <a:r>
                      <a:rPr lang="en-US" dirty="0" smtClean="0"/>
                      <a:t>608,50</a:t>
                    </a:r>
                    <a:endParaRPr lang="ru-RU" dirty="0" smtClean="0"/>
                  </a:p>
                  <a:p>
                    <a:r>
                      <a:rPr lang="ru-RU" sz="1400" b="1" i="0" u="none" strike="noStrike" baseline="0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#,##0.00</c:formatCode>
                <c:ptCount val="1"/>
                <c:pt idx="0">
                  <c:v>49608.5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Социальная политика 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26 </a:t>
                    </a:r>
                    <a:r>
                      <a:rPr lang="en-US" smtClean="0"/>
                      <a:t>273,70</a:t>
                    </a:r>
                    <a:endParaRPr lang="ru-RU" smtClean="0"/>
                  </a:p>
                  <a:p>
                    <a:r>
                      <a:rPr lang="ru-RU" sz="1200" b="1" i="0" u="none" strike="noStrike" baseline="0" smtClean="0"/>
                      <a:t>тыс. руб.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#,##0.00</c:formatCode>
                <c:ptCount val="1"/>
                <c:pt idx="0">
                  <c:v>26273.7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Физкультура и спорт 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 </a:t>
                    </a:r>
                    <a:r>
                      <a:rPr lang="en-US" smtClean="0"/>
                      <a:t>495,20</a:t>
                    </a:r>
                    <a:endParaRPr lang="ru-RU" smtClean="0"/>
                  </a:p>
                  <a:p>
                    <a:r>
                      <a:rPr lang="ru-RU" sz="1200" b="1" i="0" u="none" strike="noStrike" baseline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Лист1!$I$2</c:f>
              <c:numCache>
                <c:formatCode>#,##0.00</c:formatCode>
                <c:ptCount val="1"/>
                <c:pt idx="0">
                  <c:v>2495.1999999999998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Гражданская оборона, защита населения от ЧС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2 </a:t>
                    </a:r>
                    <a:r>
                      <a:rPr lang="en-US" dirty="0" smtClean="0"/>
                      <a:t>173,20</a:t>
                    </a:r>
                    <a:endParaRPr lang="ru-RU" dirty="0" smtClean="0"/>
                  </a:p>
                  <a:p>
                    <a:r>
                      <a:rPr lang="ru-RU" sz="1200" b="1" i="0" u="none" strike="noStrike" baseline="0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Лист1!$J$2</c:f>
              <c:numCache>
                <c:formatCode>#,##0.00</c:formatCode>
                <c:ptCount val="1"/>
                <c:pt idx="0">
                  <c:v>2173.1999999999998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Межбюджетные трансферты общего характера 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42 </a:t>
                    </a:r>
                    <a:r>
                      <a:rPr lang="en-US" dirty="0" smtClean="0"/>
                      <a:t>552,20</a:t>
                    </a:r>
                    <a:endParaRPr lang="ru-RU" dirty="0" smtClean="0"/>
                  </a:p>
                  <a:p>
                    <a:r>
                      <a:rPr lang="ru-RU" sz="1400" b="1" i="0" u="none" strike="noStrike" baseline="0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Лист1!$K$2</c:f>
              <c:numCache>
                <c:formatCode>#,##0.00</c:formatCode>
                <c:ptCount val="1"/>
                <c:pt idx="0">
                  <c:v>42552.2</c:v>
                </c:pt>
              </c:numCache>
            </c:numRef>
          </c:val>
        </c:ser>
        <c:dLbls>
          <c:showVal val="1"/>
        </c:dLbls>
        <c:gapWidth val="7"/>
        <c:axId val="137340032"/>
        <c:axId val="137341568"/>
      </c:barChart>
      <c:catAx>
        <c:axId val="137340032"/>
        <c:scaling>
          <c:orientation val="minMax"/>
        </c:scaling>
        <c:delete val="1"/>
        <c:axPos val="b"/>
        <c:majorTickMark val="none"/>
        <c:tickLblPos val="none"/>
        <c:crossAx val="137341568"/>
        <c:crosses val="autoZero"/>
        <c:auto val="1"/>
        <c:lblAlgn val="ctr"/>
        <c:lblOffset val="100"/>
      </c:catAx>
      <c:valAx>
        <c:axId val="137341568"/>
        <c:scaling>
          <c:orientation val="minMax"/>
        </c:scaling>
        <c:axPos val="l"/>
        <c:numFmt formatCode="#,##0.00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73400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1805446194225733E-2"/>
          <c:y val="0.74493731177016353"/>
          <c:w val="0.96805577427821565"/>
          <c:h val="0.24076247534057776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строительство детского сада "Подсолнухи" в 2015 году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5997261878309821"/>
                  <c:y val="-0.24185011189233077"/>
                </c:manualLayout>
              </c:layout>
              <c:spPr/>
              <c:txPr>
                <a:bodyPr/>
                <a:lstStyle/>
                <a:p>
                  <a:pPr>
                    <a:defRPr sz="4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8.440734594304429E-2"/>
                  <c:y val="7.9407595584617588E-2"/>
                </c:manualLayout>
              </c:layout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Percent val="1"/>
            </c:dLbl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Областной бюджет</c:v>
                </c:pt>
                <c:pt idx="1">
                  <c:v>Бюджет Парабельского района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106038.39999999999</c:v>
                </c:pt>
                <c:pt idx="1">
                  <c:v>34575.599999999999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32"/>
          </c:dPt>
          <c:dPt>
            <c:idx val="1"/>
            <c:explosion val="17"/>
          </c:dPt>
          <c:dPt>
            <c:idx val="2"/>
            <c:explosion val="46"/>
          </c:dPt>
          <c:dPt>
            <c:idx val="3"/>
            <c:explosion val="20"/>
          </c:dPt>
          <c:dLbls>
            <c:dLbl>
              <c:idx val="0"/>
              <c:layout>
                <c:manualLayout>
                  <c:x val="0.14252697817781496"/>
                  <c:y val="-6.3597440944882424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2829 тыс. руб.</a:t>
                    </a:r>
                  </a:p>
                  <a:p>
                    <a:r>
                      <a:rPr lang="ru-RU" sz="1400" b="1" i="0" u="none" strike="noStrike" baseline="0" dirty="0" smtClean="0"/>
                      <a:t>(</a:t>
                    </a:r>
                    <a:r>
                      <a:rPr lang="en-US" sz="1400" b="1" i="0" u="none" strike="noStrike" baseline="0" dirty="0" smtClean="0"/>
                      <a:t>18%</a:t>
                    </a:r>
                    <a:r>
                      <a:rPr lang="ru-RU" sz="1400" b="1" i="0" u="none" strike="noStrike" baseline="0" dirty="0" smtClean="0"/>
                      <a:t>)</a:t>
                    </a:r>
                    <a:endParaRPr lang="en-US" sz="1400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0.1033316087009616"/>
                  <c:y val="-0.27429232283464605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ru-RU" sz="1800" dirty="0" smtClean="0">
                        <a:solidFill>
                          <a:schemeClr val="bg1"/>
                        </a:solidFill>
                      </a:rPr>
                      <a:t>9737,1 тыс. руб.</a:t>
                    </a:r>
                  </a:p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ru-RU" sz="1800" b="1" i="0" u="none" strike="noStrike" baseline="0" dirty="0" smtClean="0"/>
                      <a:t>(</a:t>
                    </a:r>
                    <a:r>
                      <a:rPr lang="en-US" sz="1800" b="1" i="0" u="none" strike="noStrike" baseline="0" dirty="0" smtClean="0"/>
                      <a:t>60%</a:t>
                    </a:r>
                    <a:r>
                      <a:rPr lang="ru-RU" sz="1800" b="1" i="0" u="none" strike="noStrike" baseline="0" dirty="0" smtClean="0"/>
                      <a:t>)</a:t>
                    </a:r>
                    <a:endParaRPr lang="en-US" sz="180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Val val="1"/>
              <c:showPercent val="1"/>
            </c:dLbl>
            <c:dLbl>
              <c:idx val="2"/>
              <c:layout>
                <c:manualLayout>
                  <c:x val="1.6033572027350503E-2"/>
                  <c:y val="-0.13510310039370077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217,5</a:t>
                    </a:r>
                    <a:r>
                      <a:rPr lang="ru-RU" sz="1400" baseline="0" dirty="0" smtClean="0"/>
                      <a:t> тыс. руб.</a:t>
                    </a:r>
                  </a:p>
                  <a:p>
                    <a:r>
                      <a:rPr lang="ru-RU" sz="1400" b="1" i="0" u="none" strike="noStrike" baseline="0" dirty="0" smtClean="0"/>
                      <a:t>(</a:t>
                    </a:r>
                    <a:r>
                      <a:rPr lang="en-US" sz="1400" b="1" i="0" u="none" strike="noStrike" baseline="0" dirty="0" smtClean="0"/>
                      <a:t>1%</a:t>
                    </a:r>
                    <a:r>
                      <a:rPr lang="ru-RU" sz="1400" b="1" i="0" u="none" strike="noStrike" baseline="0" dirty="0" smtClean="0"/>
                      <a:t> )</a:t>
                    </a:r>
                    <a:endParaRPr lang="en-US" sz="1400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0.14866380778627941"/>
                  <c:y val="-0.1135917814960631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3314 тыс. руб.</a:t>
                    </a:r>
                  </a:p>
                  <a:p>
                    <a:r>
                      <a:rPr lang="ru-RU" sz="1400" b="1" i="0" u="none" strike="noStrike" baseline="0" dirty="0" smtClean="0"/>
                      <a:t>(</a:t>
                    </a:r>
                    <a:r>
                      <a:rPr lang="en-US" sz="1400" b="1" i="0" u="none" strike="noStrike" baseline="0" dirty="0" smtClean="0"/>
                      <a:t>21%</a:t>
                    </a:r>
                    <a:r>
                      <a:rPr lang="ru-RU" sz="1400" b="1" i="0" u="none" strike="noStrike" baseline="0" dirty="0" smtClean="0"/>
                      <a:t> )</a:t>
                    </a:r>
                    <a:endParaRPr lang="en-US" sz="1400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Выплаты детям под опекой</c:v>
                </c:pt>
                <c:pt idx="1">
                  <c:v>Выплаты детям в приемных семьях</c:v>
                </c:pt>
                <c:pt idx="2">
                  <c:v>Субвенция на устройство детей в семью</c:v>
                </c:pt>
                <c:pt idx="3">
                  <c:v>приобретение жилья детям-сиротам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2829</c:v>
                </c:pt>
                <c:pt idx="1">
                  <c:v>9737.1</c:v>
                </c:pt>
                <c:pt idx="2">
                  <c:v>217.5</c:v>
                </c:pt>
                <c:pt idx="3">
                  <c:v>3314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0.10599260900835579"/>
                  <c:y val="5.0944881889763783E-3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en-US" sz="2800" dirty="0" smtClean="0"/>
                      <a:t>0</a:t>
                    </a:r>
                    <a:r>
                      <a:rPr lang="ru-RU" sz="2800" dirty="0" smtClean="0"/>
                      <a:t>,1</a:t>
                    </a:r>
                    <a:r>
                      <a:rPr lang="en-US" sz="2800" dirty="0" smtClean="0"/>
                      <a:t>%</a:t>
                    </a:r>
                    <a:endParaRPr lang="en-US" sz="2800" dirty="0"/>
                  </a:p>
                </c:rich>
              </c:tx>
              <c:spPr/>
              <c:showPercent val="1"/>
            </c:dLbl>
            <c:dLbl>
              <c:idx val="1"/>
              <c:layout>
                <c:manualLayout>
                  <c:x val="-1.2918155292686825E-2"/>
                  <c:y val="-0.33907480314960903"/>
                </c:manualLayout>
              </c:layout>
              <c:spPr/>
              <c:txPr>
                <a:bodyPr/>
                <a:lstStyle/>
                <a:p>
                  <a:pPr>
                    <a:defRPr sz="5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Percent val="1"/>
            </c:dLbl>
            <c:dLbl>
              <c:idx val="2"/>
              <c:layout>
                <c:manualLayout>
                  <c:x val="-7.4896770729178511E-2"/>
                  <c:y val="2.7167814960630001E-2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ru-RU" sz="2800" dirty="0" smtClean="0"/>
                      <a:t>2,9</a:t>
                    </a:r>
                    <a:r>
                      <a:rPr lang="en-US" sz="2800" dirty="0" smtClean="0"/>
                      <a:t>%</a:t>
                    </a:r>
                    <a:endParaRPr lang="en-US" sz="2800" dirty="0"/>
                  </a:p>
                </c:rich>
              </c:tx>
              <c:spPr/>
              <c:showPercent val="1"/>
            </c:dLbl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642.79999999999995</c:v>
                </c:pt>
                <c:pt idx="1">
                  <c:v>110595.4</c:v>
                </c:pt>
                <c:pt idx="2">
                  <c:v>3024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7486556074666149"/>
          <c:y val="0.12417002952755939"/>
          <c:w val="0.31585184492171436"/>
          <c:h val="0.7797849409448839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7FADF9-6799-4D36-B229-8D70F024DB12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688F7FE-2DA7-427D-9083-69D1F74E6873}">
      <dgm:prSet custT="1"/>
      <dgm:spPr/>
      <dgm:t>
        <a:bodyPr/>
        <a:lstStyle/>
        <a:p>
          <a:pPr rtl="0"/>
          <a:r>
            <a:rPr lang="ru-RU" sz="2000" b="1" dirty="0" smtClean="0"/>
            <a:t>Дошкольное образование</a:t>
          </a:r>
          <a:endParaRPr lang="ru-RU" sz="2000" b="1" dirty="0"/>
        </a:p>
      </dgm:t>
    </dgm:pt>
    <dgm:pt modelId="{D7807691-D62C-4B19-A23A-AB5EDD7DF17C}" type="parTrans" cxnId="{6AE9945D-925E-4F5D-BF30-C7408CDCBDC2}">
      <dgm:prSet/>
      <dgm:spPr/>
      <dgm:t>
        <a:bodyPr/>
        <a:lstStyle/>
        <a:p>
          <a:endParaRPr lang="ru-RU" b="1"/>
        </a:p>
      </dgm:t>
    </dgm:pt>
    <dgm:pt modelId="{05F61E3B-2F43-4ECF-AA0E-FAF9885C1A6F}" type="sibTrans" cxnId="{6AE9945D-925E-4F5D-BF30-C7408CDCBDC2}">
      <dgm:prSet/>
      <dgm:spPr/>
      <dgm:t>
        <a:bodyPr/>
        <a:lstStyle/>
        <a:p>
          <a:endParaRPr lang="ru-RU" b="1"/>
        </a:p>
      </dgm:t>
    </dgm:pt>
    <dgm:pt modelId="{9FCD18CD-02E5-4EE4-89B4-04DED7A5CE6C}">
      <dgm:prSet custT="1"/>
      <dgm:spPr/>
      <dgm:t>
        <a:bodyPr/>
        <a:lstStyle/>
        <a:p>
          <a:pPr rtl="0"/>
          <a:r>
            <a:rPr lang="ru-RU" sz="2000" b="1" dirty="0" smtClean="0"/>
            <a:t>Общее образование</a:t>
          </a:r>
          <a:endParaRPr lang="ru-RU" sz="2000" b="1" dirty="0"/>
        </a:p>
      </dgm:t>
    </dgm:pt>
    <dgm:pt modelId="{0BC9E175-7F61-4B63-90CF-379390FE138C}" type="parTrans" cxnId="{4779C54B-C72F-4371-A34C-D7C624929734}">
      <dgm:prSet/>
      <dgm:spPr/>
      <dgm:t>
        <a:bodyPr/>
        <a:lstStyle/>
        <a:p>
          <a:endParaRPr lang="ru-RU" b="1"/>
        </a:p>
      </dgm:t>
    </dgm:pt>
    <dgm:pt modelId="{CF0BA4EF-BAC2-4D9E-BE66-5A1DA0962E26}" type="sibTrans" cxnId="{4779C54B-C72F-4371-A34C-D7C624929734}">
      <dgm:prSet/>
      <dgm:spPr/>
      <dgm:t>
        <a:bodyPr/>
        <a:lstStyle/>
        <a:p>
          <a:endParaRPr lang="ru-RU" b="1"/>
        </a:p>
      </dgm:t>
    </dgm:pt>
    <dgm:pt modelId="{257E24E5-17B9-46EA-A26B-2AF87EB6584E}">
      <dgm:prSet custT="1"/>
      <dgm:spPr/>
      <dgm:t>
        <a:bodyPr/>
        <a:lstStyle/>
        <a:p>
          <a:pPr rtl="0"/>
          <a:r>
            <a:rPr lang="ru-RU" sz="2000" b="1" dirty="0" smtClean="0"/>
            <a:t>Дополнительное образование</a:t>
          </a:r>
          <a:endParaRPr lang="ru-RU" sz="2000" b="1" dirty="0"/>
        </a:p>
      </dgm:t>
    </dgm:pt>
    <dgm:pt modelId="{1BDF31B7-026E-4FDC-8D99-2A9C9C0675D0}" type="parTrans" cxnId="{E3E80C90-D6A0-4077-8856-3515077CDE25}">
      <dgm:prSet/>
      <dgm:spPr/>
      <dgm:t>
        <a:bodyPr/>
        <a:lstStyle/>
        <a:p>
          <a:endParaRPr lang="ru-RU" b="1"/>
        </a:p>
      </dgm:t>
    </dgm:pt>
    <dgm:pt modelId="{D8D38C39-7A26-4705-A4D2-7F3BAEE5DD70}" type="sibTrans" cxnId="{E3E80C90-D6A0-4077-8856-3515077CDE25}">
      <dgm:prSet/>
      <dgm:spPr/>
      <dgm:t>
        <a:bodyPr/>
        <a:lstStyle/>
        <a:p>
          <a:endParaRPr lang="ru-RU" b="1"/>
        </a:p>
      </dgm:t>
    </dgm:pt>
    <dgm:pt modelId="{83A17826-3784-481C-AE72-7939C6A6AC37}" type="pres">
      <dgm:prSet presAssocID="{917FADF9-6799-4D36-B229-8D70F024DB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D89EE6-0B81-4282-966C-4D4830A1CA68}" type="pres">
      <dgm:prSet presAssocID="{8688F7FE-2DA7-427D-9083-69D1F74E6873}" presName="linNode" presStyleCnt="0"/>
      <dgm:spPr/>
    </dgm:pt>
    <dgm:pt modelId="{6D1F4D6E-2466-4DF8-BAEC-13135BF2089D}" type="pres">
      <dgm:prSet presAssocID="{8688F7FE-2DA7-427D-9083-69D1F74E6873}" presName="parentText" presStyleLbl="node1" presStyleIdx="0" presStyleCnt="3" custScaleX="147164" custLinFactNeighborX="-65307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F1388-0953-4534-8CD0-B12CB522C22B}" type="pres">
      <dgm:prSet presAssocID="{05F61E3B-2F43-4ECF-AA0E-FAF9885C1A6F}" presName="sp" presStyleCnt="0"/>
      <dgm:spPr/>
    </dgm:pt>
    <dgm:pt modelId="{2CFF3BCE-9839-4C7B-A3D0-CA1918576505}" type="pres">
      <dgm:prSet presAssocID="{9FCD18CD-02E5-4EE4-89B4-04DED7A5CE6C}" presName="linNode" presStyleCnt="0"/>
      <dgm:spPr/>
    </dgm:pt>
    <dgm:pt modelId="{D2E4455C-25FC-40FE-AED6-3A4F44B3AD5D}" type="pres">
      <dgm:prSet presAssocID="{9FCD18CD-02E5-4EE4-89B4-04DED7A5CE6C}" presName="parentText" presStyleLbl="node1" presStyleIdx="1" presStyleCnt="3" custScaleX="147164" custLinFactNeighborX="-76389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A0988-3F15-43F0-BA08-B4FBA640B280}" type="pres">
      <dgm:prSet presAssocID="{CF0BA4EF-BAC2-4D9E-BE66-5A1DA0962E26}" presName="sp" presStyleCnt="0"/>
      <dgm:spPr/>
    </dgm:pt>
    <dgm:pt modelId="{58357EFA-AB98-42C3-A969-84BDB40E0936}" type="pres">
      <dgm:prSet presAssocID="{257E24E5-17B9-46EA-A26B-2AF87EB6584E}" presName="linNode" presStyleCnt="0"/>
      <dgm:spPr/>
    </dgm:pt>
    <dgm:pt modelId="{079FD0C3-BDB2-401D-B7BB-86CEC8529EB8}" type="pres">
      <dgm:prSet presAssocID="{257E24E5-17B9-46EA-A26B-2AF87EB6584E}" presName="parentText" presStyleLbl="node1" presStyleIdx="2" presStyleCnt="3" custScaleX="147163" custLinFactNeighborX="-76389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E80C90-D6A0-4077-8856-3515077CDE25}" srcId="{917FADF9-6799-4D36-B229-8D70F024DB12}" destId="{257E24E5-17B9-46EA-A26B-2AF87EB6584E}" srcOrd="2" destOrd="0" parTransId="{1BDF31B7-026E-4FDC-8D99-2A9C9C0675D0}" sibTransId="{D8D38C39-7A26-4705-A4D2-7F3BAEE5DD70}"/>
    <dgm:cxn modelId="{0B2ABBF2-77F6-41BC-9ABB-F1422F77CA8F}" type="presOf" srcId="{917FADF9-6799-4D36-B229-8D70F024DB12}" destId="{83A17826-3784-481C-AE72-7939C6A6AC37}" srcOrd="0" destOrd="0" presId="urn:microsoft.com/office/officeart/2005/8/layout/vList5"/>
    <dgm:cxn modelId="{03FBEF7D-C9D6-472F-A126-4B83022F1553}" type="presOf" srcId="{257E24E5-17B9-46EA-A26B-2AF87EB6584E}" destId="{079FD0C3-BDB2-401D-B7BB-86CEC8529EB8}" srcOrd="0" destOrd="0" presId="urn:microsoft.com/office/officeart/2005/8/layout/vList5"/>
    <dgm:cxn modelId="{5A86D8BB-64A4-44A9-8AD6-4D1DB87B222E}" type="presOf" srcId="{8688F7FE-2DA7-427D-9083-69D1F74E6873}" destId="{6D1F4D6E-2466-4DF8-BAEC-13135BF2089D}" srcOrd="0" destOrd="0" presId="urn:microsoft.com/office/officeart/2005/8/layout/vList5"/>
    <dgm:cxn modelId="{4779C54B-C72F-4371-A34C-D7C624929734}" srcId="{917FADF9-6799-4D36-B229-8D70F024DB12}" destId="{9FCD18CD-02E5-4EE4-89B4-04DED7A5CE6C}" srcOrd="1" destOrd="0" parTransId="{0BC9E175-7F61-4B63-90CF-379390FE138C}" sibTransId="{CF0BA4EF-BAC2-4D9E-BE66-5A1DA0962E26}"/>
    <dgm:cxn modelId="{74DE5C3D-73EE-4B7C-B1A3-8557EE9B3CE9}" type="presOf" srcId="{9FCD18CD-02E5-4EE4-89B4-04DED7A5CE6C}" destId="{D2E4455C-25FC-40FE-AED6-3A4F44B3AD5D}" srcOrd="0" destOrd="0" presId="urn:microsoft.com/office/officeart/2005/8/layout/vList5"/>
    <dgm:cxn modelId="{6AE9945D-925E-4F5D-BF30-C7408CDCBDC2}" srcId="{917FADF9-6799-4D36-B229-8D70F024DB12}" destId="{8688F7FE-2DA7-427D-9083-69D1F74E6873}" srcOrd="0" destOrd="0" parTransId="{D7807691-D62C-4B19-A23A-AB5EDD7DF17C}" sibTransId="{05F61E3B-2F43-4ECF-AA0E-FAF9885C1A6F}"/>
    <dgm:cxn modelId="{42DB2A54-C9F4-4DF4-B5B1-617C71CF9EF1}" type="presParOf" srcId="{83A17826-3784-481C-AE72-7939C6A6AC37}" destId="{3ED89EE6-0B81-4282-966C-4D4830A1CA68}" srcOrd="0" destOrd="0" presId="urn:microsoft.com/office/officeart/2005/8/layout/vList5"/>
    <dgm:cxn modelId="{3127C0EB-5970-4471-BFC7-9E5CC0ADE54B}" type="presParOf" srcId="{3ED89EE6-0B81-4282-966C-4D4830A1CA68}" destId="{6D1F4D6E-2466-4DF8-BAEC-13135BF2089D}" srcOrd="0" destOrd="0" presId="urn:microsoft.com/office/officeart/2005/8/layout/vList5"/>
    <dgm:cxn modelId="{BF71F10F-1C91-4759-8A2F-B2FB517D78AE}" type="presParOf" srcId="{83A17826-3784-481C-AE72-7939C6A6AC37}" destId="{0E8F1388-0953-4534-8CD0-B12CB522C22B}" srcOrd="1" destOrd="0" presId="urn:microsoft.com/office/officeart/2005/8/layout/vList5"/>
    <dgm:cxn modelId="{5F6CA0BF-D5CC-4A21-AEC7-A50C5428E9B2}" type="presParOf" srcId="{83A17826-3784-481C-AE72-7939C6A6AC37}" destId="{2CFF3BCE-9839-4C7B-A3D0-CA1918576505}" srcOrd="2" destOrd="0" presId="urn:microsoft.com/office/officeart/2005/8/layout/vList5"/>
    <dgm:cxn modelId="{3001A4DF-00F1-4CA3-9215-79AFF0F47C63}" type="presParOf" srcId="{2CFF3BCE-9839-4C7B-A3D0-CA1918576505}" destId="{D2E4455C-25FC-40FE-AED6-3A4F44B3AD5D}" srcOrd="0" destOrd="0" presId="urn:microsoft.com/office/officeart/2005/8/layout/vList5"/>
    <dgm:cxn modelId="{533BCC6E-BFCA-45D8-84E7-1F9CFD913E7E}" type="presParOf" srcId="{83A17826-3784-481C-AE72-7939C6A6AC37}" destId="{229A0988-3F15-43F0-BA08-B4FBA640B280}" srcOrd="3" destOrd="0" presId="urn:microsoft.com/office/officeart/2005/8/layout/vList5"/>
    <dgm:cxn modelId="{B1527109-86A1-42B6-9E00-60379C94B0A5}" type="presParOf" srcId="{83A17826-3784-481C-AE72-7939C6A6AC37}" destId="{58357EFA-AB98-42C3-A969-84BDB40E0936}" srcOrd="4" destOrd="0" presId="urn:microsoft.com/office/officeart/2005/8/layout/vList5"/>
    <dgm:cxn modelId="{EAE0E556-CA6F-41C4-AD76-6BAD46FBB30B}" type="presParOf" srcId="{58357EFA-AB98-42C3-A969-84BDB40E0936}" destId="{079FD0C3-BDB2-401D-B7BB-86CEC8529EB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338A15-F27A-47B3-8E91-0645BACAC1B7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8C0D92E-69FE-488B-8F04-26A6F61555F7}">
      <dgm:prSet phldrT="[Текст]" custT="1"/>
      <dgm:spPr/>
      <dgm:t>
        <a:bodyPr/>
        <a:lstStyle/>
        <a:p>
          <a:r>
            <a:rPr lang="ru-RU" sz="2000" b="1" dirty="0" smtClean="0"/>
            <a:t>РАЙОННЫЙ ДОМ КУЛЬТУРЫ</a:t>
          </a:r>
          <a:endParaRPr lang="ru-RU" sz="2000" b="1" dirty="0"/>
        </a:p>
      </dgm:t>
    </dgm:pt>
    <dgm:pt modelId="{43D0B6CF-CBE6-4425-8ED8-6A8594110077}" type="parTrans" cxnId="{98F43826-A543-4B2B-B129-21BF32AFAAC1}">
      <dgm:prSet/>
      <dgm:spPr/>
      <dgm:t>
        <a:bodyPr/>
        <a:lstStyle/>
        <a:p>
          <a:endParaRPr lang="ru-RU" sz="1600"/>
        </a:p>
      </dgm:t>
    </dgm:pt>
    <dgm:pt modelId="{5B694B1D-8CE8-467A-AA91-6118B7D2DAF7}" type="sibTrans" cxnId="{98F43826-A543-4B2B-B129-21BF32AFAAC1}">
      <dgm:prSet/>
      <dgm:spPr/>
      <dgm:t>
        <a:bodyPr/>
        <a:lstStyle/>
        <a:p>
          <a:endParaRPr lang="ru-RU" sz="1600"/>
        </a:p>
      </dgm:t>
    </dgm:pt>
    <dgm:pt modelId="{292C81B5-364C-4FA5-8506-5C3303C4E2C4}">
      <dgm:prSet phldrT="[Текст]" custT="1"/>
      <dgm:spPr/>
      <dgm:t>
        <a:bodyPr/>
        <a:lstStyle/>
        <a:p>
          <a:r>
            <a:rPr lang="ru-RU" sz="2000" b="1" dirty="0" smtClean="0"/>
            <a:t>БИБЛИОТЕКИ</a:t>
          </a:r>
          <a:endParaRPr lang="ru-RU" sz="2000" b="1" dirty="0"/>
        </a:p>
      </dgm:t>
    </dgm:pt>
    <dgm:pt modelId="{7E978364-773D-4147-9833-88C7B1EED9D6}" type="parTrans" cxnId="{C7AA061E-118A-4D30-94EE-62787F8EF888}">
      <dgm:prSet/>
      <dgm:spPr/>
      <dgm:t>
        <a:bodyPr/>
        <a:lstStyle/>
        <a:p>
          <a:endParaRPr lang="ru-RU" sz="1600"/>
        </a:p>
      </dgm:t>
    </dgm:pt>
    <dgm:pt modelId="{CA2E316B-CE28-482E-A7BE-D02A863A9D18}" type="sibTrans" cxnId="{C7AA061E-118A-4D30-94EE-62787F8EF888}">
      <dgm:prSet/>
      <dgm:spPr/>
      <dgm:t>
        <a:bodyPr/>
        <a:lstStyle/>
        <a:p>
          <a:endParaRPr lang="ru-RU" sz="1600"/>
        </a:p>
      </dgm:t>
    </dgm:pt>
    <dgm:pt modelId="{406625FF-EA01-4EEA-A40F-2B527551B6AF}">
      <dgm:prSet phldrT="[Текст]" custT="1"/>
      <dgm:spPr/>
      <dgm:t>
        <a:bodyPr/>
        <a:lstStyle/>
        <a:p>
          <a:r>
            <a:rPr lang="ru-RU" sz="2000" b="1" dirty="0" smtClean="0"/>
            <a:t>МУЗЕИ</a:t>
          </a:r>
          <a:endParaRPr lang="ru-RU" sz="1800" b="1" dirty="0"/>
        </a:p>
      </dgm:t>
    </dgm:pt>
    <dgm:pt modelId="{94E350FC-FDD9-446B-A9F2-5C18D22F2C36}" type="parTrans" cxnId="{CB2066EC-D1C4-4104-974C-6CE59D0E43E2}">
      <dgm:prSet/>
      <dgm:spPr/>
      <dgm:t>
        <a:bodyPr/>
        <a:lstStyle/>
        <a:p>
          <a:endParaRPr lang="ru-RU" sz="1600"/>
        </a:p>
      </dgm:t>
    </dgm:pt>
    <dgm:pt modelId="{94A543EB-9EEB-4DC9-9625-50DE08D76900}" type="sibTrans" cxnId="{CB2066EC-D1C4-4104-974C-6CE59D0E43E2}">
      <dgm:prSet/>
      <dgm:spPr/>
      <dgm:t>
        <a:bodyPr/>
        <a:lstStyle/>
        <a:p>
          <a:endParaRPr lang="ru-RU" sz="1600"/>
        </a:p>
      </dgm:t>
    </dgm:pt>
    <dgm:pt modelId="{DB0B6630-52E9-48DC-8C6D-2528F9F1CEC9}">
      <dgm:prSet phldrT="[Текст]" custT="1"/>
      <dgm:spPr/>
      <dgm:t>
        <a:bodyPr/>
        <a:lstStyle/>
        <a:p>
          <a:pPr rtl="0"/>
          <a:r>
            <a:rPr lang="ru-RU" sz="1600" b="1" u="sng" dirty="0" smtClean="0"/>
            <a:t>17436,4 тысяч рублей </a:t>
          </a:r>
          <a:r>
            <a:rPr lang="ru-RU" sz="1600" dirty="0" smtClean="0"/>
            <a:t>Финансирование деятельности центральной библиотеки и 15 филиалов            </a:t>
          </a:r>
          <a:r>
            <a:rPr lang="ru-RU" sz="1600" b="1" dirty="0" smtClean="0"/>
            <a:t>65450 посещений в год</a:t>
          </a:r>
          <a:endParaRPr lang="ru-RU" sz="1600" dirty="0"/>
        </a:p>
      </dgm:t>
    </dgm:pt>
    <dgm:pt modelId="{C56D5FE4-E86C-4CC9-9C60-7F34198AFCD1}" type="parTrans" cxnId="{F33F3709-7C23-4B74-AE3D-746513676EF6}">
      <dgm:prSet/>
      <dgm:spPr/>
      <dgm:t>
        <a:bodyPr/>
        <a:lstStyle/>
        <a:p>
          <a:endParaRPr lang="ru-RU" sz="1600"/>
        </a:p>
      </dgm:t>
    </dgm:pt>
    <dgm:pt modelId="{75DA03AB-7D54-4ADC-85FD-4597B1EAB2AC}" type="sibTrans" cxnId="{F33F3709-7C23-4B74-AE3D-746513676EF6}">
      <dgm:prSet/>
      <dgm:spPr/>
      <dgm:t>
        <a:bodyPr/>
        <a:lstStyle/>
        <a:p>
          <a:endParaRPr lang="ru-RU" sz="1600"/>
        </a:p>
      </dgm:t>
    </dgm:pt>
    <dgm:pt modelId="{C2C29079-150C-414B-8B6A-0DC8A776185C}">
      <dgm:prSet phldrT="[Текст]" custT="1"/>
      <dgm:spPr/>
      <dgm:t>
        <a:bodyPr/>
        <a:lstStyle/>
        <a:p>
          <a:pPr rtl="0"/>
          <a:r>
            <a:rPr lang="ru-RU" sz="1600" b="1" u="sng" dirty="0" smtClean="0"/>
            <a:t>9146,5 тысяч рублей</a:t>
          </a:r>
          <a:r>
            <a:rPr lang="ru-RU" sz="1600" dirty="0" smtClean="0"/>
            <a:t> Финансирование деятельности Краеведческого музея, Музея боевой славы им. И.М. </a:t>
          </a:r>
          <a:r>
            <a:rPr lang="ru-RU" sz="1600" dirty="0" err="1" smtClean="0"/>
            <a:t>Деменина</a:t>
          </a:r>
          <a:r>
            <a:rPr lang="ru-RU" sz="1600" dirty="0" smtClean="0"/>
            <a:t>, картинной галереи      </a:t>
          </a:r>
          <a:r>
            <a:rPr lang="ru-RU" sz="1600" b="1" dirty="0" smtClean="0"/>
            <a:t>9170 посещений в год</a:t>
          </a:r>
          <a:endParaRPr lang="ru-RU" sz="1600" dirty="0"/>
        </a:p>
      </dgm:t>
    </dgm:pt>
    <dgm:pt modelId="{8516D92D-D55E-4974-8640-ABA04C9EF1BC}" type="parTrans" cxnId="{183431BF-78A7-401E-85A0-3632C0D18E2F}">
      <dgm:prSet/>
      <dgm:spPr/>
      <dgm:t>
        <a:bodyPr/>
        <a:lstStyle/>
        <a:p>
          <a:endParaRPr lang="ru-RU" sz="1600"/>
        </a:p>
      </dgm:t>
    </dgm:pt>
    <dgm:pt modelId="{458CCE86-6321-4440-8CEF-AEC290392AB1}" type="sibTrans" cxnId="{183431BF-78A7-401E-85A0-3632C0D18E2F}">
      <dgm:prSet/>
      <dgm:spPr/>
      <dgm:t>
        <a:bodyPr/>
        <a:lstStyle/>
        <a:p>
          <a:endParaRPr lang="ru-RU" sz="1600"/>
        </a:p>
      </dgm:t>
    </dgm:pt>
    <dgm:pt modelId="{87CD369D-9ACF-4312-8F5E-265D72601498}">
      <dgm:prSet phldrT="[Текст]" custT="1"/>
      <dgm:spPr/>
      <dgm:t>
        <a:bodyPr/>
        <a:lstStyle/>
        <a:p>
          <a:pPr rtl="0"/>
          <a:r>
            <a:rPr lang="ru-RU" sz="1600" b="1" u="sng" dirty="0" smtClean="0"/>
            <a:t>13165,0 тысяч рублей </a:t>
          </a:r>
          <a:r>
            <a:rPr lang="ru-RU" sz="1600" b="0" u="none" dirty="0" smtClean="0"/>
            <a:t>Финансирование</a:t>
          </a:r>
          <a:r>
            <a:rPr lang="ru-RU" sz="1600" dirty="0" smtClean="0"/>
            <a:t> деятельности клубного учреждения с филиалом                    </a:t>
          </a:r>
          <a:r>
            <a:rPr lang="ru-RU" sz="1600" b="1" dirty="0" smtClean="0"/>
            <a:t>62500 посещений в год</a:t>
          </a:r>
          <a:endParaRPr lang="ru-RU" sz="1600" dirty="0"/>
        </a:p>
      </dgm:t>
    </dgm:pt>
    <dgm:pt modelId="{29C71574-EFD9-4FEA-AEA5-5E270AD90055}" type="sibTrans" cxnId="{43E34733-63ED-40C8-8435-2E8380E84AC6}">
      <dgm:prSet/>
      <dgm:spPr/>
      <dgm:t>
        <a:bodyPr/>
        <a:lstStyle/>
        <a:p>
          <a:endParaRPr lang="ru-RU" sz="1600"/>
        </a:p>
      </dgm:t>
    </dgm:pt>
    <dgm:pt modelId="{6C04E5FE-6032-4024-B2C8-43E18E7A4FCE}" type="parTrans" cxnId="{43E34733-63ED-40C8-8435-2E8380E84AC6}">
      <dgm:prSet/>
      <dgm:spPr/>
      <dgm:t>
        <a:bodyPr/>
        <a:lstStyle/>
        <a:p>
          <a:endParaRPr lang="ru-RU" sz="1600"/>
        </a:p>
      </dgm:t>
    </dgm:pt>
    <dgm:pt modelId="{72DADE32-24A3-4349-8410-99049C8CC5A5}" type="pres">
      <dgm:prSet presAssocID="{99338A15-F27A-47B3-8E91-0645BACAC1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B89A3D-ADEF-422F-B7CA-A694F98CC21A}" type="pres">
      <dgm:prSet presAssocID="{A8C0D92E-69FE-488B-8F04-26A6F61555F7}" presName="composite" presStyleCnt="0"/>
      <dgm:spPr/>
    </dgm:pt>
    <dgm:pt modelId="{048258D1-6658-48E0-92BA-41F3B96DF445}" type="pres">
      <dgm:prSet presAssocID="{A8C0D92E-69FE-488B-8F04-26A6F61555F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53682-9D9A-42DE-B8DB-98990E1D1C5F}" type="pres">
      <dgm:prSet presAssocID="{A8C0D92E-69FE-488B-8F04-26A6F61555F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F3DBF-846E-474C-9198-47F370735AB9}" type="pres">
      <dgm:prSet presAssocID="{5B694B1D-8CE8-467A-AA91-6118B7D2DAF7}" presName="space" presStyleCnt="0"/>
      <dgm:spPr/>
    </dgm:pt>
    <dgm:pt modelId="{3A8566A7-C8C5-46B4-BA40-1123C9457EAF}" type="pres">
      <dgm:prSet presAssocID="{292C81B5-364C-4FA5-8506-5C3303C4E2C4}" presName="composite" presStyleCnt="0"/>
      <dgm:spPr/>
    </dgm:pt>
    <dgm:pt modelId="{1CAE4DAE-9528-41F9-ACFA-E3F6D9367D4F}" type="pres">
      <dgm:prSet presAssocID="{292C81B5-364C-4FA5-8506-5C3303C4E2C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87132-9F92-4882-A86A-6F0B03BE6C86}" type="pres">
      <dgm:prSet presAssocID="{292C81B5-364C-4FA5-8506-5C3303C4E2C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EC724-7023-4CB6-AFE2-B0746720E951}" type="pres">
      <dgm:prSet presAssocID="{CA2E316B-CE28-482E-A7BE-D02A863A9D18}" presName="space" presStyleCnt="0"/>
      <dgm:spPr/>
    </dgm:pt>
    <dgm:pt modelId="{F419ED56-4888-4020-B972-AE11E367D300}" type="pres">
      <dgm:prSet presAssocID="{406625FF-EA01-4EEA-A40F-2B527551B6AF}" presName="composite" presStyleCnt="0"/>
      <dgm:spPr/>
    </dgm:pt>
    <dgm:pt modelId="{F4BB7435-50B9-45D6-8F89-1D20B704E431}" type="pres">
      <dgm:prSet presAssocID="{406625FF-EA01-4EEA-A40F-2B527551B6A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800D0-6A8E-4084-B7C1-AD32BB0A980D}" type="pres">
      <dgm:prSet presAssocID="{406625FF-EA01-4EEA-A40F-2B527551B6A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ECBE79-9EF8-4C3A-B942-76C0D7EEE2D1}" type="presOf" srcId="{87CD369D-9ACF-4312-8F5E-265D72601498}" destId="{45553682-9D9A-42DE-B8DB-98990E1D1C5F}" srcOrd="0" destOrd="0" presId="urn:microsoft.com/office/officeart/2005/8/layout/hList1"/>
    <dgm:cxn modelId="{183431BF-78A7-401E-85A0-3632C0D18E2F}" srcId="{406625FF-EA01-4EEA-A40F-2B527551B6AF}" destId="{C2C29079-150C-414B-8B6A-0DC8A776185C}" srcOrd="0" destOrd="0" parTransId="{8516D92D-D55E-4974-8640-ABA04C9EF1BC}" sibTransId="{458CCE86-6321-4440-8CEF-AEC290392AB1}"/>
    <dgm:cxn modelId="{C7AA061E-118A-4D30-94EE-62787F8EF888}" srcId="{99338A15-F27A-47B3-8E91-0645BACAC1B7}" destId="{292C81B5-364C-4FA5-8506-5C3303C4E2C4}" srcOrd="1" destOrd="0" parTransId="{7E978364-773D-4147-9833-88C7B1EED9D6}" sibTransId="{CA2E316B-CE28-482E-A7BE-D02A863A9D18}"/>
    <dgm:cxn modelId="{CB2066EC-D1C4-4104-974C-6CE59D0E43E2}" srcId="{99338A15-F27A-47B3-8E91-0645BACAC1B7}" destId="{406625FF-EA01-4EEA-A40F-2B527551B6AF}" srcOrd="2" destOrd="0" parTransId="{94E350FC-FDD9-446B-A9F2-5C18D22F2C36}" sibTransId="{94A543EB-9EEB-4DC9-9625-50DE08D76900}"/>
    <dgm:cxn modelId="{F33F3709-7C23-4B74-AE3D-746513676EF6}" srcId="{292C81B5-364C-4FA5-8506-5C3303C4E2C4}" destId="{DB0B6630-52E9-48DC-8C6D-2528F9F1CEC9}" srcOrd="0" destOrd="0" parTransId="{C56D5FE4-E86C-4CC9-9C60-7F34198AFCD1}" sibTransId="{75DA03AB-7D54-4ADC-85FD-4597B1EAB2AC}"/>
    <dgm:cxn modelId="{D7AB6B61-1639-408F-8CFA-C76B89DEF8F0}" type="presOf" srcId="{292C81B5-364C-4FA5-8506-5C3303C4E2C4}" destId="{1CAE4DAE-9528-41F9-ACFA-E3F6D9367D4F}" srcOrd="0" destOrd="0" presId="urn:microsoft.com/office/officeart/2005/8/layout/hList1"/>
    <dgm:cxn modelId="{C433865F-8B37-45FC-BB91-6ACDB28A431F}" type="presOf" srcId="{DB0B6630-52E9-48DC-8C6D-2528F9F1CEC9}" destId="{0B687132-9F92-4882-A86A-6F0B03BE6C86}" srcOrd="0" destOrd="0" presId="urn:microsoft.com/office/officeart/2005/8/layout/hList1"/>
    <dgm:cxn modelId="{72A86C02-A0ED-4A6A-A394-A12DCBF14C66}" type="presOf" srcId="{99338A15-F27A-47B3-8E91-0645BACAC1B7}" destId="{72DADE32-24A3-4349-8410-99049C8CC5A5}" srcOrd="0" destOrd="0" presId="urn:microsoft.com/office/officeart/2005/8/layout/hList1"/>
    <dgm:cxn modelId="{6421395D-B012-4946-AFBE-036173F20903}" type="presOf" srcId="{C2C29079-150C-414B-8B6A-0DC8A776185C}" destId="{527800D0-6A8E-4084-B7C1-AD32BB0A980D}" srcOrd="0" destOrd="0" presId="urn:microsoft.com/office/officeart/2005/8/layout/hList1"/>
    <dgm:cxn modelId="{4927A5D6-D78E-4113-8CBC-C37C4DFC1141}" type="presOf" srcId="{406625FF-EA01-4EEA-A40F-2B527551B6AF}" destId="{F4BB7435-50B9-45D6-8F89-1D20B704E431}" srcOrd="0" destOrd="0" presId="urn:microsoft.com/office/officeart/2005/8/layout/hList1"/>
    <dgm:cxn modelId="{D30A12FA-AF6B-4C5A-B103-C702B91B58FF}" type="presOf" srcId="{A8C0D92E-69FE-488B-8F04-26A6F61555F7}" destId="{048258D1-6658-48E0-92BA-41F3B96DF445}" srcOrd="0" destOrd="0" presId="urn:microsoft.com/office/officeart/2005/8/layout/hList1"/>
    <dgm:cxn modelId="{98F43826-A543-4B2B-B129-21BF32AFAAC1}" srcId="{99338A15-F27A-47B3-8E91-0645BACAC1B7}" destId="{A8C0D92E-69FE-488B-8F04-26A6F61555F7}" srcOrd="0" destOrd="0" parTransId="{43D0B6CF-CBE6-4425-8ED8-6A8594110077}" sibTransId="{5B694B1D-8CE8-467A-AA91-6118B7D2DAF7}"/>
    <dgm:cxn modelId="{43E34733-63ED-40C8-8435-2E8380E84AC6}" srcId="{A8C0D92E-69FE-488B-8F04-26A6F61555F7}" destId="{87CD369D-9ACF-4312-8F5E-265D72601498}" srcOrd="0" destOrd="0" parTransId="{6C04E5FE-6032-4024-B2C8-43E18E7A4FCE}" sibTransId="{29C71574-EFD9-4FEA-AEA5-5E270AD90055}"/>
    <dgm:cxn modelId="{225F1D84-6A71-43A6-B8E0-17DD33FF4EEF}" type="presParOf" srcId="{72DADE32-24A3-4349-8410-99049C8CC5A5}" destId="{35B89A3D-ADEF-422F-B7CA-A694F98CC21A}" srcOrd="0" destOrd="0" presId="urn:microsoft.com/office/officeart/2005/8/layout/hList1"/>
    <dgm:cxn modelId="{54820CB0-EDF1-43AA-8109-D6588740FAA3}" type="presParOf" srcId="{35B89A3D-ADEF-422F-B7CA-A694F98CC21A}" destId="{048258D1-6658-48E0-92BA-41F3B96DF445}" srcOrd="0" destOrd="0" presId="urn:microsoft.com/office/officeart/2005/8/layout/hList1"/>
    <dgm:cxn modelId="{8F0919EF-946E-4AFE-905D-99AAA72D630B}" type="presParOf" srcId="{35B89A3D-ADEF-422F-B7CA-A694F98CC21A}" destId="{45553682-9D9A-42DE-B8DB-98990E1D1C5F}" srcOrd="1" destOrd="0" presId="urn:microsoft.com/office/officeart/2005/8/layout/hList1"/>
    <dgm:cxn modelId="{692867D0-D7B3-4A1D-9C10-17B43BA893DE}" type="presParOf" srcId="{72DADE32-24A3-4349-8410-99049C8CC5A5}" destId="{13FF3DBF-846E-474C-9198-47F370735AB9}" srcOrd="1" destOrd="0" presId="urn:microsoft.com/office/officeart/2005/8/layout/hList1"/>
    <dgm:cxn modelId="{639E9AE8-493D-4E90-885F-99F87E7DBCDB}" type="presParOf" srcId="{72DADE32-24A3-4349-8410-99049C8CC5A5}" destId="{3A8566A7-C8C5-46B4-BA40-1123C9457EAF}" srcOrd="2" destOrd="0" presId="urn:microsoft.com/office/officeart/2005/8/layout/hList1"/>
    <dgm:cxn modelId="{C7C0657D-212D-41F6-A2E5-DC3AEC460C89}" type="presParOf" srcId="{3A8566A7-C8C5-46B4-BA40-1123C9457EAF}" destId="{1CAE4DAE-9528-41F9-ACFA-E3F6D9367D4F}" srcOrd="0" destOrd="0" presId="urn:microsoft.com/office/officeart/2005/8/layout/hList1"/>
    <dgm:cxn modelId="{ECDC44A6-5D7F-4E6C-9FCB-4D3777305BEF}" type="presParOf" srcId="{3A8566A7-C8C5-46B4-BA40-1123C9457EAF}" destId="{0B687132-9F92-4882-A86A-6F0B03BE6C86}" srcOrd="1" destOrd="0" presId="urn:microsoft.com/office/officeart/2005/8/layout/hList1"/>
    <dgm:cxn modelId="{F33BD56A-2DA4-4101-A01B-9AE540B570A0}" type="presParOf" srcId="{72DADE32-24A3-4349-8410-99049C8CC5A5}" destId="{037EC724-7023-4CB6-AFE2-B0746720E951}" srcOrd="3" destOrd="0" presId="urn:microsoft.com/office/officeart/2005/8/layout/hList1"/>
    <dgm:cxn modelId="{92125B03-1292-4A6A-8F88-18F7DE36AD80}" type="presParOf" srcId="{72DADE32-24A3-4349-8410-99049C8CC5A5}" destId="{F419ED56-4888-4020-B972-AE11E367D300}" srcOrd="4" destOrd="0" presId="urn:microsoft.com/office/officeart/2005/8/layout/hList1"/>
    <dgm:cxn modelId="{EFBE9790-62A0-49CD-B6A7-972A1ED5B0DA}" type="presParOf" srcId="{F419ED56-4888-4020-B972-AE11E367D300}" destId="{F4BB7435-50B9-45D6-8F89-1D20B704E431}" srcOrd="0" destOrd="0" presId="urn:microsoft.com/office/officeart/2005/8/layout/hList1"/>
    <dgm:cxn modelId="{958A5796-5DA6-41EB-9525-329E920342DB}" type="presParOf" srcId="{F419ED56-4888-4020-B972-AE11E367D300}" destId="{527800D0-6A8E-4084-B7C1-AD32BB0A980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1F4D6E-2466-4DF8-BAEC-13135BF2089D}">
      <dsp:nvSpPr>
        <dsp:cNvPr id="0" name=""/>
        <dsp:cNvSpPr/>
      </dsp:nvSpPr>
      <dsp:spPr>
        <a:xfrm>
          <a:off x="0" y="3"/>
          <a:ext cx="4406495" cy="6961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Дошкольное образование</a:t>
          </a:r>
          <a:endParaRPr lang="ru-RU" sz="2000" b="1" kern="1200" dirty="0"/>
        </a:p>
      </dsp:txBody>
      <dsp:txXfrm>
        <a:off x="0" y="3"/>
        <a:ext cx="4406495" cy="696171"/>
      </dsp:txXfrm>
    </dsp:sp>
    <dsp:sp modelId="{D2E4455C-25FC-40FE-AED6-3A4F44B3AD5D}">
      <dsp:nvSpPr>
        <dsp:cNvPr id="0" name=""/>
        <dsp:cNvSpPr/>
      </dsp:nvSpPr>
      <dsp:spPr>
        <a:xfrm>
          <a:off x="0" y="730983"/>
          <a:ext cx="4406495" cy="696171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Общее образование</a:t>
          </a:r>
          <a:endParaRPr lang="ru-RU" sz="2000" b="1" kern="1200" dirty="0"/>
        </a:p>
      </dsp:txBody>
      <dsp:txXfrm>
        <a:off x="0" y="730983"/>
        <a:ext cx="4406495" cy="696171"/>
      </dsp:txXfrm>
    </dsp:sp>
    <dsp:sp modelId="{079FD0C3-BDB2-401D-B7BB-86CEC8529EB8}">
      <dsp:nvSpPr>
        <dsp:cNvPr id="0" name=""/>
        <dsp:cNvSpPr/>
      </dsp:nvSpPr>
      <dsp:spPr>
        <a:xfrm>
          <a:off x="0" y="1461962"/>
          <a:ext cx="4406465" cy="69617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Дополнительное образование</a:t>
          </a:r>
          <a:endParaRPr lang="ru-RU" sz="2000" b="1" kern="1200" dirty="0"/>
        </a:p>
      </dsp:txBody>
      <dsp:txXfrm>
        <a:off x="0" y="1461962"/>
        <a:ext cx="4406465" cy="69617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8258D1-6658-48E0-92BA-41F3B96DF445}">
      <dsp:nvSpPr>
        <dsp:cNvPr id="0" name=""/>
        <dsp:cNvSpPr/>
      </dsp:nvSpPr>
      <dsp:spPr>
        <a:xfrm>
          <a:off x="2745" y="472"/>
          <a:ext cx="2676672" cy="777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РАЙОННЫЙ ДОМ КУЛЬТУРЫ</a:t>
          </a:r>
          <a:endParaRPr lang="ru-RU" sz="2000" b="1" kern="1200" dirty="0"/>
        </a:p>
      </dsp:txBody>
      <dsp:txXfrm>
        <a:off x="2745" y="472"/>
        <a:ext cx="2676672" cy="777600"/>
      </dsp:txXfrm>
    </dsp:sp>
    <dsp:sp modelId="{45553682-9D9A-42DE-B8DB-98990E1D1C5F}">
      <dsp:nvSpPr>
        <dsp:cNvPr id="0" name=""/>
        <dsp:cNvSpPr/>
      </dsp:nvSpPr>
      <dsp:spPr>
        <a:xfrm>
          <a:off x="2745" y="778072"/>
          <a:ext cx="2676672" cy="202976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u="sng" kern="1200" dirty="0" smtClean="0"/>
            <a:t>13165,0 тысяч рублей </a:t>
          </a:r>
          <a:r>
            <a:rPr lang="ru-RU" sz="1600" b="0" u="none" kern="1200" dirty="0" smtClean="0"/>
            <a:t>Финансирование</a:t>
          </a:r>
          <a:r>
            <a:rPr lang="ru-RU" sz="1600" kern="1200" dirty="0" smtClean="0"/>
            <a:t> деятельности клубного учреждения с филиалом                    </a:t>
          </a:r>
          <a:r>
            <a:rPr lang="ru-RU" sz="1600" b="1" kern="1200" dirty="0" smtClean="0"/>
            <a:t>62500 посещений в год</a:t>
          </a:r>
          <a:endParaRPr lang="ru-RU" sz="1600" kern="1200" dirty="0"/>
        </a:p>
      </dsp:txBody>
      <dsp:txXfrm>
        <a:off x="2745" y="778072"/>
        <a:ext cx="2676672" cy="2029766"/>
      </dsp:txXfrm>
    </dsp:sp>
    <dsp:sp modelId="{1CAE4DAE-9528-41F9-ACFA-E3F6D9367D4F}">
      <dsp:nvSpPr>
        <dsp:cNvPr id="0" name=""/>
        <dsp:cNvSpPr/>
      </dsp:nvSpPr>
      <dsp:spPr>
        <a:xfrm>
          <a:off x="3054151" y="472"/>
          <a:ext cx="2676672" cy="777600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БИБЛИОТЕКИ</a:t>
          </a:r>
          <a:endParaRPr lang="ru-RU" sz="2000" b="1" kern="1200" dirty="0"/>
        </a:p>
      </dsp:txBody>
      <dsp:txXfrm>
        <a:off x="3054151" y="472"/>
        <a:ext cx="2676672" cy="777600"/>
      </dsp:txXfrm>
    </dsp:sp>
    <dsp:sp modelId="{0B687132-9F92-4882-A86A-6F0B03BE6C86}">
      <dsp:nvSpPr>
        <dsp:cNvPr id="0" name=""/>
        <dsp:cNvSpPr/>
      </dsp:nvSpPr>
      <dsp:spPr>
        <a:xfrm>
          <a:off x="3054151" y="778072"/>
          <a:ext cx="2676672" cy="2029766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u="sng" kern="1200" dirty="0" smtClean="0"/>
            <a:t>17436,4 тысяч рублей </a:t>
          </a:r>
          <a:r>
            <a:rPr lang="ru-RU" sz="1600" kern="1200" dirty="0" smtClean="0"/>
            <a:t>Финансирование деятельности центральной библиотеки и 15 филиалов            </a:t>
          </a:r>
          <a:r>
            <a:rPr lang="ru-RU" sz="1600" b="1" kern="1200" dirty="0" smtClean="0"/>
            <a:t>65450 посещений в год</a:t>
          </a:r>
          <a:endParaRPr lang="ru-RU" sz="1600" kern="1200" dirty="0"/>
        </a:p>
      </dsp:txBody>
      <dsp:txXfrm>
        <a:off x="3054151" y="778072"/>
        <a:ext cx="2676672" cy="2029766"/>
      </dsp:txXfrm>
    </dsp:sp>
    <dsp:sp modelId="{F4BB7435-50B9-45D6-8F89-1D20B704E431}">
      <dsp:nvSpPr>
        <dsp:cNvPr id="0" name=""/>
        <dsp:cNvSpPr/>
      </dsp:nvSpPr>
      <dsp:spPr>
        <a:xfrm>
          <a:off x="6105558" y="472"/>
          <a:ext cx="2676672" cy="77760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МУЗЕИ</a:t>
          </a:r>
          <a:endParaRPr lang="ru-RU" sz="1800" b="1" kern="1200" dirty="0"/>
        </a:p>
      </dsp:txBody>
      <dsp:txXfrm>
        <a:off x="6105558" y="472"/>
        <a:ext cx="2676672" cy="777600"/>
      </dsp:txXfrm>
    </dsp:sp>
    <dsp:sp modelId="{527800D0-6A8E-4084-B7C1-AD32BB0A980D}">
      <dsp:nvSpPr>
        <dsp:cNvPr id="0" name=""/>
        <dsp:cNvSpPr/>
      </dsp:nvSpPr>
      <dsp:spPr>
        <a:xfrm>
          <a:off x="6105558" y="778072"/>
          <a:ext cx="2676672" cy="2029766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u="sng" kern="1200" dirty="0" smtClean="0"/>
            <a:t>9146,5 тысяч рублей</a:t>
          </a:r>
          <a:r>
            <a:rPr lang="ru-RU" sz="1600" kern="1200" dirty="0" smtClean="0"/>
            <a:t> Финансирование деятельности Краеведческого музея, Музея боевой славы им. И.М. </a:t>
          </a:r>
          <a:r>
            <a:rPr lang="ru-RU" sz="1600" kern="1200" dirty="0" err="1" smtClean="0"/>
            <a:t>Деменина</a:t>
          </a:r>
          <a:r>
            <a:rPr lang="ru-RU" sz="1600" kern="1200" dirty="0" smtClean="0"/>
            <a:t>, картинной галереи      </a:t>
          </a:r>
          <a:r>
            <a:rPr lang="ru-RU" sz="1600" b="1" kern="1200" dirty="0" smtClean="0"/>
            <a:t>9170 посещений в год</a:t>
          </a:r>
          <a:endParaRPr lang="ru-RU" sz="1600" kern="1200" dirty="0"/>
        </a:p>
      </dsp:txBody>
      <dsp:txXfrm>
        <a:off x="6105558" y="778072"/>
        <a:ext cx="2676672" cy="2029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20044-4ED0-473C-9AE2-9F3DB2DAB37B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9087E-5518-4C30-BAF1-58E985DE6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087E-5518-4C30-BAF1-58E985DE688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087E-5518-4C30-BAF1-58E985DE688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203C-021C-4E17-B1D5-047370358536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224" y="6525344"/>
            <a:ext cx="2133600" cy="365125"/>
          </a:xfrm>
        </p:spPr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203C-021C-4E17-B1D5-047370358536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203C-021C-4E17-B1D5-047370358536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203C-021C-4E17-B1D5-047370358536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203C-021C-4E17-B1D5-047370358536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203C-021C-4E17-B1D5-047370358536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203C-021C-4E17-B1D5-047370358536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203C-021C-4E17-B1D5-047370358536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203C-021C-4E17-B1D5-047370358536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203C-021C-4E17-B1D5-047370358536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203C-021C-4E17-B1D5-047370358536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C203C-021C-4E17-B1D5-047370358536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58F37-1BEC-4FD3-BD6D-368F9C7C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0.jpeg"/><Relationship Id="rId7" Type="http://schemas.openxmlformats.org/officeDocument/2006/relationships/diagramData" Target="../diagrams/data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microsoft.com/office/2007/relationships/diagramDrawing" Target="../diagrams/drawing2.xml"/><Relationship Id="rId5" Type="http://schemas.openxmlformats.org/officeDocument/2006/relationships/image" Target="../media/image12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1.jpeg"/><Relationship Id="rId9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arabel.tomsk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obzor.westsib.ru/_upload/image/news_2012/06/parabel/_MG_6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087293"/>
          </a:xfrm>
          <a:prstGeom prst="rect">
            <a:avLst/>
          </a:prstGeom>
          <a:noFill/>
        </p:spPr>
      </p:pic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-476503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-476503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70373" y="-287930"/>
              <a:ext cx="6437981" cy="7076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ПАРАБЕЛЬСКИЙ РАЙОН</a:t>
              </a:r>
              <a:endPara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184537" y="2420888"/>
            <a:ext cx="4623381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граждан</a:t>
            </a:r>
          </a:p>
        </p:txBody>
      </p:sp>
      <p:pic>
        <p:nvPicPr>
          <p:cNvPr id="11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525343"/>
            <a:ext cx="9144000" cy="3326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550223"/>
            <a:ext cx="9144000" cy="338554"/>
          </a:xfr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chemeClr val="tx1"/>
                </a:solidFill>
              </a:rPr>
              <a:t>по итогам исполнения бюджета </a:t>
            </a:r>
            <a:r>
              <a:rPr lang="ru-RU" sz="1600" b="1" dirty="0" err="1" smtClean="0">
                <a:solidFill>
                  <a:schemeClr val="tx1"/>
                </a:solidFill>
              </a:rPr>
              <a:t>Парабельского</a:t>
            </a:r>
            <a:r>
              <a:rPr lang="ru-RU" sz="1600" b="1" dirty="0" smtClean="0">
                <a:solidFill>
                  <a:schemeClr val="tx1"/>
                </a:solidFill>
              </a:rPr>
              <a:t>  муниципального района за 2015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1560" y="188573"/>
              <a:ext cx="8412624" cy="5076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7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Неналоговые доходы районного бюджета в 2015 году</a:t>
              </a:r>
              <a:endParaRPr lang="ru-RU" sz="2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79512" y="2348880"/>
          <a:ext cx="878497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59632" y="1218456"/>
          <a:ext cx="6792417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64139"/>
                <a:gridCol w="2264139"/>
                <a:gridCol w="22641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План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Исполнено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% исполнения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108885,5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113901,8</a:t>
                      </a:r>
                      <a:endParaRPr lang="ru-RU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104,6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07172" y="188640"/>
              <a:ext cx="7266285" cy="5076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7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Исполнение бюджета по расходам в 2015 году</a:t>
              </a:r>
              <a:endParaRPr lang="ru-RU" sz="2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59632" y="1412776"/>
          <a:ext cx="6792417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64139"/>
                <a:gridCol w="2264139"/>
                <a:gridCol w="22641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План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Исполнено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% исполнения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836671,9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816295,0</a:t>
                      </a:r>
                      <a:endParaRPr lang="ru-RU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97,6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331640" y="2852936"/>
            <a:ext cx="65527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Основные причины </a:t>
            </a:r>
            <a:r>
              <a:rPr lang="ru-RU" b="1" dirty="0" err="1" smtClean="0"/>
              <a:t>недоисполнения</a:t>
            </a:r>
            <a:r>
              <a:rPr lang="ru-RU" b="1" dirty="0" smtClean="0"/>
              <a:t> расходов бюджета:</a:t>
            </a:r>
          </a:p>
          <a:p>
            <a:pPr algn="ctr"/>
            <a:endParaRPr lang="ru-RU" b="1" dirty="0" smtClean="0"/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Оптимизация расходов в соответствии с </a:t>
            </a:r>
          </a:p>
          <a:p>
            <a:r>
              <a:rPr lang="ru-RU" dirty="0" smtClean="0"/>
              <a:t>планом повышения эффективности бюджетных расходов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Экономия средств по итогам проведения торгов </a:t>
            </a:r>
          </a:p>
          <a:p>
            <a:r>
              <a:rPr lang="ru-RU" dirty="0" smtClean="0"/>
              <a:t>(электронные аукционы, конкурсы, запросы котировок)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Позднее перечисление межбюджетных трансфертов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6935" y="188640"/>
              <a:ext cx="7866770" cy="5076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7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Структура расходов бюджета района за 2015 год</a:t>
              </a:r>
              <a:endParaRPr lang="ru-RU" sz="2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953344"/>
          <a:ext cx="9036496" cy="564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30375" y="188640"/>
              <a:ext cx="5219891" cy="6461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Расходы на образование</a:t>
              </a:r>
              <a:endPara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79712" y="2564904"/>
            <a:ext cx="5208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За счет средств местного бюджета финансируются </a:t>
            </a:r>
          </a:p>
          <a:p>
            <a:pPr algn="ctr"/>
            <a:r>
              <a:rPr lang="ru-RU" dirty="0" smtClean="0"/>
              <a:t>17 образовательных учреждений: </a:t>
            </a:r>
            <a:endParaRPr lang="ru-RU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611560" y="3284984"/>
          <a:ext cx="831743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5" name="Группа 34"/>
          <p:cNvGrpSpPr/>
          <p:nvPr/>
        </p:nvGrpSpPr>
        <p:grpSpPr>
          <a:xfrm>
            <a:off x="4644008" y="3284984"/>
            <a:ext cx="3744416" cy="700211"/>
            <a:chOff x="307877" y="3"/>
            <a:chExt cx="4120107" cy="700211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307877" y="3"/>
              <a:ext cx="4120107" cy="69617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322016" y="72011"/>
              <a:ext cx="4052139" cy="6282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4 детских сада, 503 воспитанника</a:t>
              </a:r>
              <a:endParaRPr lang="ru-RU" sz="1600" b="1" kern="1200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58147" y="4005064"/>
            <a:ext cx="3748088" cy="696171"/>
            <a:chOff x="-163861" y="658975"/>
            <a:chExt cx="4124147" cy="696171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-163861" y="658975"/>
              <a:ext cx="4120107" cy="69617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-91853" y="658975"/>
              <a:ext cx="4052139" cy="6282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9 школ, 1594 учащихся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/>
                <a:t>1 интернат</a:t>
              </a:r>
              <a:endParaRPr lang="ru-RU" sz="1600" b="1" kern="1200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658146" y="4725144"/>
            <a:ext cx="3744391" cy="696171"/>
            <a:chOff x="0" y="1461962"/>
            <a:chExt cx="4120079" cy="696171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0" y="1461962"/>
              <a:ext cx="4120079" cy="69617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Скругленный прямоугольник 4"/>
            <p:cNvSpPr/>
            <p:nvPr/>
          </p:nvSpPr>
          <p:spPr>
            <a:xfrm>
              <a:off x="33984" y="1495946"/>
              <a:ext cx="4052111" cy="6282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3 учреждения дополнительного образования, 1047 обучающихся</a:t>
              </a:r>
              <a:endParaRPr lang="ru-RU" sz="1600" b="1" kern="1200" dirty="0"/>
            </a:p>
          </p:txBody>
        </p:sp>
      </p:grpSp>
      <p:pic>
        <p:nvPicPr>
          <p:cNvPr id="44" name="Picture 2" descr="http://detpol24.ru/wp-content/uploads/2011/06/kindergarten_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6810" y="1196751"/>
            <a:ext cx="1536171" cy="1152128"/>
          </a:xfrm>
          <a:prstGeom prst="rect">
            <a:avLst/>
          </a:prstGeom>
          <a:noFill/>
        </p:spPr>
      </p:pic>
      <p:pic>
        <p:nvPicPr>
          <p:cNvPr id="45" name="Picture 4" descr="http://www.ug.ru/uploads/images/news/6329/inline/%D0%9D%D0%B0%D1%87%D0%B0%D0%BB%D1%8C%D0%BD%D0%B0%D1%8F%20%D1%88%D0%BA%D0%BE%D0%BB%D0%B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1196752"/>
            <a:ext cx="1698645" cy="1129418"/>
          </a:xfrm>
          <a:prstGeom prst="rect">
            <a:avLst/>
          </a:prstGeom>
          <a:noFill/>
        </p:spPr>
      </p:pic>
      <p:pic>
        <p:nvPicPr>
          <p:cNvPr id="46" name="Picture 6" descr="http://cdn3.img22.ria.ru/images/50281/59/5028159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95874" y="1196752"/>
            <a:ext cx="1530992" cy="1128616"/>
          </a:xfrm>
          <a:prstGeom prst="rect">
            <a:avLst/>
          </a:prstGeom>
          <a:noFill/>
        </p:spPr>
      </p:pic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30375" y="188640"/>
              <a:ext cx="5219891" cy="6461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Расходы на образование</a:t>
              </a:r>
              <a:endPara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395536" y="1412776"/>
          <a:ext cx="8201743" cy="2458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26041"/>
                <a:gridCol w="1525234"/>
                <a:gridCol w="1525234"/>
                <a:gridCol w="1525234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Направление расходов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План </a:t>
                      </a: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на </a:t>
                      </a:r>
                      <a:r>
                        <a:rPr lang="ru-RU" sz="1600" dirty="0"/>
                        <a:t>2015 год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Исполнение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за </a:t>
                      </a:r>
                      <a:r>
                        <a:rPr lang="ru-RU" sz="1600" dirty="0"/>
                        <a:t>2015 год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% </a:t>
                      </a: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исполнения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Дошкольное </a:t>
                      </a:r>
                      <a:r>
                        <a:rPr lang="ru-RU" sz="1600" dirty="0" smtClean="0"/>
                        <a:t>образование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204699,7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194021,7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94,8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Общее </a:t>
                      </a:r>
                      <a:r>
                        <a:rPr lang="ru-RU" sz="1600" dirty="0" smtClean="0"/>
                        <a:t>образование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259605,1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258423,5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99,5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Молодежная политика и </a:t>
                      </a:r>
                      <a:endParaRPr lang="ru-RU" sz="16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оздоровление детей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2633,2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2225,0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84,5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Другие вопросы в области </a:t>
                      </a:r>
                      <a:r>
                        <a:rPr lang="ru-RU" sz="1600" dirty="0" smtClean="0"/>
                        <a:t>образования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22321,3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22099,3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99,0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489259,3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476769,5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97,4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7405" y="188640"/>
              <a:ext cx="8245848" cy="4615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Расходы на образование в расчете на одного ребенка в год</a:t>
              </a:r>
              <a:endPara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24744"/>
            <a:ext cx="4211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Расходы бюджета на общее образование в расчете на</a:t>
            </a:r>
          </a:p>
          <a:p>
            <a:pPr algn="ctr"/>
            <a:r>
              <a:rPr lang="ru-RU" dirty="0" smtClean="0"/>
              <a:t> одного обучающегося в общеобразовательных учреждениях составляют: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20</a:t>
            </a:r>
            <a:r>
              <a:rPr lang="ru-RU" b="1" dirty="0" smtClean="0">
                <a:solidFill>
                  <a:srgbClr val="FF0000"/>
                </a:solidFill>
              </a:rPr>
              <a:t> тысяч рублей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1124744"/>
            <a:ext cx="4211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Расходы бюджета на дошкольное образование в расчете на</a:t>
            </a:r>
          </a:p>
          <a:p>
            <a:pPr algn="ctr"/>
            <a:r>
              <a:rPr lang="ru-RU" dirty="0" smtClean="0"/>
              <a:t> одного воспитанника </a:t>
            </a:r>
          </a:p>
          <a:p>
            <a:pPr algn="ctr"/>
            <a:r>
              <a:rPr lang="ru-RU" dirty="0" smtClean="0"/>
              <a:t>детского сада</a:t>
            </a:r>
          </a:p>
          <a:p>
            <a:pPr algn="ctr"/>
            <a:r>
              <a:rPr lang="ru-RU" dirty="0" smtClean="0"/>
              <a:t> составляют: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40</a:t>
            </a:r>
            <a:r>
              <a:rPr lang="ru-RU" b="1" dirty="0" smtClean="0">
                <a:solidFill>
                  <a:srgbClr val="FF0000"/>
                </a:solidFill>
              </a:rPr>
              <a:t> тысяч рублей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ttp://3.bp.blogspot.com/-xdfYf39_n-Q/TqRP8_2B7ZI/AAAAAAAAAWI/SNPtG3ABxss/s1600/44c5c346437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3205593" cy="2448272"/>
          </a:xfrm>
          <a:prstGeom prst="rect">
            <a:avLst/>
          </a:prstGeom>
          <a:noFill/>
        </p:spPr>
      </p:pic>
      <p:pic>
        <p:nvPicPr>
          <p:cNvPr id="24580" name="Picture 4" descr="http://detsad87.nethouse.ru/static/img/0000/0002/4112/24112515.gczv6xy2ru.W66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7" y="3573016"/>
            <a:ext cx="2160240" cy="2225210"/>
          </a:xfrm>
          <a:prstGeom prst="rect">
            <a:avLst/>
          </a:prstGeom>
          <a:noFill/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30375" y="188640"/>
              <a:ext cx="5219891" cy="6461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Расходы на образование</a:t>
              </a:r>
              <a:endPara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115616" y="5661248"/>
            <a:ext cx="71287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Расходы на строительство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детского сада «Подсолнухи»,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2015 году составили: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44500"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счет субсидии из областного бюджета –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106038,4 тыс. рублей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44500"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счет средств местного бюджета –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34575,6 тыс. рублей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51520" y="2780928"/>
          <a:ext cx="864096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24744"/>
            <a:ext cx="8076579" cy="166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66971" y="188640"/>
              <a:ext cx="4546694" cy="6461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Расходы на культуру</a:t>
              </a:r>
              <a:endPara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259632" y="1124744"/>
            <a:ext cx="6359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За счет средств местного бюджета финансируются </a:t>
            </a:r>
          </a:p>
          <a:p>
            <a:pPr algn="ctr"/>
            <a:r>
              <a:rPr lang="ru-RU" dirty="0" smtClean="0"/>
              <a:t>3 муниципальных бюджетных учреждения с филиалами: </a:t>
            </a:r>
            <a:endParaRPr lang="ru-RU" dirty="0"/>
          </a:p>
        </p:txBody>
      </p:sp>
      <p:pic>
        <p:nvPicPr>
          <p:cNvPr id="16" name="Picture 2" descr="http://parabel.tomsk.ru/files/images/galere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869160"/>
            <a:ext cx="2088232" cy="147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http://parabel.tomsk.ru/files/images/gallery/kraevedcheskij_parabel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869160"/>
            <a:ext cx="175562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http://parabel.tomsk.ru/files/images/Bibl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869160"/>
            <a:ext cx="191982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http://parabel.tomsk.ru/files/images/parabel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869160"/>
            <a:ext cx="1872208" cy="140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Схема 28"/>
          <p:cNvGraphicFramePr/>
          <p:nvPr/>
        </p:nvGraphicFramePr>
        <p:xfrm>
          <a:off x="179512" y="1772816"/>
          <a:ext cx="878497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00104" y="188640"/>
              <a:ext cx="4880439" cy="6461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Социальная политика</a:t>
              </a:r>
              <a:endPara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3528" y="1670702"/>
            <a:ext cx="87129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481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Предоставлены субсидии на приобретение и строительство жилья: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4848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гражданам, проживающим в сельской местности, в сумме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2249,1 тыс. рублей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4848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молодым семьям 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3061,8 тыс. рублей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4813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481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Предоставлены межбюджетные трансферты сельским поселениям: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4848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выплату гражданам, владельцам ЛПХ, субсидий на вывозку сена 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687,8 тыс. рублей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4848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оказание помощи отдельным категориям граждан из числа ветеранов Великой Отечественной войны и вдов участников войны в ремонте жилых помещений 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1800 тыс. рублей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4848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выплату материальной помощи  гражданам, пострадавшим от паводка,–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1100,0 тыс. рублей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4813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484813" algn="l"/>
              </a:tabLs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 счет средств резервного фонда непредвиденных расходов Администрации 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Парабельского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района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ыплачена материальная помощь гражданам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 размере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1277,3 тыс. рублей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8677" name="Picture 5" descr="http://despravda.com/wp-content/uploads/2012/11/1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124744"/>
            <a:ext cx="1512167" cy="1512168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2046" y="188640"/>
              <a:ext cx="8096576" cy="6461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Расходы на социальную защиту детей</a:t>
              </a:r>
              <a:endPara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411760" y="1196752"/>
            <a:ext cx="433124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Общий объем расходов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составил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16097,6 тыс. рублей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 них по основным направлениям: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251520" y="2420888"/>
          <a:ext cx="871296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73378" y="188640"/>
              <a:ext cx="3933834" cy="7076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СОДЕРЖАНИЕ</a:t>
              </a:r>
              <a:endPara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611560" y="1196752"/>
            <a:ext cx="770485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Вводная часть……………………………………………………………………………………………………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2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стр.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pitchFamily="34" charset="0"/>
            </a:endParaRPr>
          </a:p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Общие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сведения об итогах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исполнения</a:t>
            </a:r>
          </a:p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районного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бюджета в 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2015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году………………………………………….…………………………..3-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6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 стр.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pitchFamily="34" charset="0"/>
            </a:endParaRPr>
          </a:p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Исполнении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бюджета района по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доходам………………………….................................7-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9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 стр.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pitchFamily="34" charset="0"/>
            </a:endParaRPr>
          </a:p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Исполнении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бюджета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района по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расходам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……………………….............................10-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25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стр.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pitchFamily="34" charset="0"/>
            </a:endParaRPr>
          </a:p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Источники финансирования дефицита бюджета………………...................................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26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 стр.</a:t>
            </a:r>
          </a:p>
          <a:p>
            <a:pPr marL="342900" indent="-342900" algn="just"/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pitchFamily="34" charset="0"/>
            </a:endParaRPr>
          </a:p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Реализация Муниципального дорожного фонда в 2015 году………………………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….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..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27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 стр.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pitchFamily="34" charset="0"/>
            </a:endParaRPr>
          </a:p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Реализация муниципальных программ, </a:t>
            </a:r>
          </a:p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ведомственных целевых программ в 2015 году…………………………………………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28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-29 стр.</a:t>
            </a:r>
          </a:p>
          <a:p>
            <a:pPr marL="342900" indent="-342900" algn="just"/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pitchFamily="34" charset="0"/>
            </a:endParaRPr>
          </a:p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Финансовая помощь бюджетам сельских поселений………………………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…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……………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30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 стр.</a:t>
            </a:r>
          </a:p>
          <a:p>
            <a:pPr marL="342900" indent="-342900" algn="just"/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pitchFamily="34" charset="0"/>
            </a:endParaRPr>
          </a:p>
          <a:p>
            <a:pPr marL="342900" indent="-342900"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Контактная информация……………………………………………………………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…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……………..….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.31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 стр.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7656" y="188640"/>
              <a:ext cx="8525347" cy="5076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Расходы в сфере жилищно-коммунального хозяйства</a:t>
              </a:r>
              <a:endPara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67544" y="1268760"/>
            <a:ext cx="80648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latin typeface="Calibri" pitchFamily="34" charset="0"/>
              </a:rPr>
              <a:t>Общий объем расходов составил </a:t>
            </a:r>
          </a:p>
          <a:p>
            <a:pPr algn="ctr"/>
            <a:r>
              <a:rPr lang="ru-RU" altLang="ru-RU" sz="2400" b="1" dirty="0" smtClean="0">
                <a:latin typeface="Calibri" pitchFamily="34" charset="0"/>
              </a:rPr>
              <a:t>114262,2 </a:t>
            </a:r>
            <a:r>
              <a:rPr lang="ru-RU" altLang="ru-RU" sz="2400" b="1" dirty="0">
                <a:latin typeface="Calibri" pitchFamily="34" charset="0"/>
              </a:rPr>
              <a:t>тысячи </a:t>
            </a:r>
            <a:r>
              <a:rPr lang="ru-RU" altLang="ru-RU" sz="2400" b="1" dirty="0" smtClean="0">
                <a:latin typeface="Calibri" pitchFamily="34" charset="0"/>
              </a:rPr>
              <a:t>рублей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 них по основным направлениям:</a:t>
            </a:r>
            <a:endParaRPr lang="ru-RU" sz="12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sz="1200" b="1" dirty="0" smtClean="0">
              <a:latin typeface="Calibri" pitchFamily="34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611560" y="2492896"/>
          <a:ext cx="820891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44431" y="188640"/>
              <a:ext cx="5191806" cy="7076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Жилищное хозяйство</a:t>
              </a:r>
              <a:endPara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124745"/>
            <a:ext cx="878497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Расходы на жилищное хозяйство при плане 642,9 тыс. рублей  </a:t>
            </a:r>
          </a:p>
          <a:p>
            <a:pPr algn="ctr"/>
            <a:r>
              <a:rPr lang="ru-RU" sz="1600" dirty="0" smtClean="0"/>
              <a:t>составили 642,8 тыс. рублей или 100%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из них:</a:t>
            </a:r>
          </a:p>
          <a:p>
            <a:pPr algn="ctr"/>
            <a:endParaRPr lang="ru-RU" sz="16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Профинансированы расходы на разработку проектов планировки территорий, подлежащих под строительство жилья </a:t>
            </a:r>
            <a:r>
              <a:rPr lang="ru-RU" sz="1600" dirty="0" err="1" smtClean="0"/>
              <a:t>эконом.класса</a:t>
            </a:r>
            <a:r>
              <a:rPr lang="ru-RU" sz="1600" dirty="0" smtClean="0"/>
              <a:t> в сумме 258,3 тыс. рублей</a:t>
            </a:r>
          </a:p>
          <a:p>
            <a:endParaRPr lang="ru-RU" sz="1600" dirty="0" smtClean="0"/>
          </a:p>
          <a:p>
            <a:pPr algn="ctr"/>
            <a:r>
              <a:rPr lang="ru-RU" sz="1600" dirty="0" smtClean="0"/>
              <a:t>предоставлены межбюджетные трансферты сельским поселениям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на ремонт муниципального жилья в размере 350 тыс. рублей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на создание условий для управления многоквартирными домами – 34,5 тыс. рублей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33798" name="Picture 6" descr="http://yarostroim.ru/wp-content/uploads/2016/04/d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797152"/>
            <a:ext cx="5400600" cy="1958365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21396" y="188640"/>
              <a:ext cx="6037871" cy="7076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Коммунальное хозяйство</a:t>
              </a:r>
              <a:endPara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980728"/>
            <a:ext cx="88569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endParaRPr lang="ru-RU" sz="1400" dirty="0" smtClean="0"/>
          </a:p>
          <a:p>
            <a:pPr algn="ctr"/>
            <a:r>
              <a:rPr lang="ru-RU" sz="1400" dirty="0" smtClean="0"/>
              <a:t>Расходы на коммунальное хозяйство при плане 111136,0 тыс. рублей </a:t>
            </a:r>
          </a:p>
          <a:p>
            <a:pPr algn="ctr"/>
            <a:r>
              <a:rPr lang="ru-RU" sz="1400" dirty="0" smtClean="0"/>
              <a:t>составили 110595,4 тыс. рублей или 99,5%</a:t>
            </a:r>
          </a:p>
          <a:p>
            <a:pPr algn="ctr"/>
            <a:endParaRPr lang="ru-RU" sz="1100" dirty="0" smtClean="0"/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из них:</a:t>
            </a:r>
          </a:p>
          <a:p>
            <a:pPr algn="ctr"/>
            <a:endParaRPr lang="ru-RU" sz="1100" dirty="0" smtClean="0"/>
          </a:p>
          <a:p>
            <a:pPr>
              <a:buFont typeface="Wingdings" pitchFamily="2" charset="2"/>
              <a:buChar char="q"/>
            </a:pPr>
            <a:r>
              <a:rPr lang="ru-RU" sz="1400" dirty="0" smtClean="0"/>
              <a:t>на проведение капремонта системы теплоснабжения от котельной </a:t>
            </a:r>
            <a:r>
              <a:rPr lang="ru-RU" sz="1400" dirty="0" err="1" smtClean="0"/>
              <a:t>мкр</a:t>
            </a:r>
            <a:r>
              <a:rPr lang="ru-RU" sz="1400" dirty="0" smtClean="0"/>
              <a:t>. Нефтяников – 19336,6 тыс. рублей, 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/>
              <a:t>на приобретение подводящих инженерных сетей и сооружений к детскому саду «Подсолнухи» на 145 мест в </a:t>
            </a:r>
            <a:r>
              <a:rPr lang="ru-RU" sz="1400" dirty="0" err="1" smtClean="0"/>
              <a:t>с.Парабель</a:t>
            </a:r>
            <a:r>
              <a:rPr lang="ru-RU" sz="1400" dirty="0" smtClean="0"/>
              <a:t>, – 46815,5 тыс. рублей (водопровод – 13363,8 тыс. рублей, газовая котельная – 33451,7 тыс. рублей) 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/>
              <a:t>на строительство наружных газопроводов-вводов в жилые дома в </a:t>
            </a:r>
            <a:r>
              <a:rPr lang="ru-RU" sz="1400" dirty="0" err="1" smtClean="0"/>
              <a:t>с.Парабель</a:t>
            </a:r>
            <a:r>
              <a:rPr lang="ru-RU" sz="1400" dirty="0" smtClean="0"/>
              <a:t> – 2100,0 тыс. рублей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/>
              <a:t>на финансовое обеспечение передаваемых полномочий по вопросам организации утилизации и переработки бытовых и промышленных отходов - 186,1 тыс. рублей </a:t>
            </a:r>
          </a:p>
          <a:p>
            <a:pPr algn="ctr"/>
            <a:r>
              <a:rPr lang="ru-RU" sz="1400" dirty="0" smtClean="0"/>
              <a:t>предоставлены межбюджетные трансферты сельским поселениям 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/>
              <a:t>на  компенсацию расходов по теплоснабжению </a:t>
            </a:r>
            <a:r>
              <a:rPr lang="ru-RU" sz="1400" dirty="0" err="1" smtClean="0"/>
              <a:t>энергоснабжающими</a:t>
            </a:r>
            <a:r>
              <a:rPr lang="ru-RU" sz="1400" dirty="0" smtClean="0"/>
              <a:t> организациями, использующими в качестве топлива нефть (МУП «</a:t>
            </a:r>
            <a:r>
              <a:rPr lang="ru-RU" sz="1400" dirty="0" err="1" smtClean="0"/>
              <a:t>Нарымское</a:t>
            </a:r>
            <a:r>
              <a:rPr lang="ru-RU" sz="1400" dirty="0" smtClean="0"/>
              <a:t> ЖКХ») – 941,3 тыс. рублей 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/>
              <a:t>на организацию электроснабжения от ДЭС –24291,6 тыс. рублей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/>
              <a:t>на мероприятия по развитию коммунальной инфраструктуры сельских поселений – 16920,6 тыс. рублей</a:t>
            </a:r>
          </a:p>
          <a:p>
            <a:endParaRPr lang="ru-RU" sz="1400" dirty="0"/>
          </a:p>
        </p:txBody>
      </p:sp>
      <p:pic>
        <p:nvPicPr>
          <p:cNvPr id="32772" name="Picture 4" descr="http://kmzni.com/site/files/truboprovo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373216"/>
            <a:ext cx="7704856" cy="1208163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94323" y="188640"/>
              <a:ext cx="4092019" cy="7076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Благоустройство</a:t>
              </a:r>
              <a:endPara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196752"/>
            <a:ext cx="87849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Расходы на благоустройство при плане 3024 тыс. рублей </a:t>
            </a:r>
          </a:p>
          <a:p>
            <a:pPr algn="ctr"/>
            <a:r>
              <a:rPr lang="ru-RU" sz="1600" dirty="0" smtClean="0"/>
              <a:t>составили </a:t>
            </a:r>
            <a:r>
              <a:rPr lang="ru-RU" sz="1600" dirty="0" smtClean="0"/>
              <a:t>100</a:t>
            </a:r>
            <a:r>
              <a:rPr lang="ru-RU" sz="1600" dirty="0" smtClean="0"/>
              <a:t>%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из них: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предоставлены межбюджетных трансферты сельским поселениям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на  проведение </a:t>
            </a:r>
            <a:r>
              <a:rPr lang="ru-RU" sz="1600" dirty="0" err="1" smtClean="0"/>
              <a:t>благоустроительных</a:t>
            </a:r>
            <a:r>
              <a:rPr lang="ru-RU" sz="1600" dirty="0" smtClean="0"/>
              <a:t> работ –2724,0 тыс. рублей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на временное трудоустройство граждан – 300,0 тыс. рублей</a:t>
            </a:r>
          </a:p>
          <a:p>
            <a:pPr>
              <a:buFont typeface="Wingdings" pitchFamily="2" charset="2"/>
              <a:buChar char="q"/>
            </a:pPr>
            <a:endParaRPr lang="ru-RU" sz="1400" dirty="0" smtClean="0"/>
          </a:p>
          <a:p>
            <a:endParaRPr lang="ru-RU" sz="1400" dirty="0"/>
          </a:p>
        </p:txBody>
      </p:sp>
      <p:pic>
        <p:nvPicPr>
          <p:cNvPr id="31746" name="Picture 2" descr="http://armstroygroup.ru/custom/themes/default/img/head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49080"/>
            <a:ext cx="8769424" cy="2444817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84977" y="188640"/>
              <a:ext cx="6710684" cy="5076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7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Расходы на физическую культуру и спорт</a:t>
              </a:r>
              <a:endParaRPr lang="ru-RU" sz="2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268760"/>
            <a:ext cx="3960440" cy="32403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МАССОВЫЙ СПОРТ</a:t>
            </a:r>
          </a:p>
          <a:p>
            <a:pPr algn="ctr"/>
            <a:r>
              <a:rPr lang="ru-RU" b="1" dirty="0" smtClean="0"/>
              <a:t>1199,9 тыс. рублей</a:t>
            </a:r>
          </a:p>
          <a:p>
            <a:pPr algn="ctr"/>
            <a:endParaRPr lang="ru-RU" sz="1200" dirty="0" smtClean="0"/>
          </a:p>
          <a:p>
            <a:pPr algn="ctr">
              <a:buFont typeface="Wingdings" pitchFamily="2" charset="2"/>
              <a:buChar char="ü"/>
            </a:pPr>
            <a:r>
              <a:rPr lang="ru-RU" sz="1200" dirty="0" smtClean="0"/>
              <a:t>Приобретение спортинвентаря и спортивной экипировки;</a:t>
            </a:r>
          </a:p>
          <a:p>
            <a:pPr algn="ctr">
              <a:buFont typeface="Wingdings" pitchFamily="2" charset="2"/>
              <a:buChar char="ü"/>
            </a:pPr>
            <a:endParaRPr lang="ru-RU" sz="1200" dirty="0" smtClean="0"/>
          </a:p>
          <a:p>
            <a:pPr algn="ctr">
              <a:buFont typeface="Wingdings" pitchFamily="2" charset="2"/>
              <a:buChar char="ü"/>
            </a:pPr>
            <a:r>
              <a:rPr lang="ru-RU" sz="1200" dirty="0" smtClean="0"/>
              <a:t>Подготовка и проведение межселенных игр;</a:t>
            </a:r>
          </a:p>
          <a:p>
            <a:pPr algn="ctr">
              <a:buFont typeface="Wingdings" pitchFamily="2" charset="2"/>
              <a:buChar char="ü"/>
            </a:pPr>
            <a:endParaRPr lang="ru-RU" sz="1200" dirty="0" smtClean="0"/>
          </a:p>
          <a:p>
            <a:pPr algn="ctr">
              <a:buFont typeface="Wingdings" pitchFamily="2" charset="2"/>
              <a:buChar char="ü"/>
            </a:pPr>
            <a:r>
              <a:rPr lang="ru-RU" sz="1200" dirty="0" smtClean="0"/>
              <a:t>Участие спортсменов района в летних играх;</a:t>
            </a:r>
            <a:endParaRPr lang="en-US" sz="1200" dirty="0" smtClean="0"/>
          </a:p>
          <a:p>
            <a:pPr algn="ctr"/>
            <a:r>
              <a:rPr lang="ru-RU" sz="1200" dirty="0" smtClean="0"/>
              <a:t>Стадион для всех» (с. Зырянское), зимних играх «Снежные узоры» (с. </a:t>
            </a:r>
            <a:r>
              <a:rPr lang="ru-RU" sz="1200" dirty="0" err="1" smtClean="0"/>
              <a:t>Каргасок</a:t>
            </a:r>
            <a:r>
              <a:rPr lang="ru-RU" sz="1200" dirty="0" smtClean="0"/>
              <a:t>), зональных соревнованиях по футболу и волейболу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3573016"/>
            <a:ext cx="3960440" cy="27363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ФИЗИЧЕСКАЯ КУЛЬТУРА</a:t>
            </a:r>
          </a:p>
          <a:p>
            <a:pPr algn="ctr"/>
            <a:r>
              <a:rPr lang="ru-RU" b="1" dirty="0" smtClean="0"/>
              <a:t>1295,3 тыс. рублей</a:t>
            </a:r>
          </a:p>
          <a:p>
            <a:pPr algn="ctr"/>
            <a:r>
              <a:rPr lang="ru-RU" dirty="0" smtClean="0"/>
              <a:t>Предоставление межбюджетных трансфертов бюджетов сельских поселений на обеспечение условий развития физической культуры</a:t>
            </a:r>
          </a:p>
        </p:txBody>
      </p:sp>
      <p:pic>
        <p:nvPicPr>
          <p:cNvPr id="14340" name="Picture 4" descr="http://cdn.tipsboard.ru/images/medali_olimpiadi_samie_visokie_sportivnie_nagrad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653136"/>
            <a:ext cx="2594364" cy="1772816"/>
          </a:xfrm>
          <a:prstGeom prst="rect">
            <a:avLst/>
          </a:prstGeom>
          <a:noFill/>
        </p:spPr>
      </p:pic>
      <p:pic>
        <p:nvPicPr>
          <p:cNvPr id="14342" name="Picture 6" descr="http://www.formthotics.ru/netcat_files/userfiles/ski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268760"/>
            <a:ext cx="2880320" cy="2189043"/>
          </a:xfrm>
          <a:prstGeom prst="rect">
            <a:avLst/>
          </a:prstGeom>
          <a:noFill/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98012" y="188640"/>
              <a:ext cx="7284623" cy="6461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Поддержка предпринимательства</a:t>
              </a:r>
              <a:endPara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9154" name="Picture 2" descr="http://s1.iconbird.com/ico/0612/FreeBusinessDesktopIcons/file13391906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2232248" cy="2232248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411760" y="1196752"/>
          <a:ext cx="6198077" cy="1971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2248"/>
                <a:gridCol w="1187640"/>
                <a:gridCol w="1316863"/>
                <a:gridCol w="1461326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Источник</a:t>
                      </a:r>
                      <a:r>
                        <a:rPr lang="ru-RU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средств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План </a:t>
                      </a:r>
                      <a:r>
                        <a:rPr lang="ru-RU" sz="1600" dirty="0" smtClean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на </a:t>
                      </a:r>
                      <a:r>
                        <a:rPr lang="ru-RU" sz="1600" dirty="0"/>
                        <a:t>2015 год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Исполнение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за </a:t>
                      </a:r>
                      <a:r>
                        <a:rPr lang="ru-RU" sz="1600" dirty="0"/>
                        <a:t>2015 год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% </a:t>
                      </a: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исполнения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Федеральный бюджет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1018,5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39,3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Областной бюджет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310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310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Районный бюджет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550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72,7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1878,5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1110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59,1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3528" y="3501008"/>
            <a:ext cx="842493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 целях создание благоприятных условий для ведения предпринимательской деятельности</a:t>
            </a:r>
          </a:p>
          <a:p>
            <a:r>
              <a:rPr lang="ru-RU" sz="1400" dirty="0" smtClean="0"/>
              <a:t>1) Предоставлены субсидии индивидуальным предпринимателям: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на компенсацию стоимости электроэнергии, вырабатываемой ДЭС  в размере </a:t>
            </a:r>
            <a:r>
              <a:rPr lang="ru-RU" sz="1400" b="1" dirty="0" smtClean="0"/>
              <a:t>300 тыс. руб.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на развитие стартующего бизнеса в размере </a:t>
            </a:r>
            <a:r>
              <a:rPr lang="ru-RU" sz="1400" b="1" dirty="0" smtClean="0"/>
              <a:t>500 тыс. руб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2) предоставлена субсидия на развитие и обеспечение деятельности центра поддержки предпринимательства в размере </a:t>
            </a:r>
            <a:r>
              <a:rPr lang="ru-RU" sz="1400" b="1" dirty="0" smtClean="0"/>
              <a:t>200 тыс. руб.</a:t>
            </a:r>
          </a:p>
          <a:p>
            <a:endParaRPr lang="ru-RU" sz="1400" dirty="0" smtClean="0"/>
          </a:p>
          <a:p>
            <a:r>
              <a:rPr lang="ru-RU" sz="1400" b="1" dirty="0" smtClean="0"/>
              <a:t>В целях повышение эффективности промышленного рыболовства и </a:t>
            </a:r>
            <a:r>
              <a:rPr lang="ru-RU" sz="1400" b="1" dirty="0" err="1" smtClean="0"/>
              <a:t>рыбопереработки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Индивидуальным предпринимателям предоставлены субсидии на компенсацию затрат по приобретению двигателей для речных судов, холодильного оборудования, орудий лова в размере –  </a:t>
            </a:r>
            <a:r>
              <a:rPr lang="ru-RU" sz="1400" b="1" dirty="0" smtClean="0"/>
              <a:t>90 тыс. руб.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В целях повышения позитивного образа предпринимательской деятельности</a:t>
            </a:r>
          </a:p>
          <a:p>
            <a:r>
              <a:rPr lang="ru-RU" sz="1400" dirty="0" smtClean="0"/>
              <a:t>Ежегодно проводится день предпринимательства в </a:t>
            </a:r>
            <a:r>
              <a:rPr lang="ru-RU" sz="1400" dirty="0" err="1" smtClean="0"/>
              <a:t>Парабельском</a:t>
            </a:r>
            <a:r>
              <a:rPr lang="ru-RU" sz="1400" dirty="0" smtClean="0"/>
              <a:t> районе – </a:t>
            </a:r>
            <a:r>
              <a:rPr lang="ru-RU" sz="1400" b="1" dirty="0" smtClean="0"/>
              <a:t>20 тыс. руб.</a:t>
            </a:r>
            <a:endParaRPr lang="ru-RU" sz="1400" b="1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8298" y="188640"/>
              <a:ext cx="4304063" cy="6461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Сельское хозяйство</a:t>
              </a:r>
              <a:endPara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411760" y="1196752"/>
          <a:ext cx="6198077" cy="1971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2248"/>
                <a:gridCol w="1187640"/>
                <a:gridCol w="1316863"/>
                <a:gridCol w="1461326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Источник</a:t>
                      </a:r>
                      <a:r>
                        <a:rPr lang="ru-RU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средств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План </a:t>
                      </a:r>
                      <a:r>
                        <a:rPr lang="ru-RU" sz="1600" dirty="0" smtClean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на </a:t>
                      </a:r>
                      <a:r>
                        <a:rPr lang="ru-RU" sz="1600" dirty="0"/>
                        <a:t>2015 год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Исполнение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за </a:t>
                      </a:r>
                      <a:r>
                        <a:rPr lang="ru-RU" sz="1600" dirty="0"/>
                        <a:t>2015 год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% </a:t>
                      </a: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исполнения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Федеральный бюджет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275,0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224,5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81,6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Областной бюджет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3343,7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3155,4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94,4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Районный бюджет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810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552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68,1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4428,7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3931,9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88,8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67545" y="3501008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Предоставлены субсидии на поддержку малых форм хозяйствования в размере 3131,9 тыс. руб. на следующие цели: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Содержание поголовья скота в личных подсобных хозяйствах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Приобретение сельскохозяйственной техники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Возмещение части процентной ставки по кредитам, займам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Организация доставка кормов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err="1" smtClean="0"/>
              <a:t>Осуществеление</a:t>
            </a:r>
            <a:r>
              <a:rPr lang="ru-RU" sz="1400" dirty="0" smtClean="0"/>
              <a:t> управленческих функций органами ОМСУ</a:t>
            </a:r>
          </a:p>
          <a:p>
            <a:r>
              <a:rPr lang="ru-RU" sz="1400" b="1" dirty="0" smtClean="0"/>
              <a:t>Предоставлены субсидии на развитие </a:t>
            </a:r>
            <a:r>
              <a:rPr lang="ru-RU" sz="1400" b="1" dirty="0" err="1" smtClean="0"/>
              <a:t>рыбохозяйственного</a:t>
            </a:r>
            <a:r>
              <a:rPr lang="ru-RU" sz="1400" b="1" dirty="0" smtClean="0"/>
              <a:t> комплекса в размере 800 тыс. руб.</a:t>
            </a:r>
          </a:p>
          <a:p>
            <a:endParaRPr lang="ru-RU" sz="1400" b="1" dirty="0" smtClean="0"/>
          </a:p>
          <a:p>
            <a:endParaRPr lang="ru-RU" sz="1400" dirty="0" smtClean="0"/>
          </a:p>
        </p:txBody>
      </p:sp>
      <p:pic>
        <p:nvPicPr>
          <p:cNvPr id="50178" name="Picture 2" descr="http://www.fendt.com/ru/images/Preview_E-Seri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2340768" cy="2340768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45431" y="188640"/>
              <a:ext cx="7989816" cy="5230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Источники финансирования дефицита бюджета</a:t>
              </a:r>
              <a:endPara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Picture 2" descr="весы неуравновеше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917502"/>
            <a:ext cx="22193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весы неуравновешен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1917502"/>
            <a:ext cx="22193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1475656" y="4365104"/>
            <a:ext cx="2898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Профицит </a:t>
            </a:r>
          </a:p>
          <a:p>
            <a:pPr algn="ctr"/>
            <a:r>
              <a:rPr lang="ru-RU" dirty="0">
                <a:latin typeface="Calibri" pitchFamily="34" charset="0"/>
              </a:rPr>
              <a:t>(доходы больше расходов)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4716016" y="4365104"/>
            <a:ext cx="2898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Дефицит </a:t>
            </a:r>
          </a:p>
          <a:p>
            <a:pPr algn="ctr"/>
            <a:r>
              <a:rPr lang="ru-RU" dirty="0">
                <a:latin typeface="Calibri" pitchFamily="34" charset="0"/>
              </a:rPr>
              <a:t>(расходы больше доходов)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490788" y="3212902"/>
            <a:ext cx="4294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400" b="1" dirty="0">
                <a:latin typeface="Calibri" pitchFamily="34" charset="0"/>
              </a:rPr>
              <a:t>ДЕФИЦИТ БЮДЖЕТА НЕ ДОЛЖЕН ПРЕВЫШАТЬ </a:t>
            </a:r>
          </a:p>
          <a:p>
            <a:pPr algn="ctr"/>
            <a:r>
              <a:rPr lang="ru-RU" altLang="ru-RU" sz="1400" b="1" dirty="0">
                <a:latin typeface="Calibri" pitchFamily="34" charset="0"/>
              </a:rPr>
              <a:t>10 % СОБСТВЕННЫХ ДОХОДОВ МЕСТНОГО БЮДЖЕТА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059113" y="2492177"/>
            <a:ext cx="2736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FF3300"/>
                </a:solidFill>
                <a:latin typeface="Calibri" pitchFamily="34" charset="0"/>
              </a:rPr>
              <a:t>ВАЖНО</a:t>
            </a:r>
            <a:r>
              <a:rPr lang="en-US" altLang="ru-RU" sz="3600" b="1" dirty="0">
                <a:solidFill>
                  <a:srgbClr val="FF3300"/>
                </a:solidFill>
                <a:latin typeface="Calibri" pitchFamily="34" charset="0"/>
              </a:rPr>
              <a:t>:</a:t>
            </a:r>
            <a:endParaRPr lang="ru-RU" altLang="ru-RU" sz="3600" b="1" dirty="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124744"/>
            <a:ext cx="3255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Плановый дефицит в 2015 году</a:t>
            </a:r>
          </a:p>
          <a:p>
            <a:pPr algn="ctr"/>
            <a:r>
              <a:rPr lang="en-US" dirty="0" smtClean="0"/>
              <a:t>- </a:t>
            </a:r>
            <a:r>
              <a:rPr lang="ru-RU" dirty="0" smtClean="0"/>
              <a:t>49795,2 </a:t>
            </a:r>
            <a:r>
              <a:rPr lang="ru-RU" dirty="0" smtClean="0"/>
              <a:t>тыс. рублей.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303047" y="1196752"/>
            <a:ext cx="352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Фактический дефицит в 2015 году</a:t>
            </a:r>
          </a:p>
          <a:p>
            <a:pPr algn="ctr"/>
            <a:r>
              <a:rPr lang="en-US" dirty="0" smtClean="0"/>
              <a:t>- </a:t>
            </a:r>
            <a:r>
              <a:rPr lang="ru-RU" dirty="0" smtClean="0"/>
              <a:t>21892,5 </a:t>
            </a:r>
            <a:r>
              <a:rPr lang="ru-RU" dirty="0" smtClean="0"/>
              <a:t>тыс. рублей.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29377" y="5373216"/>
            <a:ext cx="8835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Объем источников финансирования дефицита бюджета составляет 21892,5 тыс. рублей</a:t>
            </a:r>
          </a:p>
          <a:p>
            <a:pPr algn="ctr"/>
            <a:r>
              <a:rPr lang="ru-RU" dirty="0" smtClean="0"/>
              <a:t>За счет изменения остатков на счетах по учету средств районного бюджета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54909" y="188573"/>
              <a:ext cx="8350683" cy="5538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Реализация муниципального дорожного фонда</a:t>
              </a:r>
              <a:endPara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059832" y="2420888"/>
            <a:ext cx="3024336" cy="2952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Ассигнования муниципального дорожного фонда в 2015 году составил</a:t>
            </a:r>
          </a:p>
          <a:p>
            <a:pPr algn="ctr"/>
            <a:r>
              <a:rPr lang="en-US" sz="2000" b="1" dirty="0" smtClean="0"/>
              <a:t>975</a:t>
            </a:r>
            <a:r>
              <a:rPr lang="ru-RU" sz="2000" b="1" dirty="0" smtClean="0"/>
              <a:t>3</a:t>
            </a:r>
            <a:r>
              <a:rPr lang="en-US" sz="2000" b="1" dirty="0" smtClean="0"/>
              <a:t>,</a:t>
            </a:r>
            <a:r>
              <a:rPr lang="ru-RU" sz="2000" b="1" dirty="0" smtClean="0"/>
              <a:t>1</a:t>
            </a:r>
            <a:r>
              <a:rPr lang="en-US" sz="2000" b="1" dirty="0" smtClean="0"/>
              <a:t> </a:t>
            </a:r>
            <a:r>
              <a:rPr lang="ru-RU" dirty="0" smtClean="0"/>
              <a:t>тыс. руб.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251520" y="1124744"/>
            <a:ext cx="2736304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Доходы фонда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504" y="2060848"/>
            <a:ext cx="288032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/>
              <a:t>Акцизы на автомобильный бензин, прямогонный бензин, дизельное топливо, моторные масла для дизельных и (или карбюраторных двигателей, производимые на территории Российской Федерации)</a:t>
            </a:r>
          </a:p>
          <a:p>
            <a:r>
              <a:rPr lang="ru-RU" sz="1200" b="1" dirty="0" smtClean="0"/>
              <a:t>4213.4 тыс. рублей</a:t>
            </a:r>
            <a:endParaRPr lang="ru-RU" sz="12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504" y="3573016"/>
            <a:ext cx="288032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 smtClean="0"/>
              <a:t>Доходы бюджета, получаемые в виде арендной платы за земельные участки</a:t>
            </a:r>
          </a:p>
          <a:p>
            <a:pPr lvl="0"/>
            <a:r>
              <a:rPr lang="ru-RU" sz="1200" b="1" dirty="0" smtClean="0"/>
              <a:t>5003,7 тыс. рублей</a:t>
            </a:r>
            <a:endParaRPr lang="ru-RU" sz="12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504" y="4293096"/>
            <a:ext cx="288032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 smtClean="0"/>
              <a:t>Межбюджетные трансферты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</a:t>
            </a:r>
            <a:r>
              <a:rPr lang="ru-RU" sz="1200" b="1" dirty="0" smtClean="0"/>
              <a:t>536 тыс. рублей</a:t>
            </a:r>
            <a:endParaRPr lang="ru-RU" sz="1200" b="1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6228184" y="4509120"/>
            <a:ext cx="2736304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Расходы фонда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56176" y="1052736"/>
            <a:ext cx="273630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Предоставление межбюджетных трансфертов бюджетам поселений на ремонт автомобильных дорог</a:t>
            </a:r>
          </a:p>
          <a:p>
            <a:r>
              <a:rPr lang="ru-RU" sz="1600" b="1" dirty="0" smtClean="0"/>
              <a:t>3326,0 тыс. рублей</a:t>
            </a:r>
            <a:endParaRPr lang="ru-RU" sz="16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56176" y="2852936"/>
            <a:ext cx="280831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Содержание и ремонт автомобильных дорог общего пользования местного значения и искусственных сооружений на них </a:t>
            </a:r>
            <a:r>
              <a:rPr lang="ru-RU" sz="1600" b="1" dirty="0" smtClean="0"/>
              <a:t>6426,4 тыс. рублей</a:t>
            </a:r>
            <a:endParaRPr lang="ru-RU" sz="1600" b="1" dirty="0"/>
          </a:p>
        </p:txBody>
      </p:sp>
      <p:pic>
        <p:nvPicPr>
          <p:cNvPr id="30724" name="Picture 4" descr="http://centr.kr.ua/media/news/2015-10/1444970512_0444cb_4ae97353a16341aa9ff811d4f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01208"/>
            <a:ext cx="8964488" cy="1306206"/>
          </a:xfrm>
          <a:prstGeom prst="rect">
            <a:avLst/>
          </a:prstGeom>
          <a:noFill/>
        </p:spPr>
      </p:pic>
      <p:sp>
        <p:nvSpPr>
          <p:cNvPr id="30726" name="AutoShape 6" descr="data:image/png;base64,iVBORw0KGgoAAAANSUhEUgAAAOEAAADhCAMAAAAJbSJIAAABYlBMVEX///8rKin/7QD/3gD/2wD/3QD/2QD/4AD/4gD/5AD/1wD/1QD/0AD/5wD+zQD/6gD+yQD9xACAgIBnYkwjIyawsLGQkJCLi4uWlpakpaWfn5+EhYSNjY2np6iUlZTU1NQ6OTlHRkbx5W//8EsxMDD36mpaWlrh4eFIR0c/Pj7/7yT/605kZGT16G4XGigiIidqamn/4i//5iZ8fof/2zDPyZGio6x2dnbKw4IbHSetrKG4t6ybnqbHwYiLjJX/5C5waUagn5mUhUfFrkmplTTKyspDQDTs2S3Wz5DEtUhQTkIDDCpPSjbgvzaijkStmEOEeEgQGjHStkMeJTXowyGSfzLUsyk0OD6MezqPgU69oTR5b0cUHjVsXy/btxmpnUB6azC/qEfi0jvGtykACC6xoiVfVzgoLj3p34PHxKX972TSyXuppoecm4i8t4e+u6eSh1w8QEnUwj6Rgx1fXlJVTCYFiuXuAAARx0lEQVR4nN2d+0PbRhLHAb9tHKdE2AYMVoIDuCRSwrmXqm0OChwEzNN2gQYaHulBml57d1zu/79dSbs7a69etiTbfH+LsFf7YWa+M5JsMjISosoTVRlpYXYxzLOGp8VXlVf52cnJ6YklebbfmwlC5aWFqUlTM/JMv7fjv8pPX00yFasT/d6Q3ypXISBK1YeGuFjhARFi5UEhLo62A05OTj0kxLLcCYiiKD8YRN5kHmAtcoDf/+tf3zPEpw8CEQB+/+7Z88+fX3767UFFcZHV4G/P57/WNf+JxPEB1CJz0b9+s/z1mKn5lxRx2B21TPvgX9/NjzF9/ZwgDnnTYJMMDwgRh7oWmcm0A0LEIZ5RgYt+0w6IEF8OPSIYtgWADwARuqgIECIOpaMCwI4aBLU4O7SIbNi2BuQQh63127moBeJw1aJbQIg4VHbDXHTWwmQ4uxk+RDZsOwNCxKGpRec2YVmLw+GoVsO2K8RhiKL1sO0KcfBr0b2LihEH3m4YoBuTAYjD4qjIRWcnZ3V5AjQQdU0WB7kWdRfV9+nORcWIA+yoANBDDVLE5wOPiIft2a4BOcTBTFRsMr0AQsSBtBsEONsb4IAjokZvAnp1UQ7x5cAiLlZoBHsAHOCmsTj6YtIPwIF11F5d1AJxcKLIarB3wIG0m/LTFz4CYsTvzPUGBBEA9liDFJHYzWAg4mHbX0AOsf+1iFzUd0CMSBO1346Kb1n4WYMUkdjNbJ+bRrkKTSbnoxhiX2uRd1E/ATHiADgq76L+AkLEuX4hghT9Zt5vPoz4ss+Ii5VgASFiXxxVbxNTWKgGve7ddExHRJSo+Ax9QSzLLww+74AI7ebjPzb/8fH+aydIgjgVfuvHJtMt4PblXkU5VpTju631GwdGhGicJuxa1F20K8Cx7KWsSKOGJE09WnFEnO0DIgKcMiPo0WTGts+PCZ8uRb53QHxJopgPD3FR7h5wVxvlJV24RpwLqxaxi3YHmFt5qo62S2q6RgzJUcuV7k3mvD2COuLWiv3bmN2EgognGeN8PyDArBeN3dcFgKgW18fs3xiqozKT8QyYy95KQsLRyrbDSgwxcLvhXdQTYDZ3Iw4hCuKlQxCzoTkqSlEG6I0PJemhYkEo7ToRhoWIhm2Sot4Bs9lfOo2UaNvxzQhx2qzF4OyGtQlUg94BV5csynB0VLt3znhUiz8E7Khs2O4KMLt9ahlCxQUhRAym9XMu2gVgzo7woxvXQohGok4FUosA0E0Nsn5ND61WLbO06SaG2exKkIguANHMksumVnRt39zv7OxsbOzs3G+vkP1ZtcPRUfXGDSCwG/8R2bBtDXh/+d//np0/2f3P3UW9Xj9GV4BIx8f1C7Pb5X4SzWy6ZJetNcUQfR7D9TYxjYUBUwJlV9bqiqZpqtQZqOPLMfyS3M6xBaB2NCZaU6QVhKhryldHRcO2wTeNTUZ45uyaVTvHRrKBCbIpK6tpfhQvKkR8ThH9iyKeZBwAczs2gKjO7nP4RZfiIKprOdeAENG3WsQm4wCYyp5augiWJK9mcRDFbop8xgOh/4gIcHratgbtSoxAPFnBiPdNwc+OD72EMAVr0RfExSoAtDpn9tx65DQxDvAvZ+y6E1H52VME2xB7r8VFZjLWgKkVhxAi1Xf0Ury+aEvUundAiNjzGL4IXdTyhLlr02dUTanXn24JEU/1asvd7NYZo6Q0d1w3Cg6ROWpviJyL2pzwyEhS7Wzz+j51fyckVG9X8EuzqY3duqKivqlq9erB6y4iyCP2lKici9qc7rVRXdIXNLblPlYs8lQ5MBwlu3JzcHV7e3u1fr/SJV/KJ0flXNTmZFkzSZWdbCr7sWJzFWgCoRF2ZXU1m+uej0MsdYtYduOiuq70JJW2VmwB0Qt6IWpXktlNl4jIZABg0lop88JPucxm71W7zq+glmGzkFf12DT4NmF1EpxpWbPdy9u5e4eu8euNn4RJlqhdNI2yDE3G4gyp1OWXo5sx4w6T9rPVHV8mdS3pN+IPxi49X0wBk3k3b3mC1PqxpKmHRv+72xbOZLyOG1k/CQGiR0ctL7kCbOlIRi9Ur+xr0JCEmmJAiJ7shmsT1qunPoKslI5sXBQE8d5fQmY3XhAXZXcumlq9Bfcl3PChUB/5m6Ycotta5NqE7eKpyK3lrRcLSXvbPhMmECKpRXeOWq7AGkw4LH9re20vIKz6TYgQmaO6QQSTzLvlhJOSSbv7MwJpRynHRT0LIRZdOypsE86ACDEhfK5rqbtWAIQJ2vqd7YZzUVeLJyNHHqKorAcBCBEL9ojcsJ10t3gyceR0C4NKkmsuV/WM6K5p8C7qdvFUzfqRS5vqG8GE0EAsOjaNbgG37FuhqpJrYnUtGxQgZzdWjlqWQZtwv/LrLfskrZ8fkBdcbAeUo1gRgCiOIu+iEbcLp9ZsvVQ7fV/bM2OsXAaWo22IQrvhriYSEbdKNuycVNKOarl181eg3rpftivFbBEpYBHVoIdVU19silDZayRT9yTGlf1kUGymYsxuOhC5YdvDrzpR+9U6gM3112jq2yU5epgKjs0URORrUXfRIpY3wEjS+oGF9OQmlYikDsjN4ttYwEmKhRB/1DmK0yXoqHjYNo57qkGk5LVlGSqtLPp5i8S4GXiO6tJr0UAEjoonGQK47G1BG8LRZiOZiNyqJEdDAeQQ6XSj37KggDFPSm7aWKl2mLo2k1jajXpcuXutPCeJWqgaf1R7YaFohvDtvNdt2BKiSyXykKbeSARCIxSrxRn9T6NPV+dMwO8+e96GPeEoGWbUtVQQKFaa/1Q0Ed/IiyMj1TcmYPHTque1HAhpSbZCDCHS8m8mYXFpduTv8lyx6xC6JFQOQg1hLLb66QcSxIWRqQUTsPjNctTzUu4It2oBUNgoukoqsViQR2ZIpyj+Pt8jYcViBtfWkwFg2Gnl83ckbvLIBCH8W6+E6tGZOKDKh3CrMBaLfP6DEFZH8jRL381HPSsBCLUDi7tS2mbS+8o9aZV0/WJeHplcIoS/Lcc8LwUJFQQivliUW5EAMGy0+oyU3kQVDd0F8x8/Pl/1vBRHeJKIvRbePlV3X3v/5fWi+XckbAtocHtF0/St9zTlCSPRWE2IqN3GwkSkc1uxUCnj2zNvCOInz0GEhE1EaIWoXEVDRFz+kxAtvcJz6ZQ8QYacZ14RI4Dwbh9DxGpPRLWonMVDQ5x/SwBfLBn/K1FeniGl+Gw17mkxSHiqEyLEL6Kbb+EhLn/7NwL4tGxeIJYq3SJGwPWh3DIQYrXddkT8b+WoFgoiAKyW6UV+gUP0oBgg3GpFzYNtiOr5Nb7SV9ZqUS9rd6XoPAOsMMA2xLT7BQGhtEcBojxi8yR5gr8bqy3VYoFgMaEaZID8/wxWonbjKYqQ8H8RdhgiYvTIfhUdUKutYBEhoNz+X5/lu0IEhOptAhxv7dH7qNpBBB/AD8RVeT9ivVjvmn+bNxjmmMkIEPMeECHheQL+hH1RranXZ6z2C3qpVGnEAitGbDJzpE10AoKmkXdfi5DwCIaHPXFT14y1oml86SGph52J6hO0qE3wwk1jDss9YnSDEmrrYOvRE3qnWKFIsQN8UFlPtK+y6Ut54ghi4RoUAxqO6g0RECowOJEzOtg0a/Ro4hpbqnIehTGL1tbqpz6UJzKZOYOw3UV5xAlviJCwAfZNn6iNqlfgcOzkFJWnttdix2Ktp+qoVN/oDTHtEtCwG4boLEB4/CFKD8c/0A/xHTei8PUt/EcV1K39mHkg1jA+LKYcoG12L+yiBuAcnGR8QASEzQ9si7F1mqR3/M6jLfwZI0lGAccbix82yaOps0z3iPFlEkFhm+gFERDKLbpDkKTaT9G2d9SuMKJ2iBDjtTP26Er5pRVtX9414LckRRccAREiZzeuCaVdRhg9oUmq7LdHJh7Vb1gpR9FYi/vMmLbbJSIEdEhRQ5yjZtwSqv9jR1mSStVE55sSRte4bVT5axCpScvTk+YpID9s2yGSRC06IcZpx1evwO7ot2aUTVFYIhv4w7Zq582AX6+7QGQuumDrolAlWIu2iFFKqK1TljhL0kpHkhpv27f4DI6ynvbqNxRwbqFj2LYWs5vis9d2iNFNko9Kg24t9jNN0icWMYnui786hK+TvSBmIKALk+ER87p+RIjWStPZpdlKk4NxOpMq7+PCt8VbV1YfM9JuW+L3iM+PTEbfJgIUDtu2iHPOiOlMlUarRgjj7CM2WwybB7T54K1a3Y96Bsx7jCAWGsOdEdP7pJ+hvkf3T+OqHsXEgII/psQkXTTcIlLA4oLlsG0t7KgEcdXiDFH6FfvjBs2tOC2xixNRwkX3279l2a76YVwY+zbhGjQC6MFFuSjSRJ2zQqyRjwON3rHzNkhcpduaCPC98xdOlaOMM2J62QTM57sDhLU4J07U9AeyWfWK7ihN46odCEKYPnTzqWnkN46I8wzQ1STTDWL8gPaKawZD49oU7XLd3cfCtb19B0sFEfTookLEktBu0vRmzMU4Pcbiei7Yl+sPhaunDVtEajJ57y4KhRw1TxHH28/SIr1CPWc+A+LaEULxYxuxpIv3lok6ngFtousUNVQgTUOESK9zlQbdzDiNa7P95elWx98UtFX9wBIRAHZpMhCRJOpcO2KaDKWSzBKqRQYa7axtf/H9U9cf6jd/cWvjYsbeXRSKNo0OxDhxDeWQEqbpTbZ6ow3wxP5vZ4ik7QktFQBWeweEdtOGGCdftJBbLK6kDKUqP5ik33sHxHd0OoaGcQjYk8mIEHEtMqV/Nv/QwHqcHSPUymYavDSTOfSYoaakO+Q341DQRXtoEx2IeQFi2ng8Km212B7S5pWTJIOD45n0usfvuDFdbGYyFoA9uihUqWIiFiBipiVro5J214As+/rNM6m5wW3rvC51rfqZEBC5qH+AuqOaiHMQcf/8P0s/tbgsypzs1pX6bgPm6Pi/vzzpQV/+zVaa99VFoUo0UTlEXPjjvDKZ/Y39TKb9YC9i6wCT8XDLwp1wLZZ0zXF2I1Cmnc8vYRfVt5Av+eWiQsSCI2JAYoA+uqgY8cf+ICKTMbLItz7YLuyoFPFRPwG7uGXhToUKSNSwEQGgzy46IIikBkulIAFxLb7pB+IjCOjjJDMwiBxgQCbDIZZCRnyEa7AQFiB+vjhRCtVRH0GTCThFDRUoIo5i8OJcNAxAA7GgKwxEXIPG2QJ2UagSqsWwECkgqkHfh21r5UNDZICFMExGjFgLFPBbmqKBDNv9RkSAfyGAoUYQqwTsJihECBjYsG2tEBx1+S0FDM1FeUSSqPlnrx8HAmjWYKE/gLAW80Ek6vLbAgEMZZIJG3EcRDBkF21DLARkN9Rk+gqoj+HGNmYQon+1+PgRcNG+paihAkD0zW44wJCGbTtEsxZnfHPUx6xN9M1FoUqkFv1CfAzbhC/PB3tVHiD6UIt6BGdMwNBHNbEYIrabXjUwLgrlJyIEHJAIYqExvDCjq1dEDKgvhAD7MGxbCzmqiYhq8aseCHENGoSD4KJQ2FGNrZV6iSIBxBEcLECjFntGpBGcGaQaJKKIE/kuER8BwIFxUSiG2J3dUJMZzAhilSoA0bPdMMA+Xg86iTrqRBeOCgAHzEWhEKKxy4mSV0RQgwMMCJqGN8SvIOBADNvWYnZTcI/41YC3CV4IccZjLX71GLjoQLYJXgzRpaNygAMfQaxSxRMiBzhQw7a1eEd10tC4KFSJJmrBERECDtywba28a8ShclEohmifqEPmolB803ADOFQRxGKOao0IAQd22LaWC0cFgEPjolAM0cJuhrFN8MK1OKFLiIgA9R/OTAxjihqyQ3wMAIfMRaEYYnstYpMxfjJ0bYJXviJGhIBDm6KGChVRokLAvj8f7FUMcebTssH4uPb5TwY4nC4KVaK1OPH2+TLW509/mIATwzRsWwvZjcnzl5l/fvv773/+MUE0fKOaWAwRQSIxwKF2USiICPRQIoiFxvAOvqG5ZeFOhU7Eh+CiUB2IDw0Q1+IrDnDIJxmRIOKbh+OiUFPykpmpL6oLDxFwZKT8Sq4uLSwsydXpfm8lMC1O5idmpv4e6jn/D18CUoM/KFOa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data:image/png;base64,iVBORw0KGgoAAAANSUhEUgAAAOEAAADhCAMAAAAJbSJIAAABYlBMVEX///8rKin/7QD/3gD/2wD/3QD/2QD/4AD/4gD/5AD/1wD/1QD/0AD/5wD+zQD/6gD+yQD9xACAgIBnYkwjIyawsLGQkJCLi4uWlpakpaWfn5+EhYSNjY2np6iUlZTU1NQ6OTlHRkbx5W//8EsxMDD36mpaWlrh4eFIR0c/Pj7/7yT/605kZGT16G4XGigiIidqamn/4i//5iZ8fof/2zDPyZGio6x2dnbKw4IbHSetrKG4t6ybnqbHwYiLjJX/5C5waUagn5mUhUfFrkmplTTKyspDQDTs2S3Wz5DEtUhQTkIDDCpPSjbgvzaijkStmEOEeEgQGjHStkMeJTXowyGSfzLUsyk0OD6MezqPgU69oTR5b0cUHjVsXy/btxmpnUB6azC/qEfi0jvGtykACC6xoiVfVzgoLj3p34PHxKX972TSyXuppoecm4i8t4e+u6eSh1w8QEnUwj6Rgx1fXlJVTCYFiuXuAAARx0lEQVR4nN2d+0PbRhLHAb9tHKdE2AYMVoIDuCRSwrmXqm0OChwEzNN2gQYaHulBml57d1zu/79dSbs7a69etiTbfH+LsFf7YWa+M5JsMjISosoTVRlpYXYxzLOGp8VXlVf52cnJ6YklebbfmwlC5aWFqUlTM/JMv7fjv8pPX00yFasT/d6Q3ypXISBK1YeGuFjhARFi5UEhLo62A05OTj0kxLLcCYiiKD8YRN5kHmAtcoDf/+tf3zPEpw8CEQB+/+7Z88+fX3767UFFcZHV4G/P57/WNf+JxPEB1CJz0b9+s/z1mKn5lxRx2B21TPvgX9/NjzF9/ZwgDnnTYJMMDwgRh7oWmcm0A0LEIZ5RgYt+0w6IEF8OPSIYtgWADwARuqgIECIOpaMCwI4aBLU4O7SIbNi2BuQQh63127moBeJw1aJbQIg4VHbDXHTWwmQ4uxk+RDZsOwNCxKGpRec2YVmLw+GoVsO2K8RhiKL1sO0KcfBr0b2LihEH3m4YoBuTAYjD4qjIRWcnZ3V5AjQQdU0WB7kWdRfV9+nORcWIA+yoANBDDVLE5wOPiIft2a4BOcTBTFRsMr0AQsSBtBsEONsb4IAjokZvAnp1UQ7x5cAiLlZoBHsAHOCmsTj6YtIPwIF11F5d1AJxcKLIarB3wIG0m/LTFz4CYsTvzPUGBBEA9liDFJHYzWAg4mHbX0AOsf+1iFzUd0CMSBO1346Kb1n4WYMUkdjNbJ+bRrkKTSbnoxhiX2uRd1E/ATHiADgq76L+AkLEuX4hghT9Zt5vPoz4ss+Ii5VgASFiXxxVbxNTWKgGve7ddExHRJSo+Ax9QSzLLww+74AI7ebjPzb/8fH+aydIgjgVfuvHJtMt4PblXkU5VpTju631GwdGhGicJuxa1F20K8Cx7KWsSKOGJE09WnFEnO0DIgKcMiPo0WTGts+PCZ8uRb53QHxJopgPD3FR7h5wVxvlJV24RpwLqxaxi3YHmFt5qo62S2q6RgzJUcuV7k3mvD2COuLWiv3bmN2EgognGeN8PyDArBeN3dcFgKgW18fs3xiqozKT8QyYy95KQsLRyrbDSgwxcLvhXdQTYDZ3Iw4hCuKlQxCzoTkqSlEG6I0PJemhYkEo7ToRhoWIhm2Sot4Bs9lfOo2UaNvxzQhx2qzF4OyGtQlUg94BV5csynB0VLt3znhUiz8E7Khs2O4KMLt9ahlCxQUhRAym9XMu2gVgzo7woxvXQohGok4FUosA0E0Nsn5ND61WLbO06SaG2exKkIguANHMksumVnRt39zv7OxsbOzs3G+vkP1ZtcPRUfXGDSCwG/8R2bBtDXh/+d//np0/2f3P3UW9Xj9GV4BIx8f1C7Pb5X4SzWy6ZJetNcUQfR7D9TYxjYUBUwJlV9bqiqZpqtQZqOPLMfyS3M6xBaB2NCZaU6QVhKhryldHRcO2wTeNTUZ45uyaVTvHRrKBCbIpK6tpfhQvKkR8ThH9iyKeZBwAczs2gKjO7nP4RZfiIKprOdeAENG3WsQm4wCYyp5augiWJK9mcRDFbop8xgOh/4gIcHratgbtSoxAPFnBiPdNwc+OD72EMAVr0RfExSoAtDpn9tx65DQxDvAvZ+y6E1H52VME2xB7r8VFZjLWgKkVhxAi1Xf0Ury+aEvUundAiNjzGL4IXdTyhLlr02dUTanXn24JEU/1asvd7NYZo6Q0d1w3Cg6ROWpviJyL2pzwyEhS7Wzz+j51fyckVG9X8EuzqY3duqKivqlq9erB6y4iyCP2lKici9qc7rVRXdIXNLblPlYs8lQ5MBwlu3JzcHV7e3u1fr/SJV/KJ0flXNTmZFkzSZWdbCr7sWJzFWgCoRF2ZXU1m+uej0MsdYtYduOiuq70JJW2VmwB0Qt6IWpXktlNl4jIZABg0lop88JPucxm71W7zq+glmGzkFf12DT4NmF1EpxpWbPdy9u5e4eu8euNn4RJlqhdNI2yDE3G4gyp1OWXo5sx4w6T9rPVHV8mdS3pN+IPxi49X0wBk3k3b3mC1PqxpKmHRv+72xbOZLyOG1k/CQGiR0ctL7kCbOlIRi9Ur+xr0JCEmmJAiJ7shmsT1qunPoKslI5sXBQE8d5fQmY3XhAXZXcumlq9Bfcl3PChUB/5m6Ycotta5NqE7eKpyK3lrRcLSXvbPhMmECKpRXeOWq7AGkw4LH9re20vIKz6TYgQmaO6QQSTzLvlhJOSSbv7MwJpRynHRT0LIRZdOypsE86ACDEhfK5rqbtWAIQJ2vqd7YZzUVeLJyNHHqKorAcBCBEL9ojcsJ10t3gyceR0C4NKkmsuV/WM6K5p8C7qdvFUzfqRS5vqG8GE0EAsOjaNbgG37FuhqpJrYnUtGxQgZzdWjlqWQZtwv/LrLfskrZ8fkBdcbAeUo1gRgCiOIu+iEbcLp9ZsvVQ7fV/bM2OsXAaWo22IQrvhriYSEbdKNuycVNKOarl181eg3rpftivFbBEpYBHVoIdVU19silDZayRT9yTGlf1kUGymYsxuOhC5YdvDrzpR+9U6gM3112jq2yU5epgKjs0URORrUXfRIpY3wEjS+oGF9OQmlYikDsjN4ttYwEmKhRB/1DmK0yXoqHjYNo57qkGk5LVlGSqtLPp5i8S4GXiO6tJr0UAEjoonGQK47G1BG8LRZiOZiNyqJEdDAeQQ6XSj37KggDFPSm7aWKl2mLo2k1jajXpcuXutPCeJWqgaf1R7YaFohvDtvNdt2BKiSyXykKbeSARCIxSrxRn9T6NPV+dMwO8+e96GPeEoGWbUtVQQKFaa/1Q0Ed/IiyMj1TcmYPHTque1HAhpSbZCDCHS8m8mYXFpduTv8lyx6xC6JFQOQg1hLLb66QcSxIWRqQUTsPjNctTzUu4It2oBUNgoukoqsViQR2ZIpyj+Pt8jYcViBtfWkwFg2Gnl83ckbvLIBCH8W6+E6tGZOKDKh3CrMBaLfP6DEFZH8jRL381HPSsBCLUDi7tS2mbS+8o9aZV0/WJeHplcIoS/Lcc8LwUJFQQivliUW5EAMGy0+oyU3kQVDd0F8x8/Pl/1vBRHeJKIvRbePlV3X3v/5fWi+XckbAtocHtF0/St9zTlCSPRWE2IqN3GwkSkc1uxUCnj2zNvCOInz0GEhE1EaIWoXEVDRFz+kxAtvcJz6ZQ8QYacZ14RI4Dwbh9DxGpPRLWonMVDQ5x/SwBfLBn/K1FeniGl+Gw17mkxSHiqEyLEL6Kbb+EhLn/7NwL4tGxeIJYq3SJGwPWh3DIQYrXddkT8b+WoFgoiAKyW6UV+gUP0oBgg3GpFzYNtiOr5Nb7SV9ZqUS9rd6XoPAOsMMA2xLT7BQGhtEcBojxi8yR5gr8bqy3VYoFgMaEaZID8/wxWonbjKYqQ8H8RdhgiYvTIfhUdUKutYBEhoNz+X5/lu0IEhOptAhxv7dH7qNpBBB/AD8RVeT9ivVjvmn+bNxjmmMkIEPMeECHheQL+hH1RranXZ6z2C3qpVGnEAitGbDJzpE10AoKmkXdfi5DwCIaHPXFT14y1oml86SGph52J6hO0qE3wwk1jDss9YnSDEmrrYOvRE3qnWKFIsQN8UFlPtK+y6Ut54ghi4RoUAxqO6g0RECowOJEzOtg0a/Ro4hpbqnIehTGL1tbqpz6UJzKZOYOw3UV5xAlviJCwAfZNn6iNqlfgcOzkFJWnttdix2Ktp+qoVN/oDTHtEtCwG4boLEB4/CFKD8c/0A/xHTei8PUt/EcV1K39mHkg1jA+LKYcoG12L+yiBuAcnGR8QASEzQ9si7F1mqR3/M6jLfwZI0lGAccbix82yaOps0z3iPFlEkFhm+gFERDKLbpDkKTaT9G2d9SuMKJ2iBDjtTP26Er5pRVtX9414LckRRccAREiZzeuCaVdRhg9oUmq7LdHJh7Vb1gpR9FYi/vMmLbbJSIEdEhRQ5yjZtwSqv9jR1mSStVE55sSRte4bVT5axCpScvTk+YpID9s2yGSRC06IcZpx1evwO7ot2aUTVFYIhv4w7Zq582AX6+7QGQuumDrolAlWIu2iFFKqK1TljhL0kpHkhpv27f4DI6ynvbqNxRwbqFj2LYWs5vis9d2iNFNko9Kg24t9jNN0icWMYnui786hK+TvSBmIKALk+ER87p+RIjWStPZpdlKk4NxOpMq7+PCt8VbV1YfM9JuW+L3iM+PTEbfJgIUDtu2iHPOiOlMlUarRgjj7CM2WwybB7T54K1a3Y96Bsx7jCAWGsOdEdP7pJ+hvkf3T+OqHsXEgII/psQkXTTcIlLA4oLlsG0t7KgEcdXiDFH6FfvjBs2tOC2xixNRwkX3279l2a76YVwY+zbhGjQC6MFFuSjSRJ2zQqyRjwON3rHzNkhcpduaCPC98xdOlaOMM2J62QTM57sDhLU4J07U9AeyWfWK7ihN46odCEKYPnTzqWnkN46I8wzQ1STTDWL8gPaKawZD49oU7XLd3cfCtb19B0sFEfTookLEktBu0vRmzMU4Pcbiei7Yl+sPhaunDVtEajJ57y4KhRw1TxHH28/SIr1CPWc+A+LaEULxYxuxpIv3lok6ngFtousUNVQgTUOESK9zlQbdzDiNa7P95elWx98UtFX9wBIRAHZpMhCRJOpcO2KaDKWSzBKqRQYa7axtf/H9U9cf6jd/cWvjYsbeXRSKNo0OxDhxDeWQEqbpTbZ6ow3wxP5vZ4ik7QktFQBWeweEdtOGGCdftJBbLK6kDKUqP5ik33sHxHd0OoaGcQjYk8mIEHEtMqV/Nv/QwHqcHSPUymYavDSTOfSYoaakO+Q341DQRXtoEx2IeQFi2ng8Km212B7S5pWTJIOD45n0usfvuDFdbGYyFoA9uihUqWIiFiBipiVro5J214As+/rNM6m5wW3rvC51rfqZEBC5qH+AuqOaiHMQcf/8P0s/tbgsypzs1pX6bgPm6Pi/vzzpQV/+zVaa99VFoUo0UTlEXPjjvDKZ/Y39TKb9YC9i6wCT8XDLwp1wLZZ0zXF2I1Cmnc8vYRfVt5Av+eWiQsSCI2JAYoA+uqgY8cf+ICKTMbLItz7YLuyoFPFRPwG7uGXhToUKSNSwEQGgzy46IIikBkulIAFxLb7pB+IjCOjjJDMwiBxgQCbDIZZCRnyEa7AQFiB+vjhRCtVRH0GTCThFDRUoIo5i8OJcNAxAA7GgKwxEXIPG2QJ2UagSqsWwECkgqkHfh21r5UNDZICFMExGjFgLFPBbmqKBDNv9RkSAfyGAoUYQqwTsJihECBjYsG2tEBx1+S0FDM1FeUSSqPlnrx8HAmjWYKE/gLAW80Ek6vLbAgEMZZIJG3EcRDBkF21DLARkN9Rk+gqoj+HGNmYQon+1+PgRcNG+paihAkD0zW44wJCGbTtEsxZnfHPUx6xN9M1FoUqkFv1CfAzbhC/PB3tVHiD6UIt6BGdMwNBHNbEYIrabXjUwLgrlJyIEHJAIYqExvDCjq1dEDKgvhAD7MGxbCzmqiYhq8aseCHENGoSD4KJQ2FGNrZV6iSIBxBEcLECjFntGpBGcGaQaJKKIE/kuER8BwIFxUSiG2J3dUJMZzAhilSoA0bPdMMA+Xg86iTrqRBeOCgAHzEWhEKKxy4mSV0RQgwMMCJqGN8SvIOBADNvWYnZTcI/41YC3CV4IccZjLX71GLjoQLYJXgzRpaNygAMfQaxSxRMiBzhQw7a1eEd10tC4KFSJJmrBERECDtywba28a8ShclEohmifqEPmolB803ADOFQRxGKOao0IAQd22LaWC0cFgEPjolAM0cJuhrFN8MK1OKFLiIgA9R/OTAxjihqyQ3wMAIfMRaEYYnstYpMxfjJ0bYJXviJGhIBDm6KGChVRokLAvj8f7FUMcebTssH4uPb5TwY4nC4KVaK1OPH2+TLW509/mIATwzRsWwvZjcnzl5l/fvv773/+MUE0fKOaWAwRQSIxwKF2USiICPRQIoiFxvAOvqG5ZeFOhU7Eh+CiUB2IDw0Q1+IrDnDIJxmRIOKbh+OiUFPykpmpL6oLDxFwZKT8Sq4uLSwsydXpfm8lMC1O5idmpv4e6jn/D18CUoM/KFOa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0" name="Picture 10" descr="https://upload.wikimedia.org/wikipedia/commons/thumb/1/16/1.25_Russian_road_sign.svg/1157px-1.25_Russian_road_sig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196752"/>
            <a:ext cx="1301769" cy="1152128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0949" y="188573"/>
              <a:ext cx="8418588" cy="4922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Расходы на реализацию муниципальным программам</a:t>
              </a:r>
              <a:endPara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746" name="AutoShape 2" descr="https://pixabay.com/static/uploads/photo/2013/07/13/10/44/asphalt-157687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323528" y="1772816"/>
          <a:ext cx="8640960" cy="47102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44616"/>
                <a:gridCol w="936104"/>
                <a:gridCol w="1152128"/>
                <a:gridCol w="1008112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+mn-lt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latin typeface="+mn-lt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latin typeface="+mn-lt"/>
                        </a:rPr>
                        <a:t>(тыс. руб.)</a:t>
                      </a:r>
                      <a:endParaRPr lang="ru-RU" sz="13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latin typeface="+mn-lt"/>
                        </a:rPr>
                        <a:t>Исполнено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latin typeface="+mn-lt"/>
                        </a:rPr>
                        <a:t>(тыс. руб.)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latin typeface="+mn-lt"/>
                        </a:rPr>
                        <a:t>% </a:t>
                      </a:r>
                      <a:endParaRPr lang="ru-RU" sz="1300" b="1" i="0" u="none" strike="noStrike" dirty="0" smtClean="0">
                        <a:latin typeface="+mn-lt"/>
                      </a:endParaRPr>
                    </a:p>
                    <a:p>
                      <a:pPr algn="ctr" fontAlgn="b"/>
                      <a:r>
                        <a:rPr lang="ru-RU" sz="1300" b="1" i="0" u="none" strike="noStrike" dirty="0" smtClean="0">
                          <a:latin typeface="+mn-lt"/>
                        </a:rPr>
                        <a:t>исполнения</a:t>
                      </a:r>
                      <a:endParaRPr lang="ru-RU" sz="13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8900" indent="0" algn="just" fontAlgn="b"/>
                      <a:r>
                        <a:rPr lang="ru-RU" sz="1200" b="0" i="0" u="none" strike="noStrike" dirty="0">
                          <a:latin typeface="+mn-lt"/>
                        </a:rPr>
                        <a:t>Муниципальная программа </a:t>
                      </a:r>
                      <a:endParaRPr lang="ru-RU" sz="1200" b="0" i="0" u="none" strike="noStrike" dirty="0" smtClean="0">
                        <a:latin typeface="+mn-lt"/>
                      </a:endParaRPr>
                    </a:p>
                    <a:p>
                      <a:pPr marL="88900" indent="0" algn="just" fontAlgn="b"/>
                      <a:r>
                        <a:rPr lang="ru-RU" sz="1200" b="0" i="0" u="none" strike="noStrike" dirty="0" smtClean="0">
                          <a:latin typeface="+mn-lt"/>
                        </a:rPr>
                        <a:t>«Комплексное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развитие  систем 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коммунальной инфраструктуры </a:t>
                      </a:r>
                    </a:p>
                    <a:p>
                      <a:pPr marL="88900" indent="0" algn="just" fontAlgn="b"/>
                      <a:r>
                        <a:rPr lang="ru-RU" sz="1200" b="0" i="0" u="none" strike="noStrike" dirty="0" err="1" smtClean="0">
                          <a:latin typeface="+mn-lt"/>
                        </a:rPr>
                        <a:t>Парабельского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сельского поселения 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на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2013-2015 </a:t>
                      </a:r>
                      <a:r>
                        <a:rPr lang="ru-RU" sz="1200" b="0" i="0" u="none" strike="noStrike" dirty="0" err="1">
                          <a:latin typeface="+mn-lt"/>
                        </a:rPr>
                        <a:t>гг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 и на период до 2020 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года»</a:t>
                      </a:r>
                    </a:p>
                    <a:p>
                      <a:pPr marL="88900" indent="0" algn="just" fontAlgn="b"/>
                      <a:endParaRPr lang="ru-RU" sz="1200" b="0" i="0" u="none" strike="noStrike" dirty="0" smtClean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+mn-lt"/>
                        </a:rPr>
                        <a:t>22 370,6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+mn-lt"/>
                        </a:rPr>
                        <a:t>22 370,2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8900" indent="0" algn="just" fontAlgn="b"/>
                      <a:r>
                        <a:rPr lang="ru-RU" sz="1200" b="0" i="0" u="none" strike="noStrike" dirty="0">
                          <a:latin typeface="+mn-lt"/>
                        </a:rPr>
                        <a:t>Муниципальная программа «Развитие малых форм хозяйствования в </a:t>
                      </a:r>
                      <a:endParaRPr lang="ru-RU" sz="1200" b="0" i="0" u="none" strike="noStrike" dirty="0" smtClean="0">
                        <a:latin typeface="+mn-lt"/>
                      </a:endParaRPr>
                    </a:p>
                    <a:p>
                      <a:pPr marL="88900" indent="0" algn="just" fontAlgn="b"/>
                      <a:r>
                        <a:rPr lang="ru-RU" sz="1200" b="0" i="0" u="none" strike="noStrike" dirty="0" err="1" smtClean="0">
                          <a:latin typeface="+mn-lt"/>
                        </a:rPr>
                        <a:t>Парабельском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районе 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на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2012-2015 годы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»</a:t>
                      </a:r>
                    </a:p>
                    <a:p>
                      <a:pPr marL="88900" indent="0" algn="just" fontAlgn="b"/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+mn-lt"/>
                        </a:rPr>
                        <a:t>1 670,0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+mn-lt"/>
                        </a:rPr>
                        <a:t>1 239,9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74,2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8900" indent="0" algn="just" fontAlgn="b"/>
                      <a:r>
                        <a:rPr lang="ru-RU" sz="1200" b="0" i="0" u="none" strike="noStrike" dirty="0">
                          <a:latin typeface="+mn-lt"/>
                        </a:rPr>
                        <a:t>Муниципальная программа «Развитие малого и среднего предпринимательства </a:t>
                      </a:r>
                      <a:endParaRPr lang="ru-RU" sz="1200" b="0" i="0" u="none" strike="noStrike" dirty="0" smtClean="0">
                        <a:latin typeface="+mn-lt"/>
                      </a:endParaRPr>
                    </a:p>
                    <a:p>
                      <a:pPr marL="88900" indent="0" algn="just" fontAlgn="b"/>
                      <a:r>
                        <a:rPr lang="ru-RU" sz="1200" b="0" i="0" u="none" strike="noStrike" dirty="0" err="1" smtClean="0">
                          <a:latin typeface="+mn-lt"/>
                        </a:rPr>
                        <a:t>Парабельского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района на 2013-2017г.г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.»</a:t>
                      </a:r>
                    </a:p>
                    <a:p>
                      <a:pPr marL="88900" indent="0" algn="just" fontAlgn="b"/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+mn-lt"/>
                        </a:rPr>
                        <a:t>550,0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+mn-lt"/>
                        </a:rPr>
                        <a:t>400,0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72,7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8900" indent="0" algn="just" fontAlgn="b"/>
                      <a:r>
                        <a:rPr lang="ru-RU" sz="1200" b="0" i="0" u="none" strike="noStrike" dirty="0">
                          <a:latin typeface="+mn-lt"/>
                        </a:rPr>
                        <a:t>Муниципальная программа «Реализация молодежной политики на территории</a:t>
                      </a:r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endParaRPr lang="ru-RU" sz="1200" b="0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88900" indent="0" algn="just" fontAlgn="b"/>
                      <a:r>
                        <a:rPr lang="ru-RU" sz="1200" b="0" i="0" u="none" strike="noStrike" dirty="0" err="1" smtClean="0">
                          <a:latin typeface="+mn-lt"/>
                        </a:rPr>
                        <a:t>Парабельского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района на 2011- 2015 годы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»</a:t>
                      </a:r>
                    </a:p>
                    <a:p>
                      <a:pPr marL="88900" indent="0" algn="just" fontAlgn="b"/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+mn-lt"/>
                        </a:rPr>
                        <a:t>1 056,0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+mn-lt"/>
                        </a:rPr>
                        <a:t>649,5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61,5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latin typeface="+mn-lt"/>
                        </a:rPr>
                        <a:t>Муниципальная программа «Профилактика и противодействие </a:t>
                      </a:r>
                      <a:endParaRPr lang="ru-RU" sz="1200" b="0" i="0" u="none" strike="noStrike" dirty="0" smtClean="0">
                        <a:latin typeface="+mn-lt"/>
                      </a:endParaRPr>
                    </a:p>
                    <a:p>
                      <a:pPr marL="88900" indent="0" algn="l" fontAlgn="b"/>
                      <a:r>
                        <a:rPr lang="ru-RU" sz="1200" b="0" i="0" u="none" strike="noStrike" dirty="0" smtClean="0">
                          <a:latin typeface="+mn-lt"/>
                        </a:rPr>
                        <a:t>террористической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и 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экстремистской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деятельности на территории </a:t>
                      </a:r>
                      <a:endParaRPr lang="ru-RU" sz="1200" b="0" i="0" u="none" strike="noStrike" dirty="0" smtClean="0">
                        <a:latin typeface="+mn-lt"/>
                      </a:endParaRPr>
                    </a:p>
                    <a:p>
                      <a:pPr marL="88900" indent="0" algn="l" fontAlgn="b"/>
                      <a:r>
                        <a:rPr lang="ru-RU" sz="1200" b="0" i="0" u="none" strike="noStrike" dirty="0" smtClean="0">
                          <a:latin typeface="+mn-lt"/>
                        </a:rPr>
                        <a:t>муниципального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образования 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«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Парабельский район» на 2014 – 2016 годы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»</a:t>
                      </a:r>
                    </a:p>
                    <a:p>
                      <a:pPr marL="88900" indent="0" algn="l" fontAlgn="b"/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+mn-lt"/>
                        </a:rPr>
                        <a:t>105,0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+mn-lt"/>
                        </a:rPr>
                        <a:t>81,9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78,0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latin typeface="+mn-lt"/>
                        </a:rPr>
                        <a:t>Муниципальная программа «Газификация </a:t>
                      </a:r>
                      <a:endParaRPr lang="ru-RU" sz="1200" b="0" i="0" u="none" strike="noStrike" dirty="0" smtClean="0">
                        <a:latin typeface="+mn-lt"/>
                      </a:endParaRPr>
                    </a:p>
                    <a:p>
                      <a:pPr marL="88900" indent="0" algn="l" fontAlgn="b"/>
                      <a:r>
                        <a:rPr lang="ru-RU" sz="1200" b="0" i="0" u="none" strike="noStrike" dirty="0" err="1" smtClean="0">
                          <a:latin typeface="+mn-lt"/>
                        </a:rPr>
                        <a:t>Парабельского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района на период 2013-2015 годы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»</a:t>
                      </a:r>
                    </a:p>
                    <a:p>
                      <a:pPr marL="88900" indent="0" algn="l" fontAlgn="b"/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+mn-lt"/>
                        </a:rPr>
                        <a:t>3 774,2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+mn-lt"/>
                        </a:rPr>
                        <a:t>3 774,2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8900" indent="0" algn="just" fontAlgn="b"/>
                      <a:r>
                        <a:rPr lang="ru-RU" sz="1200" b="0" i="0" u="none" strike="noStrike" dirty="0">
                          <a:latin typeface="+mn-lt"/>
                        </a:rPr>
                        <a:t>Муниципальная программа 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«Обеспечение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жильем молодых семей на территории </a:t>
                      </a:r>
                      <a:endParaRPr lang="ru-RU" sz="1200" b="0" i="0" u="none" strike="noStrike" dirty="0" smtClean="0">
                        <a:latin typeface="+mn-lt"/>
                      </a:endParaRPr>
                    </a:p>
                    <a:p>
                      <a:pPr marL="88900" indent="0" algn="just" fontAlgn="b"/>
                      <a:r>
                        <a:rPr lang="ru-RU" sz="1200" b="0" i="0" u="none" strike="noStrike" dirty="0" err="1" smtClean="0">
                          <a:latin typeface="+mn-lt"/>
                        </a:rPr>
                        <a:t>Парабельского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 района»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на 2011-2015 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годы</a:t>
                      </a:r>
                    </a:p>
                    <a:p>
                      <a:pPr marL="88900" indent="0" algn="just" fontAlgn="b"/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+mn-lt"/>
                        </a:rPr>
                        <a:t>1 069,0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+mn-lt"/>
                        </a:rPr>
                        <a:t>1 018,6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95,3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323528" y="1124744"/>
            <a:ext cx="864096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 2015 году в </a:t>
            </a:r>
            <a:r>
              <a:rPr lang="ru-RU" sz="1600" b="1" dirty="0" err="1" smtClean="0"/>
              <a:t>Парабельском</a:t>
            </a:r>
            <a:r>
              <a:rPr lang="ru-RU" sz="1600" b="1" dirty="0" smtClean="0"/>
              <a:t> районе реализовано </a:t>
            </a:r>
          </a:p>
          <a:p>
            <a:pPr algn="ctr"/>
            <a:r>
              <a:rPr lang="ru-RU" sz="1600" b="1" dirty="0" smtClean="0"/>
              <a:t>16 муниципальных и </a:t>
            </a:r>
            <a:r>
              <a:rPr lang="ru-RU" sz="1600" b="1" smtClean="0"/>
              <a:t>ведомственных целевых программ</a:t>
            </a:r>
            <a:endParaRPr lang="ru-RU" sz="1600" b="1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04805" y="188640"/>
              <a:ext cx="5270995" cy="5845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БЮДЖЕТ ДЛЯ ГРАЖДАН</a:t>
              </a:r>
              <a:endPara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179512" y="1124744"/>
            <a:ext cx="6768752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271463" algn="ctr">
              <a:spcBef>
                <a:spcPct val="2000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Уважаемые жители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Парабельского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района!</a:t>
            </a:r>
          </a:p>
          <a:p>
            <a:pPr lvl="0" indent="271463" algn="just">
              <a:spcBef>
                <a:spcPct val="2000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Эффективное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ответственное и прозрачное управление муниципальными финансами является базовым условием достижения стратегических целей социально-экономического развития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Парабельского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района. </a:t>
            </a:r>
            <a:r>
              <a:rPr lang="ru-RU" sz="1600" dirty="0" smtClean="0"/>
              <a:t>И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нформация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об </a:t>
            </a:r>
            <a:r>
              <a:rPr lang="ru-RU" sz="1600" dirty="0" smtClean="0">
                <a:cs typeface="Times New Roman" pitchFamily="18" charset="0"/>
              </a:rPr>
              <a:t>исполнении бюджета </a:t>
            </a:r>
            <a:r>
              <a:rPr lang="ru-RU" sz="1600" dirty="0" err="1" smtClean="0">
                <a:cs typeface="Times New Roman" pitchFamily="18" charset="0"/>
              </a:rPr>
              <a:t>Парабельского</a:t>
            </a:r>
            <a:r>
              <a:rPr lang="ru-RU" sz="1600" dirty="0" smtClean="0">
                <a:cs typeface="Times New Roman" pitchFamily="18" charset="0"/>
              </a:rPr>
              <a:t> района за 2015 год</a:t>
            </a:r>
            <a:r>
              <a:rPr lang="ru-RU" sz="1600" dirty="0" smtClean="0"/>
              <a:t>  содержит сведения о том, какие доходы получил районный бюджет по итогам года, на какие цели и в каком объеме были израсходованы бюджетные средства.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lvl="0" algn="just">
              <a:spcBef>
                <a:spcPct val="2000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ru-RU" altLang="ru-RU" sz="20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35696" y="5733256"/>
            <a:ext cx="6984132" cy="83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/>
            <a:r>
              <a:rPr lang="ru-RU" sz="1600" b="1" dirty="0" smtClean="0"/>
              <a:t>С уважением, </a:t>
            </a:r>
            <a:endParaRPr lang="ru-RU" sz="1600" dirty="0" smtClean="0"/>
          </a:p>
          <a:p>
            <a:pPr algn="r"/>
            <a:r>
              <a:rPr lang="ru-RU" sz="1600" b="1" dirty="0" smtClean="0"/>
              <a:t>Глава </a:t>
            </a:r>
            <a:r>
              <a:rPr lang="ru-RU" sz="1600" b="1" dirty="0" err="1" smtClean="0"/>
              <a:t>Парабельского</a:t>
            </a:r>
            <a:r>
              <a:rPr lang="ru-RU" sz="1600" b="1" dirty="0" smtClean="0"/>
              <a:t> района</a:t>
            </a:r>
            <a:endParaRPr lang="ru-RU" sz="1600" dirty="0" smtClean="0"/>
          </a:p>
          <a:p>
            <a:pPr algn="r"/>
            <a:r>
              <a:rPr lang="ru-RU" sz="1600" b="1" dirty="0" smtClean="0"/>
              <a:t>Александр Львович Карлов</a:t>
            </a:r>
            <a:endParaRPr lang="ru-RU" sz="1600" dirty="0"/>
          </a:p>
        </p:txBody>
      </p:sp>
      <p:pic>
        <p:nvPicPr>
          <p:cNvPr id="14" name="Picture 2" descr="http://parabel.tomsk.ru/images/karl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196752"/>
            <a:ext cx="1740793" cy="176531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79512" y="3212976"/>
            <a:ext cx="8784976" cy="240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71463" algn="just">
              <a:spcBef>
                <a:spcPct val="20000"/>
              </a:spcBef>
            </a:pPr>
            <a:r>
              <a:rPr lang="ru-RU" sz="1600" dirty="0" smtClean="0"/>
              <a:t>«Бюджет для граждан» в доступной форме представляет основные </a:t>
            </a:r>
            <a:r>
              <a:rPr lang="ru-RU" sz="1600" dirty="0" smtClean="0">
                <a:cs typeface="Times New Roman" pitchFamily="18" charset="0"/>
              </a:rPr>
              <a:t>показатели исполнения бюджета и</a:t>
            </a:r>
            <a:r>
              <a:rPr lang="ru-RU" sz="1600" dirty="0" smtClean="0"/>
              <a:t> предназначен, прежде всего, для жителей </a:t>
            </a:r>
            <a:r>
              <a:rPr lang="ru-RU" sz="1600" dirty="0" err="1" smtClean="0"/>
              <a:t>Парабельского</a:t>
            </a:r>
            <a:r>
              <a:rPr lang="ru-RU" sz="1600" dirty="0" smtClean="0"/>
              <a:t> района, не обладающих специальными знаниями в сфере бюджетного законодательства. </a:t>
            </a:r>
          </a:p>
          <a:p>
            <a:pPr lvl="0" indent="271463" algn="just">
              <a:spcBef>
                <a:spcPct val="20000"/>
              </a:spcBef>
              <a:defRPr/>
            </a:pPr>
            <a:r>
              <a:rPr lang="ru-RU" sz="1600" dirty="0" smtClean="0"/>
              <a:t>Особенностью бюджета района за 2015 год является его социальная направленность</a:t>
            </a:r>
            <a:r>
              <a:rPr lang="en-US" sz="1600" dirty="0" smtClean="0"/>
              <a:t>.</a:t>
            </a:r>
            <a:r>
              <a:rPr lang="ru-RU" sz="1600" dirty="0" smtClean="0"/>
              <a:t> Доля расходов на образование, культуру, социальную политику, физическую культуру и спорт составила  более 70% всех расходов, исполнение бюджета составило 97,6% от запланированного уровня расходов.</a:t>
            </a:r>
          </a:p>
          <a:p>
            <a:pPr lvl="0" indent="271463" algn="just">
              <a:spcBef>
                <a:spcPct val="20000"/>
              </a:spcBef>
              <a:defRPr/>
            </a:pPr>
            <a:r>
              <a:rPr lang="ru-RU" sz="1600" dirty="0" smtClean="0"/>
              <a:t>Надеемся,  что представление бюджета в понятной для жителей форме повысит уровень общественного участия граждан в бюджетном процессе </a:t>
            </a:r>
            <a:r>
              <a:rPr lang="ru-RU" sz="1600" dirty="0" err="1" smtClean="0"/>
              <a:t>Парабельского</a:t>
            </a:r>
            <a:r>
              <a:rPr lang="ru-RU" sz="1600" dirty="0" smtClean="0"/>
              <a:t> района. 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0947" y="188573"/>
              <a:ext cx="8418587" cy="4922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Расходы на реализацию муниципальным программам</a:t>
              </a:r>
              <a:endPara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746" name="AutoShape 2" descr="https://pixabay.com/static/uploads/photo/2013/07/13/10/44/asphalt-157687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528" y="1556792"/>
          <a:ext cx="8640960" cy="41972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44616"/>
                <a:gridCol w="936104"/>
                <a:gridCol w="1152128"/>
                <a:gridCol w="1008112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+mn-lt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latin typeface="+mn-lt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latin typeface="+mn-lt"/>
                        </a:rPr>
                        <a:t>(тыс. руб.)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latin typeface="+mn-lt"/>
                        </a:rPr>
                        <a:t>Исполнено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latin typeface="+mn-lt"/>
                        </a:rPr>
                        <a:t>(тыс. руб.)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latin typeface="+mn-lt"/>
                        </a:rPr>
                        <a:t>% </a:t>
                      </a:r>
                      <a:endParaRPr lang="ru-RU" sz="1300" b="1" i="0" u="none" strike="noStrike" dirty="0" smtClean="0">
                        <a:latin typeface="+mn-lt"/>
                      </a:endParaRPr>
                    </a:p>
                    <a:p>
                      <a:pPr algn="ctr" fontAlgn="b"/>
                      <a:r>
                        <a:rPr lang="ru-RU" sz="1300" b="1" i="0" u="none" strike="noStrike" dirty="0" smtClean="0">
                          <a:latin typeface="+mn-lt"/>
                        </a:rPr>
                        <a:t>исполнения</a:t>
                      </a:r>
                      <a:endParaRPr lang="ru-RU" sz="13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latin typeface="+mn-lt"/>
                        </a:rPr>
                        <a:t>Муниципальная программа «Развитие физической  культуры,  спорта и </a:t>
                      </a:r>
                      <a:endParaRPr lang="ru-RU" sz="1200" b="0" i="0" u="none" strike="noStrike" dirty="0" smtClean="0">
                        <a:latin typeface="+mn-lt"/>
                      </a:endParaRPr>
                    </a:p>
                    <a:p>
                      <a:pPr marL="88900" indent="0" algn="l" fontAlgn="b"/>
                      <a:r>
                        <a:rPr lang="ru-RU" sz="1200" b="0" i="0" u="none" strike="noStrike" dirty="0" smtClean="0">
                          <a:latin typeface="+mn-lt"/>
                        </a:rPr>
                        <a:t>формирования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здорового образа 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жизни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населения </a:t>
                      </a:r>
                      <a:endParaRPr lang="ru-RU" sz="1200" b="0" i="0" u="none" strike="noStrike" dirty="0" smtClean="0">
                        <a:latin typeface="+mn-lt"/>
                      </a:endParaRPr>
                    </a:p>
                    <a:p>
                      <a:pPr marL="88900" indent="0" algn="l" fontAlgn="b"/>
                      <a:r>
                        <a:rPr lang="ru-RU" sz="1200" b="0" i="0" u="none" strike="noStrike" dirty="0" err="1" smtClean="0">
                          <a:latin typeface="+mn-lt"/>
                        </a:rPr>
                        <a:t>Парабельского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района на 2011 – 2015 годы»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+mn-lt"/>
                        </a:rPr>
                        <a:t>2 610,0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+mn-lt"/>
                        </a:rPr>
                        <a:t>1 199,9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46,0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 smtClean="0">
                          <a:latin typeface="+mn-lt"/>
                        </a:rPr>
                        <a:t>Муниципальная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программа «Сохранение и развитие культуры </a:t>
                      </a:r>
                      <a:endParaRPr lang="ru-RU" sz="1200" b="0" i="0" u="none" strike="noStrike" dirty="0" smtClean="0">
                        <a:latin typeface="+mn-lt"/>
                      </a:endParaRPr>
                    </a:p>
                    <a:p>
                      <a:pPr marL="88900" indent="0" algn="l" fontAlgn="b"/>
                      <a:r>
                        <a:rPr lang="ru-RU" sz="1200" b="0" i="0" u="none" strike="noStrike" dirty="0" err="1" smtClean="0">
                          <a:latin typeface="+mn-lt"/>
                        </a:rPr>
                        <a:t>Парабельского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района на 2011-2015 гг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.»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+mn-lt"/>
                        </a:rPr>
                        <a:t>4 934,8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+mn-lt"/>
                        </a:rPr>
                        <a:t>4 851,2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98,3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8900" indent="0" algn="just" fontAlgn="b"/>
                      <a:r>
                        <a:rPr lang="ru-RU" sz="1200" b="0" i="0" u="none" strike="noStrike" dirty="0" smtClean="0">
                          <a:latin typeface="+mn-lt"/>
                        </a:rPr>
                        <a:t>Муниципальная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программа 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«Содействие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занятости населения </a:t>
                      </a:r>
                      <a:endParaRPr lang="ru-RU" sz="1200" b="0" i="0" u="none" strike="noStrike" dirty="0" smtClean="0">
                        <a:latin typeface="+mn-lt"/>
                      </a:endParaRPr>
                    </a:p>
                    <a:p>
                      <a:pPr marL="88900" indent="0" algn="just" fontAlgn="b"/>
                      <a:r>
                        <a:rPr lang="ru-RU" sz="1200" b="0" i="0" u="none" strike="noStrike" dirty="0" err="1" smtClean="0">
                          <a:latin typeface="+mn-lt"/>
                        </a:rPr>
                        <a:t>Парабельского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района на 2013-2015 г.г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.»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+mn-lt"/>
                        </a:rPr>
                        <a:t>300,0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+mn-lt"/>
                        </a:rPr>
                        <a:t>300,0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программа «Профилактика правонарушений  на территории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88900" indent="0" algn="l" fontAlgn="b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Парабельского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района Томской области на 2014-2016 годы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+mn-lt"/>
                        </a:rPr>
                        <a:t>47,0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+mn-lt"/>
                        </a:rPr>
                        <a:t>11,5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24,5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 smtClean="0">
                          <a:latin typeface="+mn-lt"/>
                        </a:rPr>
                        <a:t>Муниципальная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программа 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«Устойчивое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развитие </a:t>
                      </a:r>
                      <a:endParaRPr lang="ru-RU" sz="1200" b="0" i="0" u="none" strike="noStrike" dirty="0" smtClean="0">
                        <a:latin typeface="+mn-lt"/>
                      </a:endParaRPr>
                    </a:p>
                    <a:p>
                      <a:pPr marL="88900" indent="0" algn="l" fontAlgn="b"/>
                      <a:r>
                        <a:rPr lang="ru-RU" sz="1200" b="0" i="0" u="none" strike="noStrike" dirty="0" err="1" smtClean="0">
                          <a:latin typeface="+mn-lt"/>
                        </a:rPr>
                        <a:t>Парабельского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района Томской области на 2014-2017 годы и на период до 2020 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года»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+mn-lt"/>
                        </a:rPr>
                        <a:t>805,5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+mn-lt"/>
                        </a:rPr>
                        <a:t>741,0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92,0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latin typeface="+mn-lt"/>
                        </a:rPr>
                        <a:t>Ведомственная целевая программа «Финансовая поддержка </a:t>
                      </a:r>
                      <a:endParaRPr lang="ru-RU" sz="1200" b="0" i="0" u="none" strike="noStrike" dirty="0" smtClean="0">
                        <a:latin typeface="+mn-lt"/>
                      </a:endParaRPr>
                    </a:p>
                    <a:p>
                      <a:pPr marL="88900" indent="0" algn="l" fontAlgn="b"/>
                      <a:r>
                        <a:rPr lang="ru-RU" sz="1200" b="0" i="0" u="none" strike="noStrike" dirty="0" err="1" smtClean="0">
                          <a:latin typeface="+mn-lt"/>
                        </a:rPr>
                        <a:t>Парабельского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МУАТП на 2014-2016 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годы»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+mn-lt"/>
                        </a:rPr>
                        <a:t>1 500,0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+mn-lt"/>
                        </a:rPr>
                        <a:t>1 500,0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latin typeface="+mn-lt"/>
                        </a:rPr>
                        <a:t>Ведомственная целевая программа 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«Финансовая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поддержка МУП </a:t>
                      </a:r>
                      <a:endParaRPr lang="ru-RU" sz="1200" b="0" i="0" u="none" strike="noStrike" dirty="0" smtClean="0">
                        <a:latin typeface="+mn-lt"/>
                      </a:endParaRPr>
                    </a:p>
                    <a:p>
                      <a:pPr marL="88900" indent="0" algn="l" fontAlgn="b"/>
                      <a:r>
                        <a:rPr lang="ru-RU" sz="1200" b="0" i="0" u="none" strike="noStrike" dirty="0" smtClean="0">
                          <a:latin typeface="+mn-lt"/>
                        </a:rPr>
                        <a:t>"</a:t>
                      </a:r>
                      <a:r>
                        <a:rPr lang="ru-RU" sz="1200" b="0" i="0" u="none" strike="noStrike" dirty="0" err="1">
                          <a:latin typeface="+mn-lt"/>
                        </a:rPr>
                        <a:t>Парабельская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 ЦРА №26" 2014-2016 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годы»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+mn-lt"/>
                        </a:rPr>
                        <a:t>260,0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+mn-lt"/>
                        </a:rPr>
                        <a:t>230,0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88,5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latin typeface="+mn-lt"/>
                        </a:rPr>
                        <a:t>Ведомственная целевая программа 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«Дошкольник»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на 2014-2016 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годы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+mn-lt"/>
                        </a:rPr>
                        <a:t>34 596,6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+mn-lt"/>
                        </a:rPr>
                        <a:t>34 594,5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8900" indent="0" algn="just" fontAlgn="b"/>
                      <a:r>
                        <a:rPr lang="ru-RU" sz="1200" b="0" i="0" u="none" strike="noStrike" dirty="0">
                          <a:latin typeface="+mn-lt"/>
                        </a:rPr>
                        <a:t>Ведомственная целевая программа  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«Развитие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муниципальной службы в </a:t>
                      </a:r>
                      <a:endParaRPr lang="ru-RU" sz="1200" b="0" i="0" u="none" strike="noStrike" dirty="0" smtClean="0">
                        <a:latin typeface="+mn-lt"/>
                      </a:endParaRPr>
                    </a:p>
                    <a:p>
                      <a:pPr marL="88900" indent="0" algn="just" fontAlgn="b"/>
                      <a:r>
                        <a:rPr lang="ru-RU" sz="1200" b="0" i="0" u="none" strike="noStrike" dirty="0" smtClean="0">
                          <a:latin typeface="+mn-lt"/>
                        </a:rPr>
                        <a:t>муниципальном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образовании 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Парабельский район </a:t>
                      </a:r>
                      <a:r>
                        <a:rPr lang="ru-RU" sz="1200" b="0" i="0" u="none" strike="noStrike" dirty="0">
                          <a:latin typeface="+mn-lt"/>
                        </a:rPr>
                        <a:t>на 2014-2016 </a:t>
                      </a:r>
                      <a:r>
                        <a:rPr lang="ru-RU" sz="1200" b="0" i="0" u="none" strike="noStrike" dirty="0" smtClean="0">
                          <a:latin typeface="+mn-lt"/>
                        </a:rPr>
                        <a:t>годы»</a:t>
                      </a:r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+mn-lt"/>
                        </a:rPr>
                        <a:t>270,0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+mn-lt"/>
                        </a:rPr>
                        <a:t>159,4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59,0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6824" y="188640"/>
              <a:ext cx="8327024" cy="5076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7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Финансовая помощь бюджетам сельских поселений</a:t>
              </a:r>
              <a:endParaRPr lang="ru-RU" sz="2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19" name="Group 232"/>
          <p:cNvGraphicFramePr>
            <a:graphicFrameLocks noGrp="1"/>
          </p:cNvGraphicFramePr>
          <p:nvPr/>
        </p:nvGraphicFramePr>
        <p:xfrm>
          <a:off x="1043608" y="2852936"/>
          <a:ext cx="7127875" cy="3511296"/>
        </p:xfrm>
        <a:graphic>
          <a:graphicData uri="http://schemas.openxmlformats.org/drawingml/2006/table">
            <a:tbl>
              <a:tblPr/>
              <a:tblGrid>
                <a:gridCol w="4643437"/>
                <a:gridCol w="1260475"/>
                <a:gridCol w="1223963"/>
              </a:tblGrid>
              <a:tr h="576263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финансовой помощи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2014 год</a:t>
                      </a: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 год</a:t>
                      </a: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Дотация бюджетам поселений на выравнивание бюджетной обеспеченности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20 156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22 418,6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в том числе за счет субвенции из                                                             областного бюджета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10 156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12 418,6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Иные межбюджетные трансферты на обеспечение сбалансированности за счет районного бюджета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23 042,4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20 133,6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Итого: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872B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43 198,4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872B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42 552,2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872B"/>
                    </a:solidFill>
                  </a:tcPr>
                </a:tc>
              </a:tr>
            </a:tbl>
          </a:graphicData>
        </a:graphic>
      </p:graphicFrame>
      <p:pic>
        <p:nvPicPr>
          <p:cNvPr id="20" name="Picture 2" descr="http://icg-seminar.com.ua/all-upload/SpZyveN_1422625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052736"/>
            <a:ext cx="21605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8038" y="188640"/>
              <a:ext cx="8284512" cy="5845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Уважаемые жители </a:t>
              </a:r>
              <a:r>
                <a:rPr lang="ru-RU" sz="32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Парабельского</a:t>
              </a:r>
              <a:r>
                <a:rPr lang="ru-RU" sz="3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района!</a:t>
              </a:r>
            </a:p>
          </p:txBody>
        </p:sp>
      </p:grpSp>
      <p:pic>
        <p:nvPicPr>
          <p:cNvPr id="11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95536" y="1124744"/>
            <a:ext cx="84963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Calibri" pitchFamily="34" charset="0"/>
              </a:rPr>
              <a:t> </a:t>
            </a:r>
            <a:r>
              <a:rPr lang="en-US" dirty="0">
                <a:latin typeface="Calibri" pitchFamily="34" charset="0"/>
              </a:rPr>
              <a:t>	</a:t>
            </a:r>
            <a:endParaRPr lang="ru-RU" dirty="0">
              <a:latin typeface="Calibri" pitchFamily="34" charset="0"/>
            </a:endParaRPr>
          </a:p>
          <a:p>
            <a:pPr algn="just"/>
            <a:r>
              <a:rPr lang="ru-RU" sz="2000" dirty="0" smtClean="0">
                <a:latin typeface="Calibri" pitchFamily="34" charset="0"/>
              </a:rPr>
              <a:t>С </a:t>
            </a:r>
            <a:r>
              <a:rPr lang="ru-RU" sz="2000" dirty="0">
                <a:latin typeface="Calibri" pitchFamily="34" charset="0"/>
              </a:rPr>
              <a:t>решением Думы </a:t>
            </a:r>
            <a:r>
              <a:rPr lang="ru-RU" sz="2000" dirty="0" err="1">
                <a:latin typeface="Calibri" pitchFamily="34" charset="0"/>
              </a:rPr>
              <a:t>Парабельского</a:t>
            </a:r>
            <a:r>
              <a:rPr lang="ru-RU" sz="2000" dirty="0">
                <a:latin typeface="Calibri" pitchFamily="34" charset="0"/>
              </a:rPr>
              <a:t> района «Об утверждении отчета об исполнении бюджета района за 2015 год можно ознакомится на официальном сайте </a:t>
            </a:r>
            <a:r>
              <a:rPr lang="ru-RU" sz="2000" dirty="0" err="1">
                <a:latin typeface="Calibri" pitchFamily="34" charset="0"/>
              </a:rPr>
              <a:t>Парабельского</a:t>
            </a:r>
            <a:r>
              <a:rPr lang="ru-RU" sz="2000" dirty="0">
                <a:latin typeface="Calibri" pitchFamily="34" charset="0"/>
              </a:rPr>
              <a:t> района </a:t>
            </a:r>
            <a:r>
              <a:rPr lang="en-US" sz="2000" dirty="0">
                <a:latin typeface="Calibri" pitchFamily="34" charset="0"/>
                <a:hlinkClick r:id="rId3"/>
              </a:rPr>
              <a:t>http://parabel</a:t>
            </a:r>
            <a:r>
              <a:rPr lang="ru-RU" sz="2000" dirty="0">
                <a:latin typeface="Calibri" pitchFamily="34" charset="0"/>
                <a:hlinkClick r:id="rId3"/>
              </a:rPr>
              <a:t>.</a:t>
            </a:r>
            <a:r>
              <a:rPr lang="en-US" sz="2000" dirty="0" err="1">
                <a:latin typeface="Calibri" pitchFamily="34" charset="0"/>
                <a:hlinkClick r:id="rId3"/>
              </a:rPr>
              <a:t>tomsk</a:t>
            </a:r>
            <a:r>
              <a:rPr lang="ru-RU" sz="2000" dirty="0">
                <a:latin typeface="Calibri" pitchFamily="34" charset="0"/>
                <a:hlinkClick r:id="rId3"/>
              </a:rPr>
              <a:t>.</a:t>
            </a:r>
            <a:r>
              <a:rPr lang="ru-RU" sz="2000" dirty="0" err="1">
                <a:latin typeface="Calibri" pitchFamily="34" charset="0"/>
                <a:hlinkClick r:id="rId3"/>
              </a:rPr>
              <a:t>ru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в </a:t>
            </a:r>
            <a:r>
              <a:rPr lang="ru-RU" sz="2000" dirty="0">
                <a:latin typeface="Calibri" pitchFamily="34" charset="0"/>
              </a:rPr>
              <a:t>разделе Экономика и финансы </a:t>
            </a:r>
            <a:r>
              <a:rPr lang="en-US" sz="2000" dirty="0">
                <a:latin typeface="Calibri" pitchFamily="34" charset="0"/>
              </a:rPr>
              <a:t>– </a:t>
            </a:r>
            <a:r>
              <a:rPr lang="ru-RU" sz="2000" dirty="0">
                <a:latin typeface="Calibri" pitchFamily="34" charset="0"/>
              </a:rPr>
              <a:t>Исполнение бюджета.</a:t>
            </a:r>
          </a:p>
          <a:p>
            <a:r>
              <a:rPr lang="ru-RU" b="1" dirty="0">
                <a:latin typeface="Calibri" pitchFamily="34" charset="0"/>
              </a:rPr>
              <a:t> </a:t>
            </a:r>
            <a:endParaRPr lang="ru-RU" dirty="0">
              <a:latin typeface="Calibri" pitchFamily="34" charset="0"/>
            </a:endParaRPr>
          </a:p>
          <a:p>
            <a:r>
              <a:rPr lang="ru-RU" sz="1400" b="1" dirty="0">
                <a:latin typeface="Calibri" pitchFamily="34" charset="0"/>
              </a:rPr>
              <a:t>«Бюджет для граждан»   подготовлен Финансовым отделом </a:t>
            </a:r>
            <a:endParaRPr lang="ru-RU" sz="1400" dirty="0">
              <a:latin typeface="Calibri" pitchFamily="34" charset="0"/>
            </a:endParaRPr>
          </a:p>
          <a:p>
            <a:r>
              <a:rPr lang="ru-RU" sz="1400" b="1" dirty="0">
                <a:latin typeface="Calibri" pitchFamily="34" charset="0"/>
              </a:rPr>
              <a:t>администрации </a:t>
            </a:r>
            <a:r>
              <a:rPr lang="ru-RU" sz="1400" b="1" dirty="0" err="1">
                <a:latin typeface="Calibri" pitchFamily="34" charset="0"/>
              </a:rPr>
              <a:t>Парабельского</a:t>
            </a:r>
            <a:r>
              <a:rPr lang="ru-RU" sz="1400" b="1" dirty="0">
                <a:latin typeface="Calibri" pitchFamily="34" charset="0"/>
              </a:rPr>
              <a:t> района</a:t>
            </a:r>
            <a:endParaRPr lang="ru-RU" sz="1400" dirty="0">
              <a:latin typeface="Calibri" pitchFamily="34" charset="0"/>
            </a:endParaRPr>
          </a:p>
          <a:p>
            <a:r>
              <a:rPr lang="ru-RU" sz="1400" b="1" dirty="0">
                <a:latin typeface="Calibri" pitchFamily="34" charset="0"/>
              </a:rPr>
              <a:t> </a:t>
            </a:r>
            <a:endParaRPr lang="ru-RU" sz="1400" dirty="0">
              <a:latin typeface="Calibri" pitchFamily="34" charset="0"/>
            </a:endParaRPr>
          </a:p>
          <a:p>
            <a:r>
              <a:rPr lang="ru-RU" sz="1400" b="1" dirty="0">
                <a:latin typeface="Calibri" pitchFamily="34" charset="0"/>
              </a:rPr>
              <a:t>График работы  Финансового отдела:</a:t>
            </a:r>
            <a:endParaRPr lang="ru-RU" sz="1400" dirty="0">
              <a:latin typeface="Calibri" pitchFamily="34" charset="0"/>
            </a:endParaRPr>
          </a:p>
          <a:p>
            <a:r>
              <a:rPr lang="ru-RU" sz="1400" dirty="0">
                <a:latin typeface="Calibri" pitchFamily="34" charset="0"/>
              </a:rPr>
              <a:t>с понедельника по четверг - с 9-00 до 17-15;пятница - с 9-00 до 17-00;</a:t>
            </a:r>
          </a:p>
          <a:p>
            <a:r>
              <a:rPr lang="ru-RU" sz="1400" dirty="0">
                <a:latin typeface="Calibri" pitchFamily="34" charset="0"/>
              </a:rPr>
              <a:t>суббота, воскресенье - выходные дни.</a:t>
            </a:r>
          </a:p>
          <a:p>
            <a:r>
              <a:rPr lang="ru-RU" sz="1400" dirty="0">
                <a:latin typeface="Calibri" pitchFamily="34" charset="0"/>
              </a:rPr>
              <a:t>Обеденный перерыв - с 13-00 до 14-00.</a:t>
            </a:r>
            <a:endParaRPr lang="en-US" sz="1400" dirty="0">
              <a:latin typeface="Calibri" pitchFamily="34" charset="0"/>
            </a:endParaRPr>
          </a:p>
          <a:p>
            <a:endParaRPr lang="ru-RU" sz="1400" b="1" dirty="0">
              <a:latin typeface="Calibri" pitchFamily="34" charset="0"/>
            </a:endParaRPr>
          </a:p>
          <a:p>
            <a:endParaRPr lang="ru-RU" sz="1400" b="1" dirty="0">
              <a:latin typeface="Calibri" pitchFamily="34" charset="0"/>
            </a:endParaRPr>
          </a:p>
          <a:p>
            <a:r>
              <a:rPr lang="ru-RU" sz="1400" b="1" dirty="0">
                <a:latin typeface="Calibri" pitchFamily="34" charset="0"/>
              </a:rPr>
              <a:t>Контактная информация:</a:t>
            </a:r>
            <a:endParaRPr lang="en-US" sz="1400" b="1" dirty="0">
              <a:latin typeface="Calibri" pitchFamily="34" charset="0"/>
            </a:endParaRPr>
          </a:p>
          <a:p>
            <a:r>
              <a:rPr lang="ru-RU" sz="1400" dirty="0">
                <a:latin typeface="Calibri" pitchFamily="34" charset="0"/>
              </a:rPr>
              <a:t>тел. 8(38252)2-18-50 </a:t>
            </a:r>
            <a:r>
              <a:rPr lang="ru-RU" sz="1400" b="1" dirty="0">
                <a:latin typeface="Calibri" pitchFamily="34" charset="0"/>
              </a:rPr>
              <a:t>Шибаева Татьяна Михайловна </a:t>
            </a:r>
            <a:r>
              <a:rPr lang="ru-RU" sz="1400" dirty="0">
                <a:latin typeface="Calibri" pitchFamily="34" charset="0"/>
              </a:rPr>
              <a:t>Руководитель</a:t>
            </a:r>
          </a:p>
          <a:p>
            <a:r>
              <a:rPr lang="ru-RU" sz="1400" dirty="0">
                <a:latin typeface="Calibri" pitchFamily="34" charset="0"/>
              </a:rPr>
              <a:t>тел. 8(38252)2-15-59 </a:t>
            </a:r>
            <a:r>
              <a:rPr lang="ru-RU" sz="1400" b="1" dirty="0" err="1">
                <a:latin typeface="Calibri" pitchFamily="34" charset="0"/>
              </a:rPr>
              <a:t>Бесчасткина</a:t>
            </a:r>
            <a:r>
              <a:rPr lang="ru-RU" sz="1400" b="1" dirty="0">
                <a:latin typeface="Calibri" pitchFamily="34" charset="0"/>
              </a:rPr>
              <a:t> Наталья Ивановна </a:t>
            </a:r>
            <a:r>
              <a:rPr lang="ru-RU" sz="1400" dirty="0">
                <a:latin typeface="Calibri" pitchFamily="34" charset="0"/>
              </a:rPr>
              <a:t>Заместитель руководителя </a:t>
            </a:r>
            <a:endParaRPr lang="ru-RU" sz="1400" b="1" dirty="0">
              <a:latin typeface="Calibri" pitchFamily="34" charset="0"/>
            </a:endParaRPr>
          </a:p>
          <a:p>
            <a:r>
              <a:rPr lang="ru-RU" sz="1400" dirty="0">
                <a:latin typeface="Calibri" pitchFamily="34" charset="0"/>
              </a:rPr>
              <a:t>тел. 8(38252)2-16-04 Бюджетный отдел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6945" y="188640"/>
              <a:ext cx="7946727" cy="5076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7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Основные итоги бюджетной политики за 2015 год</a:t>
              </a:r>
              <a:endParaRPr lang="ru-RU" sz="2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1124744"/>
            <a:ext cx="8352928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Районный бюджет на 2015 год ориентирован на </a:t>
            </a:r>
          </a:p>
          <a:p>
            <a:pPr algn="ctr"/>
            <a:r>
              <a:rPr lang="ru-RU" sz="2400" b="1" dirty="0" smtClean="0"/>
              <a:t>реализацию следующих приоритетных направлений: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2060848"/>
            <a:ext cx="8496944" cy="43204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200" b="1" dirty="0" smtClean="0"/>
              <a:t>Обеспечение сбалансированности бюджета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200" b="1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200" b="1" dirty="0" smtClean="0"/>
              <a:t>Обеспечение исполнения принятых расходных обязательств</a:t>
            </a:r>
          </a:p>
          <a:p>
            <a:pPr marL="342900" indent="-342900" algn="just"/>
            <a:endParaRPr lang="ru-RU" sz="2200" b="1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200" b="1" dirty="0" smtClean="0"/>
              <a:t>Режим экономии бюджетных средств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200" b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b="1" dirty="0" smtClean="0"/>
              <a:t>Приведение уровня заработной платы работников бюджетной сферы в соответствие со средним по региону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200" b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b="1" dirty="0" smtClean="0"/>
              <a:t>Повышение уровня доступности дошкольного образования</a:t>
            </a:r>
            <a:endParaRPr lang="ru-RU" sz="2200" b="1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1475" y="188640"/>
              <a:ext cx="8297656" cy="5230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7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Основные параметры бюджета района за 2015 год</a:t>
              </a:r>
              <a:endParaRPr lang="ru-RU" sz="2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1484784"/>
          <a:ext cx="8075184" cy="4104456"/>
        </p:xfrm>
        <a:graphic>
          <a:graphicData uri="http://schemas.openxmlformats.org/drawingml/2006/table">
            <a:tbl>
              <a:tblPr firstRow="1" bandRow="1">
                <a:effectLst/>
                <a:tableStyleId>{93296810-A885-4BE3-A3E7-6D5BEEA58F35}</a:tableStyleId>
              </a:tblPr>
              <a:tblGrid>
                <a:gridCol w="3528392"/>
                <a:gridCol w="1451293"/>
                <a:gridCol w="1451293"/>
                <a:gridCol w="1644206"/>
              </a:tblGrid>
              <a:tr h="85047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показателей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План</a:t>
                      </a:r>
                    </a:p>
                    <a:p>
                      <a:pPr algn="ctr"/>
                      <a:r>
                        <a:rPr lang="ru-RU" sz="1800" dirty="0" smtClean="0"/>
                        <a:t>(тыс. руб.)</a:t>
                      </a:r>
                      <a:endParaRPr lang="ru-RU" sz="1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Исполнено</a:t>
                      </a:r>
                    </a:p>
                    <a:p>
                      <a:pPr algn="ctr"/>
                      <a:r>
                        <a:rPr lang="ru-RU" sz="1800" dirty="0" smtClean="0"/>
                        <a:t>(тыс.руб.)</a:t>
                      </a:r>
                      <a:endParaRPr lang="ru-RU" sz="1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 исполнения</a:t>
                      </a:r>
                      <a:endParaRPr lang="ru-RU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2733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/>
                        <a:t>Доходы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786876,7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794402,5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101</a:t>
                      </a:r>
                      <a:endParaRPr lang="ru-RU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2733">
                <a:tc gridSpan="4"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В том числе</a:t>
                      </a:r>
                      <a:r>
                        <a:rPr lang="en-US" sz="2000" dirty="0" smtClean="0"/>
                        <a:t>: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82012">
                <a:tc>
                  <a:txBody>
                    <a:bodyPr/>
                    <a:lstStyle/>
                    <a:p>
                      <a:pPr algn="l"/>
                      <a:r>
                        <a:rPr lang="ru-RU" sz="2000" i="1" dirty="0" smtClean="0"/>
                        <a:t>налоговые и неналоговые доходы</a:t>
                      </a:r>
                      <a:endParaRPr lang="ru-RU" sz="20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250462,3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258129,3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103,1</a:t>
                      </a:r>
                      <a:endParaRPr lang="ru-RU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2733">
                <a:tc>
                  <a:txBody>
                    <a:bodyPr/>
                    <a:lstStyle/>
                    <a:p>
                      <a:pPr algn="l"/>
                      <a:r>
                        <a:rPr lang="ru-RU" sz="2000" i="1" dirty="0" smtClean="0"/>
                        <a:t>безвозмездные поступления</a:t>
                      </a:r>
                      <a:endParaRPr lang="ru-RU" sz="20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536414,4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536273,2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100</a:t>
                      </a:r>
                      <a:endParaRPr lang="ru-RU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2733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/>
                        <a:t>Расходы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836671,9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816295,0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97,6</a:t>
                      </a:r>
                      <a:endParaRPr lang="ru-RU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82014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/>
                        <a:t>Дефицит (-), </a:t>
                      </a:r>
                      <a:r>
                        <a:rPr lang="ru-RU" sz="2000" b="1" dirty="0" err="1" smtClean="0"/>
                        <a:t>профицит</a:t>
                      </a:r>
                      <a:r>
                        <a:rPr lang="ru-RU" sz="2000" b="1" dirty="0" smtClean="0"/>
                        <a:t> (+)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- 49795,2</a:t>
                      </a:r>
                      <a:endParaRPr lang="ru-RU" sz="20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- 21892,5</a:t>
                      </a:r>
                      <a:endParaRPr lang="ru-RU" sz="20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37981" y="116591"/>
              <a:ext cx="5682005" cy="8307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Результаты реализации приоритетных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направлений в 2015 году</a:t>
              </a:r>
              <a:endPara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1772816"/>
          <a:ext cx="8640960" cy="4707455"/>
        </p:xfrm>
        <a:graphic>
          <a:graphicData uri="http://schemas.openxmlformats.org/drawingml/2006/table">
            <a:tbl>
              <a:tblPr firstRow="1" bandRow="1">
                <a:effectLst/>
                <a:tableStyleId>{93296810-A885-4BE3-A3E7-6D5BEEA58F35}</a:tableStyleId>
              </a:tblPr>
              <a:tblGrid>
                <a:gridCol w="6552728"/>
                <a:gridCol w="2088232"/>
              </a:tblGrid>
              <a:tr h="8504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Наименование показателей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Исполнено</a:t>
                      </a:r>
                    </a:p>
                    <a:p>
                      <a:pPr algn="ctr"/>
                      <a:r>
                        <a:rPr lang="ru-RU" sz="1900" dirty="0" smtClean="0"/>
                        <a:t>(рублей)</a:t>
                      </a:r>
                      <a:endParaRPr lang="ru-RU" sz="19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2733">
                <a:tc>
                  <a:txBody>
                    <a:bodyPr/>
                    <a:lstStyle/>
                    <a:p>
                      <a:pPr algn="l"/>
                      <a:r>
                        <a:rPr lang="ru-RU" sz="1900" b="0" dirty="0" smtClean="0"/>
                        <a:t>Средняя заработная плата работников культуры</a:t>
                      </a:r>
                      <a:endParaRPr lang="ru-RU" sz="19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26 744,8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82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dirty="0" smtClean="0"/>
                        <a:t>Средняя заработная плата педагогических работников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dirty="0" smtClean="0"/>
                        <a:t>Детской школы искусств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34 672,3</a:t>
                      </a:r>
                      <a:endParaRPr lang="ru-RU" sz="19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27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dirty="0" smtClean="0"/>
                        <a:t>Средняя заработная плата педагогических работников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dirty="0" smtClean="0"/>
                        <a:t>дополнительного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40 340</a:t>
                      </a:r>
                      <a:endParaRPr lang="ru-RU" sz="19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27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dirty="0" smtClean="0"/>
                        <a:t>Средняя заработная плата работников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dirty="0" smtClean="0"/>
                        <a:t>дошкольного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36 550</a:t>
                      </a:r>
                      <a:endParaRPr lang="ru-RU" sz="19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82014">
                <a:tc>
                  <a:txBody>
                    <a:bodyPr/>
                    <a:lstStyle/>
                    <a:p>
                      <a:pPr algn="l"/>
                      <a:r>
                        <a:rPr lang="ru-RU" sz="1900" b="0" dirty="0" smtClean="0"/>
                        <a:t>Средняя заработная плата педагогических работников </a:t>
                      </a:r>
                    </a:p>
                    <a:p>
                      <a:pPr algn="l"/>
                      <a:r>
                        <a:rPr lang="ru-RU" sz="1900" b="0" dirty="0" smtClean="0"/>
                        <a:t>общеобразовательных учреждений</a:t>
                      </a:r>
                      <a:endParaRPr lang="ru-RU" sz="19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40 904</a:t>
                      </a:r>
                      <a:endParaRPr lang="ru-RU" sz="19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82014">
                <a:tc>
                  <a:txBody>
                    <a:bodyPr/>
                    <a:lstStyle/>
                    <a:p>
                      <a:pPr algn="l"/>
                      <a:r>
                        <a:rPr lang="ru-RU" sz="1900" b="0" dirty="0" smtClean="0"/>
                        <a:t>Средняя заработная плата среднего медицинского персонала общеобразовательных учреждений</a:t>
                      </a:r>
                      <a:endParaRPr lang="ru-RU" sz="19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27 065</a:t>
                      </a:r>
                      <a:endParaRPr lang="ru-RU" sz="19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323528" y="1124744"/>
            <a:ext cx="864096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ДОСТИГНУТОЕ ЗНАЧЕНИЕ СРЕДНЕМЕСЯЧНОЙ ЗАРАБОТНОЙ ПЛАТЫ РАБОТНИКОВ БЮДЖЕТНОЙ СФЕРЫ</a:t>
            </a:r>
            <a:endParaRPr lang="ru-RU" b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37981" y="116591"/>
              <a:ext cx="5682005" cy="8307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Результаты реализации приоритетных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направлений в 2015 году</a:t>
              </a:r>
              <a:endPara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2420888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Просроченная кредиторская задолженность на 01.01.2016 года отсутствует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Муниципальный долг отсутствует, расходы по обслуживанию муниципального долга в 2015 году не производились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 рамках повышения доступности дошкольного образования в 2015 году  построен детский сад на 145 мест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94952" y="188640"/>
              <a:ext cx="7090724" cy="5076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7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Исполнение бюджета по доходам в 2015 году</a:t>
              </a:r>
              <a:endParaRPr lang="ru-RU" sz="2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528" y="1412776"/>
          <a:ext cx="8640959" cy="36724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32613"/>
                <a:gridCol w="1269056"/>
                <a:gridCol w="1132309"/>
                <a:gridCol w="1306981"/>
              </a:tblGrid>
              <a:tr h="835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Наименование показателей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Факт 2014г.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Факт </a:t>
                      </a: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2015г</a:t>
                      </a:r>
                      <a:r>
                        <a:rPr lang="ru-RU" sz="1600" dirty="0"/>
                        <a:t>.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Темп роста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 к 2014</a:t>
                      </a:r>
                      <a:r>
                        <a:rPr lang="ru-RU" sz="1600" baseline="0" dirty="0" smtClean="0"/>
                        <a:t> году</a:t>
                      </a: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35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Всего доходов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620164,3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794402,5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128,1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35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i="1" dirty="0"/>
                        <a:t>в том числе:</a:t>
                      </a:r>
                      <a:endParaRPr lang="ru-RU" sz="2000" i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35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Налоговые и неналоговые доходы</a:t>
                      </a:r>
                      <a:endParaRPr lang="ru-RU" sz="2000" i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235488,3</a:t>
                      </a:r>
                      <a:endParaRPr lang="ru-RU" sz="20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258129,3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109,6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265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Безвозмездные поступления из областного бюджета</a:t>
                      </a:r>
                      <a:endParaRPr lang="ru-RU" sz="2000" i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358509,0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504029,8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140,6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398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Иные межбюджетные трансферты от поселений на выполнение переданных полномочий</a:t>
                      </a:r>
                      <a:endParaRPr lang="ru-RU" sz="2000" i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6060,0</a:t>
                      </a:r>
                      <a:endParaRPr lang="ru-RU" sz="20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16930,6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279,4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9956" y="188640"/>
              <a:ext cx="8040727" cy="5076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7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Налоговые доходы районного бюджета в 2015 году</a:t>
              </a:r>
              <a:endParaRPr lang="ru-RU" sz="2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3" descr="C:\Users\Haritonov.FOTDEL\Desktop\БДГ_исполнение\Parabel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07504" y="2276872"/>
          <a:ext cx="878497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59632" y="1196752"/>
          <a:ext cx="6792417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64139"/>
                <a:gridCol w="2264139"/>
                <a:gridCol w="22641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План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Исполнено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% исполнения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141576,8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144227,5</a:t>
                      </a:r>
                      <a:endParaRPr lang="ru-RU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101,9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8F37-1BEC-4FD3-BD6D-368F9C7C23D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</TotalTime>
  <Words>2192</Words>
  <Application>Microsoft Office PowerPoint</Application>
  <PresentationFormat>Экран (4:3)</PresentationFormat>
  <Paragraphs>621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Haritonov</dc:creator>
  <cp:lastModifiedBy>Haritonov</cp:lastModifiedBy>
  <cp:revision>325</cp:revision>
  <dcterms:created xsi:type="dcterms:W3CDTF">2016-04-12T05:33:17Z</dcterms:created>
  <dcterms:modified xsi:type="dcterms:W3CDTF">2016-05-10T08:12:33Z</dcterms:modified>
</cp:coreProperties>
</file>